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9" r:id="rId3"/>
    <p:sldId id="264" r:id="rId4"/>
    <p:sldId id="265" r:id="rId5"/>
    <p:sldId id="281" r:id="rId6"/>
    <p:sldId id="266" r:id="rId7"/>
    <p:sldId id="267" r:id="rId8"/>
    <p:sldId id="268" r:id="rId9"/>
    <p:sldId id="269" r:id="rId10"/>
    <p:sldId id="270" r:id="rId11"/>
    <p:sldId id="282" r:id="rId12"/>
    <p:sldId id="271" r:id="rId13"/>
    <p:sldId id="272" r:id="rId14"/>
    <p:sldId id="273" r:id="rId15"/>
    <p:sldId id="274" r:id="rId16"/>
    <p:sldId id="283" r:id="rId17"/>
    <p:sldId id="280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3399"/>
    <a:srgbClr val="0033CC"/>
    <a:srgbClr val="66FF33"/>
    <a:srgbClr val="CCECFF"/>
    <a:srgbClr val="FFFF99"/>
    <a:srgbClr val="FF99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4" autoAdjust="0"/>
    <p:restoredTop sz="99656" autoAdjust="0"/>
  </p:normalViewPr>
  <p:slideViewPr>
    <p:cSldViewPr>
      <p:cViewPr varScale="1">
        <p:scale>
          <a:sx n="73" d="100"/>
          <a:sy n="73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2.wmf"/><Relationship Id="rId7" Type="http://schemas.openxmlformats.org/officeDocument/2006/relationships/image" Target="../media/image45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F49977-4310-46EF-B57B-4ED884B0F85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830866-C064-4779-8ED3-886D6850C7F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22EA41-A7AC-44FC-9FC5-247383951D6B}" type="slidenum">
              <a:rPr lang="ru-RU" altLang="ru-RU"/>
              <a:pPr eaLnBrk="1" hangingPunct="1">
                <a:spcBef>
                  <a:spcPct val="0"/>
                </a:spcBef>
              </a:pPr>
              <a:t>1</a:t>
            </a:fld>
            <a:endParaRPr lang="ru-RU" altLang="ru-RU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mtClean="0"/>
              <a:t>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153 w 21600"/>
                <a:gd name="T1" fmla="*/ 0 h 21231"/>
                <a:gd name="T2" fmla="*/ 831 w 21600"/>
                <a:gd name="T3" fmla="*/ 526 h 21231"/>
                <a:gd name="T4" fmla="*/ 0 w 21600"/>
                <a:gd name="T5" fmla="*/ 526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9C175-0634-4D86-8107-CF87751AD8D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95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B8209-10BC-4C7E-82D3-16A045A9790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34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A6BED-3651-47E1-835C-8C8DC43B2F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468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D8D1B-A526-413D-AB6B-A5ED584AF7B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841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C77D6-5F1E-42D7-AFE7-E219059AF4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910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C301DF-2386-432F-A3DC-E7F61124187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562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6E25B-BBA6-4A35-9A30-40B5E46ADB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9243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BF78-E47A-4B5C-AF0B-A826EF832D0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387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31DF3-EEB1-4293-B52D-2701E740FF3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7267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096B5-6901-41FC-8A98-3DF2BDCAE4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164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59DC0-F15D-402A-ADC3-7637DA9D30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3213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299 w 21600"/>
                <a:gd name="T3" fmla="*/ 861 h 21600"/>
                <a:gd name="T4" fmla="*/ 0 w 21600"/>
                <a:gd name="T5" fmla="*/ 86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2B9F2E-992C-4CD1-886A-4F6DA7E7A88C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79388" y="2708275"/>
            <a:ext cx="89646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44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Электротехника   и   электроника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25800" y="3636963"/>
            <a:ext cx="2803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Лекция № </a:t>
            </a:r>
            <a:r>
              <a:rPr lang="en-US"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endParaRPr lang="ru-RU" sz="3600" b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04800" y="4279900"/>
            <a:ext cx="82296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4400" b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Гармонические колебания в пассивных элементах электрических цепей</a:t>
            </a:r>
            <a:endParaRPr lang="ru-RU" sz="4400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2339975" y="2187575"/>
            <a:ext cx="4246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Учебная дисциплина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1600" y="2447925"/>
            <a:ext cx="3059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Средняя за период мощность в емкостном элементе</a:t>
            </a:r>
          </a:p>
        </p:txBody>
      </p: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3013075" y="2544763"/>
            <a:ext cx="6156325" cy="973137"/>
            <a:chOff x="2050" y="2448"/>
            <a:chExt cx="3549" cy="531"/>
          </a:xfrm>
        </p:grpSpPr>
        <p:sp>
          <p:nvSpPr>
            <p:cNvPr id="12300" name="Rectangle 4"/>
            <p:cNvSpPr>
              <a:spLocks noChangeArrowheads="1"/>
            </p:cNvSpPr>
            <p:nvPr/>
          </p:nvSpPr>
          <p:spPr bwMode="auto">
            <a:xfrm>
              <a:off x="2071" y="2448"/>
              <a:ext cx="3504" cy="52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12301" name="Object 5"/>
            <p:cNvGraphicFramePr>
              <a:graphicFrameLocks noChangeAspect="1"/>
            </p:cNvGraphicFramePr>
            <p:nvPr/>
          </p:nvGraphicFramePr>
          <p:xfrm>
            <a:off x="2050" y="2448"/>
            <a:ext cx="3549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name="Формула" r:id="rId3" imgW="3225800" imgH="482600" progId="Equation.3">
                    <p:embed/>
                  </p:oleObj>
                </mc:Choice>
                <mc:Fallback>
                  <p:oleObj name="Формула" r:id="rId3" imgW="3225800" imgH="482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0" y="2448"/>
                          <a:ext cx="3549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01600" y="188913"/>
            <a:ext cx="889317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Энергия поступающая в емкостной элемент за четверть периода    (</a:t>
            </a:r>
            <a:r>
              <a:rPr lang="ru-RU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</a:t>
            </a:r>
            <a:r>
              <a:rPr lang="ru-RU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&gt; </a:t>
            </a:r>
            <a:r>
              <a:rPr lang="ru-RU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377825" y="1036638"/>
            <a:ext cx="8662988" cy="1171575"/>
            <a:chOff x="336" y="381"/>
            <a:chExt cx="5279" cy="663"/>
          </a:xfrm>
        </p:grpSpPr>
        <p:sp>
          <p:nvSpPr>
            <p:cNvPr id="12298" name="Rectangle 8"/>
            <p:cNvSpPr>
              <a:spLocks noChangeArrowheads="1"/>
            </p:cNvSpPr>
            <p:nvPr/>
          </p:nvSpPr>
          <p:spPr bwMode="auto">
            <a:xfrm>
              <a:off x="336" y="381"/>
              <a:ext cx="5232" cy="6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12299" name="Object 9"/>
            <p:cNvGraphicFramePr>
              <a:graphicFrameLocks noChangeAspect="1"/>
            </p:cNvGraphicFramePr>
            <p:nvPr/>
          </p:nvGraphicFramePr>
          <p:xfrm>
            <a:off x="480" y="384"/>
            <a:ext cx="5135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Формула" r:id="rId5" imgW="3886200" imgH="533400" progId="Equation.3">
                    <p:embed/>
                  </p:oleObj>
                </mc:Choice>
                <mc:Fallback>
                  <p:oleObj name="Формула" r:id="rId5" imgW="3886200" imgH="533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84"/>
                          <a:ext cx="5135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8600" y="3832225"/>
            <a:ext cx="8763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 чисто емкостной цепи, как и в чисто индуктивной цепи потери энергии отсутствуют.</a:t>
            </a:r>
            <a:r>
              <a:rPr lang="ru-RU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Вначале происходит заряд конденсатора, энергия при этом накапливается в электрическом поле конденсатора. </a:t>
            </a:r>
            <a:r>
              <a:rPr 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Затем происходит разряд конденсатора, энергия, запасенная в электрическом поле, поступает к источнику.</a:t>
            </a: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1025525" y="6076950"/>
          <a:ext cx="11874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Формула" r:id="rId7" imgW="431613" imgH="228501" progId="Equation.3">
                  <p:embed/>
                </p:oleObj>
              </mc:Choice>
              <mc:Fallback>
                <p:oleObj name="Формула" r:id="rId7" imgW="431613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6076950"/>
                        <a:ext cx="1187450" cy="5810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3025775" y="6151563"/>
          <a:ext cx="29464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Формула" r:id="rId9" imgW="1384300" imgH="241300" progId="Equation.3">
                  <p:embed/>
                </p:oleObj>
              </mc:Choice>
              <mc:Fallback>
                <p:oleObj name="Формула" r:id="rId9" imgW="13843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6151563"/>
                        <a:ext cx="2946400" cy="5794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6938963" y="6186488"/>
          <a:ext cx="15033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Формула" r:id="rId11" imgW="583947" imgH="253890" progId="Equation.3">
                  <p:embed/>
                </p:oleObj>
              </mc:Choice>
              <mc:Fallback>
                <p:oleObj name="Формула" r:id="rId11" imgW="583947" imgH="25389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6186488"/>
                        <a:ext cx="1503362" cy="571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8" grpId="0" autoUpdateAnimBg="0"/>
      <p:bldP spid="184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23850" y="114300"/>
            <a:ext cx="8497888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v"/>
              <a:defRPr/>
            </a:pPr>
            <a:r>
              <a:rPr lang="ru-RU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ru-RU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Зависимость сопротивлений пассивных элементов электрической цепи от частоты переменного тока</a:t>
            </a:r>
          </a:p>
        </p:txBody>
      </p: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612775" y="2036763"/>
            <a:ext cx="3311525" cy="2179637"/>
            <a:chOff x="567" y="845"/>
            <a:chExt cx="2086" cy="1373"/>
          </a:xfrm>
        </p:grpSpPr>
        <p:sp>
          <p:nvSpPr>
            <p:cNvPr id="13391" name="Line 5"/>
            <p:cNvSpPr>
              <a:spLocks noChangeShapeType="1"/>
            </p:cNvSpPr>
            <p:nvPr/>
          </p:nvSpPr>
          <p:spPr bwMode="auto">
            <a:xfrm>
              <a:off x="612" y="890"/>
              <a:ext cx="0" cy="127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92" name="Line 6"/>
            <p:cNvSpPr>
              <a:spLocks noChangeShapeType="1"/>
            </p:cNvSpPr>
            <p:nvPr/>
          </p:nvSpPr>
          <p:spPr bwMode="auto">
            <a:xfrm rot="16200000" flipV="1">
              <a:off x="1517" y="1159"/>
              <a:ext cx="6" cy="190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2472" y="1984"/>
              <a:ext cx="1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l-GR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ω</a:t>
              </a:r>
              <a:endParaRPr lang="el-GR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S Mincho" pitchFamily="49" charset="-128"/>
                <a:ea typeface="MS Mincho" pitchFamily="49" charset="-128"/>
              </a:endParaRPr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657" y="845"/>
              <a:ext cx="1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endParaRPr 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1017" name="Group 57"/>
          <p:cNvGrpSpPr>
            <a:grpSpLocks/>
          </p:cNvGrpSpPr>
          <p:nvPr/>
        </p:nvGrpSpPr>
        <p:grpSpPr bwMode="auto">
          <a:xfrm>
            <a:off x="4645025" y="2036763"/>
            <a:ext cx="3311525" cy="2255837"/>
            <a:chOff x="3243" y="1283"/>
            <a:chExt cx="2086" cy="1421"/>
          </a:xfrm>
        </p:grpSpPr>
        <p:sp>
          <p:nvSpPr>
            <p:cNvPr id="13387" name="Line 11"/>
            <p:cNvSpPr>
              <a:spLocks noChangeShapeType="1"/>
            </p:cNvSpPr>
            <p:nvPr/>
          </p:nvSpPr>
          <p:spPr bwMode="auto">
            <a:xfrm>
              <a:off x="3288" y="1376"/>
              <a:ext cx="0" cy="127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88" name="Line 12"/>
            <p:cNvSpPr>
              <a:spLocks noChangeShapeType="1"/>
            </p:cNvSpPr>
            <p:nvPr/>
          </p:nvSpPr>
          <p:spPr bwMode="auto">
            <a:xfrm rot="16200000" flipV="1">
              <a:off x="4193" y="1645"/>
              <a:ext cx="6" cy="190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5148" y="2470"/>
              <a:ext cx="1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l-GR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ω</a:t>
              </a:r>
              <a:endParaRPr lang="el-GR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S Mincho" pitchFamily="49" charset="-128"/>
                <a:ea typeface="MS Mincho" pitchFamily="49" charset="-128"/>
              </a:endParaRP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3333" y="1283"/>
              <a:ext cx="31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b="1" i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</a:t>
              </a:r>
              <a:endParaRPr 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684213" y="3324225"/>
            <a:ext cx="2808287" cy="371475"/>
            <a:chOff x="249" y="1656"/>
            <a:chExt cx="1769" cy="234"/>
          </a:xfrm>
        </p:grpSpPr>
        <p:sp>
          <p:nvSpPr>
            <p:cNvPr id="13385" name="Line 15"/>
            <p:cNvSpPr>
              <a:spLocks noChangeShapeType="1"/>
            </p:cNvSpPr>
            <p:nvPr/>
          </p:nvSpPr>
          <p:spPr bwMode="auto">
            <a:xfrm>
              <a:off x="249" y="1661"/>
              <a:ext cx="176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780" y="1656"/>
              <a:ext cx="6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 i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при </a:t>
              </a:r>
              <a:r>
                <a:rPr lang="en-US" b="1" i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b="1" i="1" baseline="-25000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ru-RU" b="1" i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1025" name="Group 65"/>
          <p:cNvGrpSpPr>
            <a:grpSpLocks/>
          </p:cNvGrpSpPr>
          <p:nvPr/>
        </p:nvGrpSpPr>
        <p:grpSpPr bwMode="auto">
          <a:xfrm>
            <a:off x="684213" y="2755900"/>
            <a:ext cx="2808287" cy="371475"/>
            <a:chOff x="431" y="1784"/>
            <a:chExt cx="1769" cy="234"/>
          </a:xfrm>
        </p:grpSpPr>
        <p:sp>
          <p:nvSpPr>
            <p:cNvPr id="13383" name="Line 16"/>
            <p:cNvSpPr>
              <a:spLocks noChangeShapeType="1"/>
            </p:cNvSpPr>
            <p:nvPr/>
          </p:nvSpPr>
          <p:spPr bwMode="auto">
            <a:xfrm>
              <a:off x="431" y="1784"/>
              <a:ext cx="176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965" y="1784"/>
              <a:ext cx="68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 i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при </a:t>
              </a:r>
              <a:r>
                <a:rPr lang="en-US" b="1" i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b="1" i="1" baseline="-250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1476375" y="2286000"/>
            <a:ext cx="12954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&gt; R</a:t>
            </a:r>
            <a:r>
              <a:rPr lang="en-US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1</a:t>
            </a:r>
            <a:endParaRPr 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7164388" y="2133600"/>
            <a:ext cx="12954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&gt; L</a:t>
            </a:r>
            <a:r>
              <a:rPr lang="en-US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2</a:t>
            </a:r>
            <a:endParaRPr 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pSp>
        <p:nvGrpSpPr>
          <p:cNvPr id="40988" name="Group 28"/>
          <p:cNvGrpSpPr>
            <a:grpSpLocks/>
          </p:cNvGrpSpPr>
          <p:nvPr/>
        </p:nvGrpSpPr>
        <p:grpSpPr bwMode="auto">
          <a:xfrm>
            <a:off x="755650" y="765175"/>
            <a:ext cx="2576513" cy="1257300"/>
            <a:chOff x="144" y="576"/>
            <a:chExt cx="1623" cy="792"/>
          </a:xfrm>
        </p:grpSpPr>
        <p:sp>
          <p:nvSpPr>
            <p:cNvPr id="13372" name="Line 29"/>
            <p:cNvSpPr>
              <a:spLocks noChangeShapeType="1"/>
            </p:cNvSpPr>
            <p:nvPr/>
          </p:nvSpPr>
          <p:spPr bwMode="auto">
            <a:xfrm>
              <a:off x="213" y="960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73" name="Rectangle 30"/>
            <p:cNvSpPr>
              <a:spLocks noChangeArrowheads="1"/>
            </p:cNvSpPr>
            <p:nvPr/>
          </p:nvSpPr>
          <p:spPr bwMode="auto">
            <a:xfrm>
              <a:off x="693" y="867"/>
              <a:ext cx="528" cy="19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3374" name="Oval 31"/>
            <p:cNvSpPr>
              <a:spLocks noChangeArrowheads="1"/>
            </p:cNvSpPr>
            <p:nvPr/>
          </p:nvSpPr>
          <p:spPr bwMode="auto">
            <a:xfrm>
              <a:off x="165" y="912"/>
              <a:ext cx="96" cy="96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3375" name="Oval 32"/>
            <p:cNvSpPr>
              <a:spLocks noChangeArrowheads="1"/>
            </p:cNvSpPr>
            <p:nvPr/>
          </p:nvSpPr>
          <p:spPr bwMode="auto">
            <a:xfrm>
              <a:off x="1653" y="912"/>
              <a:ext cx="96" cy="96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3376" name="Line 33"/>
            <p:cNvSpPr>
              <a:spLocks noChangeShapeType="1"/>
            </p:cNvSpPr>
            <p:nvPr/>
          </p:nvSpPr>
          <p:spPr bwMode="auto">
            <a:xfrm flipV="1">
              <a:off x="1623" y="912"/>
              <a:ext cx="144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77" name="Line 34"/>
            <p:cNvSpPr>
              <a:spLocks noChangeShapeType="1"/>
            </p:cNvSpPr>
            <p:nvPr/>
          </p:nvSpPr>
          <p:spPr bwMode="auto">
            <a:xfrm flipV="1">
              <a:off x="144" y="912"/>
              <a:ext cx="144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78" name="Text Box 35"/>
            <p:cNvSpPr txBox="1">
              <a:spLocks noChangeArrowheads="1"/>
            </p:cNvSpPr>
            <p:nvPr/>
          </p:nvSpPr>
          <p:spPr bwMode="auto">
            <a:xfrm>
              <a:off x="837" y="5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400" b="1" i="1">
                  <a:solidFill>
                    <a:srgbClr val="FF9900"/>
                  </a:solidFill>
                </a:rPr>
                <a:t>R</a:t>
              </a:r>
              <a:endParaRPr lang="ru-RU" altLang="ru-RU" sz="2400" b="1" i="1">
                <a:solidFill>
                  <a:srgbClr val="FF9900"/>
                </a:solidFill>
              </a:endParaRPr>
            </a:p>
          </p:txBody>
        </p:sp>
        <p:sp>
          <p:nvSpPr>
            <p:cNvPr id="13379" name="Line 36"/>
            <p:cNvSpPr>
              <a:spLocks noChangeShapeType="1"/>
            </p:cNvSpPr>
            <p:nvPr/>
          </p:nvSpPr>
          <p:spPr bwMode="auto">
            <a:xfrm>
              <a:off x="330" y="960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80" name="Line 37"/>
            <p:cNvSpPr>
              <a:spLocks noChangeShapeType="1"/>
            </p:cNvSpPr>
            <p:nvPr/>
          </p:nvSpPr>
          <p:spPr bwMode="auto">
            <a:xfrm>
              <a:off x="213" y="1104"/>
              <a:ext cx="1488" cy="0"/>
            </a:xfrm>
            <a:prstGeom prst="line">
              <a:avLst/>
            </a:prstGeom>
            <a:noFill/>
            <a:ln w="28575">
              <a:solidFill>
                <a:srgbClr val="99FF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81" name="Text Box 38"/>
            <p:cNvSpPr txBox="1">
              <a:spLocks noChangeArrowheads="1"/>
            </p:cNvSpPr>
            <p:nvPr/>
          </p:nvSpPr>
          <p:spPr bwMode="auto">
            <a:xfrm>
              <a:off x="357" y="624"/>
              <a:ext cx="26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 b="1" i="1">
                  <a:solidFill>
                    <a:schemeClr val="hlink"/>
                  </a:solidFill>
                </a:rPr>
                <a:t>i(t)</a:t>
              </a:r>
              <a:endParaRPr lang="ru-RU" altLang="ru-RU" sz="2000" b="1" i="1">
                <a:solidFill>
                  <a:schemeClr val="hlink"/>
                </a:solidFill>
              </a:endParaRPr>
            </a:p>
          </p:txBody>
        </p:sp>
        <p:sp>
          <p:nvSpPr>
            <p:cNvPr id="40999" name="Text Box 39"/>
            <p:cNvSpPr txBox="1">
              <a:spLocks noChangeArrowheads="1"/>
            </p:cNvSpPr>
            <p:nvPr/>
          </p:nvSpPr>
          <p:spPr bwMode="auto">
            <a:xfrm>
              <a:off x="837" y="1134"/>
              <a:ext cx="41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</a:t>
              </a:r>
              <a:r>
                <a:rPr lang="en-US" b="1" i="1" baseline="-25000"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b="1" i="1"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(t)</a:t>
              </a:r>
              <a:endParaRPr lang="ru-RU" b="1" i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1053" name="Group 93"/>
          <p:cNvGrpSpPr>
            <a:grpSpLocks/>
          </p:cNvGrpSpPr>
          <p:nvPr/>
        </p:nvGrpSpPr>
        <p:grpSpPr bwMode="auto">
          <a:xfrm>
            <a:off x="3995738" y="836613"/>
            <a:ext cx="2476500" cy="1216025"/>
            <a:chOff x="2517" y="527"/>
            <a:chExt cx="1560" cy="766"/>
          </a:xfrm>
        </p:grpSpPr>
        <p:sp>
          <p:nvSpPr>
            <p:cNvPr id="13357" name="Line 52"/>
            <p:cNvSpPr>
              <a:spLocks noChangeShapeType="1"/>
            </p:cNvSpPr>
            <p:nvPr/>
          </p:nvSpPr>
          <p:spPr bwMode="auto">
            <a:xfrm flipH="1">
              <a:off x="2607" y="914"/>
              <a:ext cx="39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58" name="Oval 41"/>
            <p:cNvSpPr>
              <a:spLocks noChangeArrowheads="1"/>
            </p:cNvSpPr>
            <p:nvPr/>
          </p:nvSpPr>
          <p:spPr bwMode="auto">
            <a:xfrm>
              <a:off x="2517" y="836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3359" name="Oval 42"/>
            <p:cNvSpPr>
              <a:spLocks noChangeArrowheads="1"/>
            </p:cNvSpPr>
            <p:nvPr/>
          </p:nvSpPr>
          <p:spPr bwMode="auto">
            <a:xfrm>
              <a:off x="3933" y="842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3360" name="Line 43"/>
            <p:cNvSpPr>
              <a:spLocks noChangeShapeType="1"/>
            </p:cNvSpPr>
            <p:nvPr/>
          </p:nvSpPr>
          <p:spPr bwMode="auto">
            <a:xfrm flipV="1">
              <a:off x="2517" y="842"/>
              <a:ext cx="144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61" name="Line 44"/>
            <p:cNvSpPr>
              <a:spLocks noChangeShapeType="1"/>
            </p:cNvSpPr>
            <p:nvPr/>
          </p:nvSpPr>
          <p:spPr bwMode="auto">
            <a:xfrm flipV="1">
              <a:off x="3933" y="833"/>
              <a:ext cx="144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62" name="Text Box 45"/>
            <p:cNvSpPr txBox="1">
              <a:spLocks noChangeArrowheads="1"/>
            </p:cNvSpPr>
            <p:nvPr/>
          </p:nvSpPr>
          <p:spPr bwMode="auto">
            <a:xfrm>
              <a:off x="3234" y="527"/>
              <a:ext cx="28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400" b="1" i="1">
                  <a:solidFill>
                    <a:schemeClr val="folHlink"/>
                  </a:solidFill>
                </a:rPr>
                <a:t>L</a:t>
              </a:r>
              <a:endParaRPr lang="ru-RU" altLang="ru-RU" sz="2400" b="1" i="1">
                <a:solidFill>
                  <a:schemeClr val="folHlink"/>
                </a:solidFill>
              </a:endParaRPr>
            </a:p>
          </p:txBody>
        </p:sp>
        <p:sp>
          <p:nvSpPr>
            <p:cNvPr id="13363" name="Text Box 46"/>
            <p:cNvSpPr txBox="1">
              <a:spLocks noChangeArrowheads="1"/>
            </p:cNvSpPr>
            <p:nvPr/>
          </p:nvSpPr>
          <p:spPr bwMode="auto">
            <a:xfrm>
              <a:off x="2709" y="605"/>
              <a:ext cx="19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400" b="1" i="1">
                  <a:solidFill>
                    <a:schemeClr val="hlink"/>
                  </a:solidFill>
                </a:rPr>
                <a:t>i</a:t>
              </a:r>
              <a:endParaRPr lang="ru-RU" altLang="ru-RU" sz="2400" b="1" i="1">
                <a:solidFill>
                  <a:schemeClr val="hlink"/>
                </a:solidFill>
              </a:endParaRPr>
            </a:p>
          </p:txBody>
        </p:sp>
        <p:sp>
          <p:nvSpPr>
            <p:cNvPr id="13364" name="Text Box 47"/>
            <p:cNvSpPr txBox="1">
              <a:spLocks noChangeArrowheads="1"/>
            </p:cNvSpPr>
            <p:nvPr/>
          </p:nvSpPr>
          <p:spPr bwMode="auto">
            <a:xfrm>
              <a:off x="3049" y="1059"/>
              <a:ext cx="52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400" b="1" i="1">
                  <a:solidFill>
                    <a:srgbClr val="00FF00"/>
                  </a:solidFill>
                </a:rPr>
                <a:t>u</a:t>
              </a:r>
              <a:r>
                <a:rPr lang="en-US" altLang="ru-RU" sz="2400" b="1" i="1" baseline="-25000">
                  <a:solidFill>
                    <a:srgbClr val="00FF00"/>
                  </a:solidFill>
                </a:rPr>
                <a:t>L</a:t>
              </a:r>
              <a:r>
                <a:rPr lang="en-US" altLang="ru-RU" sz="2400" b="1" i="1">
                  <a:solidFill>
                    <a:srgbClr val="00FF00"/>
                  </a:solidFill>
                </a:rPr>
                <a:t>(t)</a:t>
              </a:r>
              <a:endParaRPr lang="ru-RU" altLang="ru-RU" sz="2400" b="1" i="1">
                <a:solidFill>
                  <a:srgbClr val="00FF00"/>
                </a:solidFill>
              </a:endParaRPr>
            </a:p>
          </p:txBody>
        </p:sp>
        <p:sp>
          <p:nvSpPr>
            <p:cNvPr id="13365" name="Oval 48"/>
            <p:cNvSpPr>
              <a:spLocks noChangeArrowheads="1"/>
            </p:cNvSpPr>
            <p:nvPr/>
          </p:nvSpPr>
          <p:spPr bwMode="auto">
            <a:xfrm>
              <a:off x="2991" y="785"/>
              <a:ext cx="240" cy="240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3366" name="Oval 49"/>
            <p:cNvSpPr>
              <a:spLocks noChangeArrowheads="1"/>
            </p:cNvSpPr>
            <p:nvPr/>
          </p:nvSpPr>
          <p:spPr bwMode="auto">
            <a:xfrm>
              <a:off x="3231" y="777"/>
              <a:ext cx="240" cy="240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3367" name="Oval 50"/>
            <p:cNvSpPr>
              <a:spLocks noChangeArrowheads="1"/>
            </p:cNvSpPr>
            <p:nvPr/>
          </p:nvSpPr>
          <p:spPr bwMode="auto">
            <a:xfrm>
              <a:off x="3471" y="777"/>
              <a:ext cx="240" cy="240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3368" name="Rectangle 51"/>
            <p:cNvSpPr>
              <a:spLocks noChangeArrowheads="1"/>
            </p:cNvSpPr>
            <p:nvPr/>
          </p:nvSpPr>
          <p:spPr bwMode="auto">
            <a:xfrm>
              <a:off x="2973" y="923"/>
              <a:ext cx="744" cy="192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3369" name="Line 53"/>
            <p:cNvSpPr>
              <a:spLocks noChangeShapeType="1"/>
            </p:cNvSpPr>
            <p:nvPr/>
          </p:nvSpPr>
          <p:spPr bwMode="auto">
            <a:xfrm flipH="1">
              <a:off x="3711" y="914"/>
              <a:ext cx="240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70" name="Line 54"/>
            <p:cNvSpPr>
              <a:spLocks noChangeShapeType="1"/>
            </p:cNvSpPr>
            <p:nvPr/>
          </p:nvSpPr>
          <p:spPr bwMode="auto">
            <a:xfrm>
              <a:off x="2687" y="912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71" name="Line 55"/>
            <p:cNvSpPr>
              <a:spLocks noChangeShapeType="1"/>
            </p:cNvSpPr>
            <p:nvPr/>
          </p:nvSpPr>
          <p:spPr bwMode="auto">
            <a:xfrm>
              <a:off x="3021" y="1055"/>
              <a:ext cx="624" cy="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grpSp>
        <p:nvGrpSpPr>
          <p:cNvPr id="41018" name="Group 58"/>
          <p:cNvGrpSpPr>
            <a:grpSpLocks/>
          </p:cNvGrpSpPr>
          <p:nvPr/>
        </p:nvGrpSpPr>
        <p:grpSpPr bwMode="auto">
          <a:xfrm>
            <a:off x="4716463" y="4437063"/>
            <a:ext cx="3311525" cy="2255837"/>
            <a:chOff x="3243" y="1283"/>
            <a:chExt cx="2086" cy="1421"/>
          </a:xfrm>
        </p:grpSpPr>
        <p:sp>
          <p:nvSpPr>
            <p:cNvPr id="13353" name="Line 59"/>
            <p:cNvSpPr>
              <a:spLocks noChangeShapeType="1"/>
            </p:cNvSpPr>
            <p:nvPr/>
          </p:nvSpPr>
          <p:spPr bwMode="auto">
            <a:xfrm>
              <a:off x="3288" y="1376"/>
              <a:ext cx="0" cy="127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54" name="Line 60"/>
            <p:cNvSpPr>
              <a:spLocks noChangeShapeType="1"/>
            </p:cNvSpPr>
            <p:nvPr/>
          </p:nvSpPr>
          <p:spPr bwMode="auto">
            <a:xfrm rot="16200000" flipV="1">
              <a:off x="4193" y="1645"/>
              <a:ext cx="6" cy="190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1021" name="Text Box 61"/>
            <p:cNvSpPr txBox="1">
              <a:spLocks noChangeArrowheads="1"/>
            </p:cNvSpPr>
            <p:nvPr/>
          </p:nvSpPr>
          <p:spPr bwMode="auto">
            <a:xfrm>
              <a:off x="5148" y="2470"/>
              <a:ext cx="1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l-GR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ω</a:t>
              </a:r>
              <a:endParaRPr lang="el-GR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S Mincho" pitchFamily="49" charset="-128"/>
                <a:ea typeface="MS Mincho" pitchFamily="49" charset="-128"/>
              </a:endParaRPr>
            </a:p>
          </p:txBody>
        </p:sp>
        <p:sp>
          <p:nvSpPr>
            <p:cNvPr id="41022" name="Text Box 62"/>
            <p:cNvSpPr txBox="1">
              <a:spLocks noChangeArrowheads="1"/>
            </p:cNvSpPr>
            <p:nvPr/>
          </p:nvSpPr>
          <p:spPr bwMode="auto">
            <a:xfrm>
              <a:off x="3333" y="1283"/>
              <a:ext cx="31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r>
                <a:rPr lang="en-US" b="1" i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endParaRPr 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1029" name="Group 69"/>
          <p:cNvGrpSpPr>
            <a:grpSpLocks/>
          </p:cNvGrpSpPr>
          <p:nvPr/>
        </p:nvGrpSpPr>
        <p:grpSpPr bwMode="auto">
          <a:xfrm>
            <a:off x="4703763" y="2108200"/>
            <a:ext cx="2376487" cy="2016125"/>
            <a:chOff x="3280" y="1328"/>
            <a:chExt cx="1497" cy="1270"/>
          </a:xfrm>
        </p:grpSpPr>
        <p:sp>
          <p:nvSpPr>
            <p:cNvPr id="13351" name="Line 64"/>
            <p:cNvSpPr>
              <a:spLocks noChangeShapeType="1"/>
            </p:cNvSpPr>
            <p:nvPr/>
          </p:nvSpPr>
          <p:spPr bwMode="auto">
            <a:xfrm flipV="1">
              <a:off x="3280" y="1328"/>
              <a:ext cx="1497" cy="127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1026" name="Text Box 66"/>
            <p:cNvSpPr txBox="1">
              <a:spLocks noChangeArrowheads="1"/>
            </p:cNvSpPr>
            <p:nvPr/>
          </p:nvSpPr>
          <p:spPr bwMode="auto">
            <a:xfrm>
              <a:off x="3515" y="1570"/>
              <a:ext cx="6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 i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при </a:t>
              </a:r>
              <a:r>
                <a:rPr lang="en-US" b="1" i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</a:t>
              </a:r>
              <a:r>
                <a:rPr lang="en-US" b="1" i="1" baseline="-25000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ru-RU" b="1" i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1028" name="Group 68"/>
          <p:cNvGrpSpPr>
            <a:grpSpLocks/>
          </p:cNvGrpSpPr>
          <p:nvPr/>
        </p:nvGrpSpPr>
        <p:grpSpPr bwMode="auto">
          <a:xfrm>
            <a:off x="4716463" y="2682875"/>
            <a:ext cx="3097212" cy="1441450"/>
            <a:chOff x="3288" y="1690"/>
            <a:chExt cx="1951" cy="908"/>
          </a:xfrm>
        </p:grpSpPr>
        <p:sp>
          <p:nvSpPr>
            <p:cNvPr id="13349" name="Line 63"/>
            <p:cNvSpPr>
              <a:spLocks noChangeShapeType="1"/>
            </p:cNvSpPr>
            <p:nvPr/>
          </p:nvSpPr>
          <p:spPr bwMode="auto">
            <a:xfrm flipV="1">
              <a:off x="3288" y="1690"/>
              <a:ext cx="1951" cy="908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1027" name="Text Box 67"/>
            <p:cNvSpPr txBox="1">
              <a:spLocks noChangeArrowheads="1"/>
            </p:cNvSpPr>
            <p:nvPr/>
          </p:nvSpPr>
          <p:spPr bwMode="auto">
            <a:xfrm>
              <a:off x="4513" y="2069"/>
              <a:ext cx="6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 i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при </a:t>
              </a:r>
              <a:r>
                <a:rPr lang="en-US" b="1" i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</a:t>
              </a:r>
              <a:r>
                <a:rPr lang="en-US" b="1" i="1" baseline="-25000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ru-RU" b="1" i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1030" name="Group 70"/>
          <p:cNvGrpSpPr>
            <a:grpSpLocks/>
          </p:cNvGrpSpPr>
          <p:nvPr/>
        </p:nvGrpSpPr>
        <p:grpSpPr bwMode="auto">
          <a:xfrm>
            <a:off x="1403350" y="4271963"/>
            <a:ext cx="2501900" cy="1376362"/>
            <a:chOff x="312" y="300"/>
            <a:chExt cx="1576" cy="867"/>
          </a:xfrm>
        </p:grpSpPr>
        <p:sp>
          <p:nvSpPr>
            <p:cNvPr id="13336" name="Oval 71"/>
            <p:cNvSpPr>
              <a:spLocks noChangeArrowheads="1"/>
            </p:cNvSpPr>
            <p:nvPr/>
          </p:nvSpPr>
          <p:spPr bwMode="auto">
            <a:xfrm>
              <a:off x="312" y="654"/>
              <a:ext cx="144" cy="144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3337" name="Oval 72"/>
            <p:cNvSpPr>
              <a:spLocks noChangeArrowheads="1"/>
            </p:cNvSpPr>
            <p:nvPr/>
          </p:nvSpPr>
          <p:spPr bwMode="auto">
            <a:xfrm>
              <a:off x="1744" y="660"/>
              <a:ext cx="144" cy="144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3338" name="Line 73"/>
            <p:cNvSpPr>
              <a:spLocks noChangeShapeType="1"/>
            </p:cNvSpPr>
            <p:nvPr/>
          </p:nvSpPr>
          <p:spPr bwMode="auto">
            <a:xfrm flipV="1">
              <a:off x="312" y="660"/>
              <a:ext cx="144" cy="14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39" name="Line 74"/>
            <p:cNvSpPr>
              <a:spLocks noChangeShapeType="1"/>
            </p:cNvSpPr>
            <p:nvPr/>
          </p:nvSpPr>
          <p:spPr bwMode="auto">
            <a:xfrm flipV="1">
              <a:off x="1728" y="667"/>
              <a:ext cx="144" cy="14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1035" name="Text Box 75"/>
            <p:cNvSpPr txBox="1">
              <a:spLocks noChangeArrowheads="1"/>
            </p:cNvSpPr>
            <p:nvPr/>
          </p:nvSpPr>
          <p:spPr bwMode="auto">
            <a:xfrm>
              <a:off x="993" y="300"/>
              <a:ext cx="28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</a:t>
              </a:r>
            </a:p>
          </p:txBody>
        </p:sp>
        <p:sp>
          <p:nvSpPr>
            <p:cNvPr id="13341" name="Text Box 76"/>
            <p:cNvSpPr txBox="1">
              <a:spLocks noChangeArrowheads="1"/>
            </p:cNvSpPr>
            <p:nvPr/>
          </p:nvSpPr>
          <p:spPr bwMode="auto">
            <a:xfrm>
              <a:off x="608" y="423"/>
              <a:ext cx="24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400" b="1" i="1">
                  <a:solidFill>
                    <a:schemeClr val="hlink"/>
                  </a:solidFill>
                </a:rPr>
                <a:t>i(t)</a:t>
              </a:r>
              <a:endParaRPr lang="ru-RU" altLang="ru-RU" sz="2400" b="1" i="1">
                <a:solidFill>
                  <a:schemeClr val="hlink"/>
                </a:solidFill>
              </a:endParaRPr>
            </a:p>
          </p:txBody>
        </p:sp>
        <p:sp>
          <p:nvSpPr>
            <p:cNvPr id="13342" name="Text Box 77"/>
            <p:cNvSpPr txBox="1">
              <a:spLocks noChangeArrowheads="1"/>
            </p:cNvSpPr>
            <p:nvPr/>
          </p:nvSpPr>
          <p:spPr bwMode="auto">
            <a:xfrm>
              <a:off x="884" y="933"/>
              <a:ext cx="46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400" b="1" i="1">
                  <a:solidFill>
                    <a:srgbClr val="00FF00"/>
                  </a:solidFill>
                </a:rPr>
                <a:t>u</a:t>
              </a:r>
              <a:r>
                <a:rPr lang="ru-RU" altLang="ru-RU" sz="2400" b="1" i="1" baseline="-25000">
                  <a:solidFill>
                    <a:srgbClr val="00FF00"/>
                  </a:solidFill>
                </a:rPr>
                <a:t>С</a:t>
              </a:r>
              <a:r>
                <a:rPr lang="en-US" altLang="ru-RU" sz="2400" b="1" i="1">
                  <a:solidFill>
                    <a:srgbClr val="00FF00"/>
                  </a:solidFill>
                </a:rPr>
                <a:t>(t)</a:t>
              </a:r>
              <a:endParaRPr lang="ru-RU" altLang="ru-RU" sz="2400" b="1" i="1">
                <a:solidFill>
                  <a:srgbClr val="00FF00"/>
                </a:solidFill>
              </a:endParaRPr>
            </a:p>
          </p:txBody>
        </p:sp>
        <p:sp>
          <p:nvSpPr>
            <p:cNvPr id="13343" name="Line 78"/>
            <p:cNvSpPr>
              <a:spLocks noChangeShapeType="1"/>
            </p:cNvSpPr>
            <p:nvPr/>
          </p:nvSpPr>
          <p:spPr bwMode="auto">
            <a:xfrm>
              <a:off x="824" y="937"/>
              <a:ext cx="62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44" name="Line 79"/>
            <p:cNvSpPr>
              <a:spLocks noChangeShapeType="1"/>
            </p:cNvSpPr>
            <p:nvPr/>
          </p:nvSpPr>
          <p:spPr bwMode="auto">
            <a:xfrm>
              <a:off x="456" y="729"/>
              <a:ext cx="624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45" name="Line 80"/>
            <p:cNvSpPr>
              <a:spLocks noChangeShapeType="1"/>
            </p:cNvSpPr>
            <p:nvPr/>
          </p:nvSpPr>
          <p:spPr bwMode="auto">
            <a:xfrm>
              <a:off x="1176" y="729"/>
              <a:ext cx="576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46" name="Line 81"/>
            <p:cNvSpPr>
              <a:spLocks noChangeShapeType="1"/>
            </p:cNvSpPr>
            <p:nvPr/>
          </p:nvSpPr>
          <p:spPr bwMode="auto">
            <a:xfrm>
              <a:off x="1080" y="537"/>
              <a:ext cx="0" cy="336"/>
            </a:xfrm>
            <a:prstGeom prst="line">
              <a:avLst/>
            </a:prstGeom>
            <a:noFill/>
            <a:ln w="762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47" name="Line 82"/>
            <p:cNvSpPr>
              <a:spLocks noChangeShapeType="1"/>
            </p:cNvSpPr>
            <p:nvPr/>
          </p:nvSpPr>
          <p:spPr bwMode="auto">
            <a:xfrm>
              <a:off x="1176" y="537"/>
              <a:ext cx="0" cy="336"/>
            </a:xfrm>
            <a:prstGeom prst="line">
              <a:avLst/>
            </a:prstGeom>
            <a:noFill/>
            <a:ln w="762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48" name="Line 83"/>
            <p:cNvSpPr>
              <a:spLocks noChangeShapeType="1"/>
            </p:cNvSpPr>
            <p:nvPr/>
          </p:nvSpPr>
          <p:spPr bwMode="auto">
            <a:xfrm>
              <a:off x="552" y="729"/>
              <a:ext cx="37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grpSp>
        <p:nvGrpSpPr>
          <p:cNvPr id="41048" name="Group 88"/>
          <p:cNvGrpSpPr>
            <a:grpSpLocks/>
          </p:cNvGrpSpPr>
          <p:nvPr/>
        </p:nvGrpSpPr>
        <p:grpSpPr bwMode="auto">
          <a:xfrm>
            <a:off x="4959350" y="4797425"/>
            <a:ext cx="2519363" cy="1524000"/>
            <a:chOff x="2200" y="3022"/>
            <a:chExt cx="1587" cy="960"/>
          </a:xfrm>
        </p:grpSpPr>
        <p:sp>
          <p:nvSpPr>
            <p:cNvPr id="40984" name="Text Box 24"/>
            <p:cNvSpPr txBox="1">
              <a:spLocks noChangeArrowheads="1"/>
            </p:cNvSpPr>
            <p:nvPr/>
          </p:nvSpPr>
          <p:spPr bwMode="auto">
            <a:xfrm>
              <a:off x="2200" y="3748"/>
              <a:ext cx="6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 i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при </a:t>
              </a:r>
              <a:r>
                <a:rPr lang="en-US" b="1" i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r>
                <a:rPr lang="en-US" b="1" i="1" baseline="-25000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ru-RU" b="1" i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335" name="Freeform 84"/>
            <p:cNvSpPr>
              <a:spLocks/>
            </p:cNvSpPr>
            <p:nvPr/>
          </p:nvSpPr>
          <p:spPr bwMode="auto">
            <a:xfrm>
              <a:off x="2472" y="3022"/>
              <a:ext cx="1315" cy="907"/>
            </a:xfrm>
            <a:custGeom>
              <a:avLst/>
              <a:gdLst>
                <a:gd name="T0" fmla="*/ 0 w 1315"/>
                <a:gd name="T1" fmla="*/ 0 h 907"/>
                <a:gd name="T2" fmla="*/ 336 w 1315"/>
                <a:gd name="T3" fmla="*/ 682 h 907"/>
                <a:gd name="T4" fmla="*/ 1315 w 1315"/>
                <a:gd name="T5" fmla="*/ 907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15" h="907">
                  <a:moveTo>
                    <a:pt x="0" y="0"/>
                  </a:moveTo>
                  <a:cubicBezTo>
                    <a:pt x="56" y="114"/>
                    <a:pt x="117" y="531"/>
                    <a:pt x="336" y="682"/>
                  </a:cubicBezTo>
                  <a:cubicBezTo>
                    <a:pt x="555" y="833"/>
                    <a:pt x="1111" y="860"/>
                    <a:pt x="1315" y="907"/>
                  </a:cubicBez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grpSp>
        <p:nvGrpSpPr>
          <p:cNvPr id="41049" name="Group 89"/>
          <p:cNvGrpSpPr>
            <a:grpSpLocks/>
          </p:cNvGrpSpPr>
          <p:nvPr/>
        </p:nvGrpSpPr>
        <p:grpSpPr bwMode="auto">
          <a:xfrm>
            <a:off x="5678488" y="4581525"/>
            <a:ext cx="2162175" cy="1439863"/>
            <a:chOff x="2653" y="2886"/>
            <a:chExt cx="1362" cy="907"/>
          </a:xfrm>
        </p:grpSpPr>
        <p:sp>
          <p:nvSpPr>
            <p:cNvPr id="13332" name="Freeform 85"/>
            <p:cNvSpPr>
              <a:spLocks/>
            </p:cNvSpPr>
            <p:nvPr/>
          </p:nvSpPr>
          <p:spPr bwMode="auto">
            <a:xfrm>
              <a:off x="2653" y="2886"/>
              <a:ext cx="1315" cy="907"/>
            </a:xfrm>
            <a:custGeom>
              <a:avLst/>
              <a:gdLst>
                <a:gd name="T0" fmla="*/ 0 w 1315"/>
                <a:gd name="T1" fmla="*/ 0 h 907"/>
                <a:gd name="T2" fmla="*/ 336 w 1315"/>
                <a:gd name="T3" fmla="*/ 682 h 907"/>
                <a:gd name="T4" fmla="*/ 1315 w 1315"/>
                <a:gd name="T5" fmla="*/ 907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15" h="907">
                  <a:moveTo>
                    <a:pt x="0" y="0"/>
                  </a:moveTo>
                  <a:cubicBezTo>
                    <a:pt x="56" y="114"/>
                    <a:pt x="117" y="531"/>
                    <a:pt x="336" y="682"/>
                  </a:cubicBezTo>
                  <a:cubicBezTo>
                    <a:pt x="555" y="833"/>
                    <a:pt x="1111" y="860"/>
                    <a:pt x="1315" y="907"/>
                  </a:cubicBezTo>
                </a:path>
              </a:pathLst>
            </a:custGeom>
            <a:noFill/>
            <a:ln w="38100" cmpd="sng">
              <a:solidFill>
                <a:srgbClr val="66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41046" name="Text Box 86"/>
            <p:cNvSpPr txBox="1">
              <a:spLocks noChangeArrowheads="1"/>
            </p:cNvSpPr>
            <p:nvPr/>
          </p:nvSpPr>
          <p:spPr bwMode="auto">
            <a:xfrm>
              <a:off x="3334" y="3430"/>
              <a:ext cx="6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 i="1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при </a:t>
              </a:r>
              <a:r>
                <a:rPr lang="en-US" b="1" i="1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r>
                <a:rPr lang="en-US" b="1" i="1" baseline="-25000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ru-RU" b="1" i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1047" name="Text Box 87"/>
          <p:cNvSpPr txBox="1">
            <a:spLocks noChangeArrowheads="1"/>
          </p:cNvSpPr>
          <p:nvPr/>
        </p:nvSpPr>
        <p:spPr bwMode="auto">
          <a:xfrm>
            <a:off x="6183313" y="4797425"/>
            <a:ext cx="12954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&gt; C</a:t>
            </a:r>
            <a:r>
              <a:rPr lang="en-US" b="1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2</a:t>
            </a:r>
            <a:endParaRPr lang="en-US" b="1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graphicFrame>
        <p:nvGraphicFramePr>
          <p:cNvPr id="41051" name="Object 91"/>
          <p:cNvGraphicFramePr>
            <a:graphicFrameLocks noChangeAspect="1"/>
          </p:cNvGraphicFramePr>
          <p:nvPr/>
        </p:nvGraphicFramePr>
        <p:xfrm>
          <a:off x="6665913" y="1196975"/>
          <a:ext cx="24431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Формула" r:id="rId3" imgW="1218671" imgH="215806" progId="Equation.3">
                  <p:embed/>
                </p:oleObj>
              </mc:Choice>
              <mc:Fallback>
                <p:oleObj name="Формула" r:id="rId3" imgW="1218671" imgH="215806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3" y="1196975"/>
                        <a:ext cx="2443162" cy="539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2" name="Object 92"/>
          <p:cNvGraphicFramePr>
            <a:graphicFrameLocks noChangeAspect="1"/>
          </p:cNvGraphicFramePr>
          <p:nvPr/>
        </p:nvGraphicFramePr>
        <p:xfrm>
          <a:off x="1555750" y="5727700"/>
          <a:ext cx="25701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Формула" r:id="rId5" imgW="1282700" imgH="393700" progId="Equation.3">
                  <p:embed/>
                </p:oleObj>
              </mc:Choice>
              <mc:Fallback>
                <p:oleObj name="Формула" r:id="rId5" imgW="1282700" imgH="3937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727700"/>
                        <a:ext cx="2570163" cy="984250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4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79" grpId="0"/>
      <p:bldP spid="40985" grpId="0"/>
      <p:bldP spid="410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051050" y="82550"/>
            <a:ext cx="48831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r>
              <a:rPr lang="ru-RU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Мощность электрической цепи.</a:t>
            </a:r>
          </a:p>
        </p:txBody>
      </p:sp>
      <p:grpSp>
        <p:nvGrpSpPr>
          <p:cNvPr id="19484" name="Group 28"/>
          <p:cNvGrpSpPr>
            <a:grpSpLocks/>
          </p:cNvGrpSpPr>
          <p:nvPr/>
        </p:nvGrpSpPr>
        <p:grpSpPr bwMode="auto">
          <a:xfrm>
            <a:off x="228600" y="508000"/>
            <a:ext cx="4495800" cy="2819400"/>
            <a:chOff x="288" y="624"/>
            <a:chExt cx="2832" cy="1776"/>
          </a:xfrm>
        </p:grpSpPr>
        <p:sp>
          <p:nvSpPr>
            <p:cNvPr id="14356" name="Rectangle 3"/>
            <p:cNvSpPr>
              <a:spLocks noChangeArrowheads="1"/>
            </p:cNvSpPr>
            <p:nvPr/>
          </p:nvSpPr>
          <p:spPr bwMode="auto">
            <a:xfrm>
              <a:off x="288" y="624"/>
              <a:ext cx="2832" cy="177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4357" name="Rectangle 4"/>
            <p:cNvSpPr>
              <a:spLocks noChangeArrowheads="1"/>
            </p:cNvSpPr>
            <p:nvPr/>
          </p:nvSpPr>
          <p:spPr bwMode="auto">
            <a:xfrm>
              <a:off x="528" y="960"/>
              <a:ext cx="1344" cy="1104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4358" name="Rectangle 5"/>
            <p:cNvSpPr>
              <a:spLocks noChangeArrowheads="1"/>
            </p:cNvSpPr>
            <p:nvPr/>
          </p:nvSpPr>
          <p:spPr bwMode="auto">
            <a:xfrm>
              <a:off x="1632" y="816"/>
              <a:ext cx="1344" cy="1440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4359" name="Text Box 6"/>
            <p:cNvSpPr txBox="1">
              <a:spLocks noChangeArrowheads="1"/>
            </p:cNvSpPr>
            <p:nvPr/>
          </p:nvSpPr>
          <p:spPr bwMode="auto">
            <a:xfrm>
              <a:off x="1728" y="1200"/>
              <a:ext cx="1200" cy="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 b="1">
                  <a:solidFill>
                    <a:schemeClr val="bg1"/>
                  </a:solidFill>
                </a:rPr>
                <a:t>Электрическая цепь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 b="1">
                  <a:solidFill>
                    <a:schemeClr val="bg1"/>
                  </a:solidFill>
                </a:rPr>
                <a:t>(</a:t>
              </a:r>
              <a:r>
                <a:rPr lang="ru-RU" altLang="ru-RU" sz="1800">
                  <a:solidFill>
                    <a:schemeClr val="bg1"/>
                  </a:solidFill>
                  <a:latin typeface="Arial" panose="020B0604020202020204" pitchFamily="34" charset="0"/>
                </a:rPr>
                <a:t>двухполюсник)</a:t>
              </a:r>
            </a:p>
          </p:txBody>
        </p:sp>
        <p:sp>
          <p:nvSpPr>
            <p:cNvPr id="14360" name="Oval 7"/>
            <p:cNvSpPr>
              <a:spLocks noChangeArrowheads="1"/>
            </p:cNvSpPr>
            <p:nvPr/>
          </p:nvSpPr>
          <p:spPr bwMode="auto">
            <a:xfrm>
              <a:off x="36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4361" name="Line 8"/>
            <p:cNvSpPr>
              <a:spLocks noChangeShapeType="1"/>
            </p:cNvSpPr>
            <p:nvPr/>
          </p:nvSpPr>
          <p:spPr bwMode="auto">
            <a:xfrm>
              <a:off x="528" y="1530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362" name="Line 9"/>
            <p:cNvSpPr>
              <a:spLocks noChangeShapeType="1"/>
            </p:cNvSpPr>
            <p:nvPr/>
          </p:nvSpPr>
          <p:spPr bwMode="auto">
            <a:xfrm>
              <a:off x="672" y="960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363" name="Oval 10"/>
            <p:cNvSpPr>
              <a:spLocks noChangeArrowheads="1"/>
            </p:cNvSpPr>
            <p:nvPr/>
          </p:nvSpPr>
          <p:spPr bwMode="auto">
            <a:xfrm>
              <a:off x="1038" y="2016"/>
              <a:ext cx="96" cy="96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4364" name="Oval 11"/>
            <p:cNvSpPr>
              <a:spLocks noChangeArrowheads="1"/>
            </p:cNvSpPr>
            <p:nvPr/>
          </p:nvSpPr>
          <p:spPr bwMode="auto">
            <a:xfrm>
              <a:off x="1056" y="912"/>
              <a:ext cx="96" cy="96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4365" name="Line 13"/>
            <p:cNvSpPr>
              <a:spLocks noChangeShapeType="1"/>
            </p:cNvSpPr>
            <p:nvPr/>
          </p:nvSpPr>
          <p:spPr bwMode="auto">
            <a:xfrm flipV="1">
              <a:off x="1017" y="2016"/>
              <a:ext cx="144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366" name="Line 14"/>
            <p:cNvSpPr>
              <a:spLocks noChangeShapeType="1"/>
            </p:cNvSpPr>
            <p:nvPr/>
          </p:nvSpPr>
          <p:spPr bwMode="auto">
            <a:xfrm flipV="1">
              <a:off x="1038" y="903"/>
              <a:ext cx="144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367" name="Line 15"/>
            <p:cNvSpPr>
              <a:spLocks noChangeShapeType="1"/>
            </p:cNvSpPr>
            <p:nvPr/>
          </p:nvSpPr>
          <p:spPr bwMode="auto">
            <a:xfrm>
              <a:off x="1104" y="1056"/>
              <a:ext cx="0" cy="91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624" y="129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e(t)</a:t>
              </a:r>
              <a:endPara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576" y="6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i(t)</a:t>
              </a:r>
              <a:endParaRPr lang="ru-RU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1152" y="134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rIns="72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u(t)</a:t>
              </a:r>
              <a:endParaRPr lang="ru-RU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9475" name="Group 19"/>
          <p:cNvGrpSpPr>
            <a:grpSpLocks noChangeAspect="1"/>
          </p:cNvGrpSpPr>
          <p:nvPr/>
        </p:nvGrpSpPr>
        <p:grpSpPr bwMode="auto">
          <a:xfrm>
            <a:off x="5334000" y="508000"/>
            <a:ext cx="3263900" cy="400050"/>
            <a:chOff x="3459" y="1569"/>
            <a:chExt cx="2160" cy="336"/>
          </a:xfrm>
        </p:grpSpPr>
        <p:sp>
          <p:nvSpPr>
            <p:cNvPr id="14354" name="Rectangle 20"/>
            <p:cNvSpPr>
              <a:spLocks noChangeAspect="1" noChangeArrowheads="1"/>
            </p:cNvSpPr>
            <p:nvPr/>
          </p:nvSpPr>
          <p:spPr bwMode="auto">
            <a:xfrm>
              <a:off x="3459" y="1569"/>
              <a:ext cx="2160" cy="336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14355" name="Object 21"/>
            <p:cNvGraphicFramePr>
              <a:graphicFrameLocks noChangeAspect="1"/>
            </p:cNvGraphicFramePr>
            <p:nvPr/>
          </p:nvGraphicFramePr>
          <p:xfrm>
            <a:off x="3504" y="1575"/>
            <a:ext cx="210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" name="Формула" r:id="rId3" imgW="1485900" imgH="228600" progId="Equation.3">
                    <p:embed/>
                  </p:oleObj>
                </mc:Choice>
                <mc:Fallback>
                  <p:oleObj name="Формула" r:id="rId3" imgW="14859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75"/>
                          <a:ext cx="210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78" name="Group 22"/>
          <p:cNvGrpSpPr>
            <a:grpSpLocks noChangeAspect="1"/>
          </p:cNvGrpSpPr>
          <p:nvPr/>
        </p:nvGrpSpPr>
        <p:grpSpPr bwMode="auto">
          <a:xfrm>
            <a:off x="5334000" y="965200"/>
            <a:ext cx="3260725" cy="404813"/>
            <a:chOff x="129" y="1578"/>
            <a:chExt cx="2160" cy="336"/>
          </a:xfrm>
        </p:grpSpPr>
        <p:sp>
          <p:nvSpPr>
            <p:cNvPr id="14352" name="Rectangle 23"/>
            <p:cNvSpPr>
              <a:spLocks noChangeAspect="1" noChangeArrowheads="1"/>
            </p:cNvSpPr>
            <p:nvPr/>
          </p:nvSpPr>
          <p:spPr bwMode="auto">
            <a:xfrm>
              <a:off x="129" y="1578"/>
              <a:ext cx="2160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14353" name="Object 24"/>
            <p:cNvGraphicFramePr>
              <a:graphicFrameLocks noChangeAspect="1"/>
            </p:cNvGraphicFramePr>
            <p:nvPr/>
          </p:nvGraphicFramePr>
          <p:xfrm>
            <a:off x="210" y="1584"/>
            <a:ext cx="1977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2" name="Формула" r:id="rId5" imgW="1397000" imgH="228600" progId="Equation.3">
                    <p:embed/>
                  </p:oleObj>
                </mc:Choice>
                <mc:Fallback>
                  <p:oleObj name="Формула" r:id="rId5" imgW="13970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" y="1584"/>
                          <a:ext cx="1977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93" name="Group 37"/>
          <p:cNvGrpSpPr>
            <a:grpSpLocks/>
          </p:cNvGrpSpPr>
          <p:nvPr/>
        </p:nvGrpSpPr>
        <p:grpSpPr bwMode="auto">
          <a:xfrm>
            <a:off x="5053013" y="1676400"/>
            <a:ext cx="4124325" cy="1392238"/>
            <a:chOff x="3207" y="1152"/>
            <a:chExt cx="2598" cy="924"/>
          </a:xfrm>
        </p:grpSpPr>
        <p:sp>
          <p:nvSpPr>
            <p:cNvPr id="14350" name="Rectangle 25"/>
            <p:cNvSpPr>
              <a:spLocks noChangeArrowheads="1"/>
            </p:cNvSpPr>
            <p:nvPr/>
          </p:nvSpPr>
          <p:spPr bwMode="auto">
            <a:xfrm>
              <a:off x="3207" y="1152"/>
              <a:ext cx="2448" cy="91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14351" name="Object 26"/>
            <p:cNvGraphicFramePr>
              <a:graphicFrameLocks noChangeAspect="1"/>
            </p:cNvGraphicFramePr>
            <p:nvPr/>
          </p:nvGraphicFramePr>
          <p:xfrm>
            <a:off x="3207" y="1184"/>
            <a:ext cx="2598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3" name="Формула" r:id="rId7" imgW="2070100" imgH="711200" progId="Equation.3">
                    <p:embed/>
                  </p:oleObj>
                </mc:Choice>
                <mc:Fallback>
                  <p:oleObj name="Формула" r:id="rId7" imgW="2070100" imgH="71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7" y="1184"/>
                          <a:ext cx="2598" cy="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5838825" y="1331913"/>
            <a:ext cx="2667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Активная мощность</a:t>
            </a:r>
          </a:p>
        </p:txBody>
      </p:sp>
      <p:graphicFrame>
        <p:nvGraphicFramePr>
          <p:cNvPr id="19488" name="Object 32"/>
          <p:cNvGraphicFramePr>
            <a:graphicFrameLocks noChangeAspect="1"/>
          </p:cNvGraphicFramePr>
          <p:nvPr/>
        </p:nvGraphicFramePr>
        <p:xfrm>
          <a:off x="2586038" y="3400425"/>
          <a:ext cx="45593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Формула" r:id="rId9" imgW="2159000" imgH="279400" progId="Equation.3">
                  <p:embed/>
                </p:oleObj>
              </mc:Choice>
              <mc:Fallback>
                <p:oleObj name="Формула" r:id="rId9" imgW="2159000" imgH="279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400425"/>
                        <a:ext cx="4559300" cy="6619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34925" y="4886325"/>
            <a:ext cx="914558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[</a:t>
            </a:r>
            <a:r>
              <a:rPr lang="ru-RU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Полная</a:t>
            </a:r>
            <a:r>
              <a:rPr lang="ru-RU" sz="20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мощность</a:t>
            </a:r>
            <a:r>
              <a:rPr lang="ru-RU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]</a:t>
            </a:r>
            <a:r>
              <a:rPr lang="ru-RU" sz="2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=</a:t>
            </a:r>
            <a:r>
              <a:rPr lang="ru-RU" sz="200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[</a:t>
            </a:r>
            <a:r>
              <a:rPr lang="ru-RU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Активная</a:t>
            </a:r>
            <a:r>
              <a:rPr lang="ru-RU" sz="2000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мощность</a:t>
            </a:r>
            <a:r>
              <a:rPr lang="ru-RU" sz="200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]</a:t>
            </a:r>
            <a:r>
              <a:rPr lang="ru-RU" sz="2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</a:t>
            </a:r>
            <a:r>
              <a:rPr lang="ru-RU" sz="2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[</a:t>
            </a:r>
            <a:r>
              <a:rPr lang="ru-RU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Реактивная </a:t>
            </a:r>
            <a:r>
              <a:rPr lang="ru-RU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мощность</a:t>
            </a:r>
            <a:r>
              <a:rPr lang="ru-RU" sz="20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]</a:t>
            </a:r>
            <a:endParaRPr lang="ru-RU" sz="200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28600" y="5270500"/>
            <a:ext cx="87630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Полная мощность</a:t>
            </a:r>
            <a:r>
              <a:rPr 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u="sng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определяет эксплуатационные возможности</a:t>
            </a:r>
            <a:r>
              <a:rPr 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многих электротехнических устройств (</a:t>
            </a:r>
            <a:r>
              <a:rPr lang="ru-RU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генераторов, трансформаторов, электрических машин</a:t>
            </a:r>
            <a:r>
              <a:rPr 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для которых она указывается в качестве номинальной</a:t>
            </a:r>
            <a:r>
              <a:rPr lang="en-US"/>
              <a:t>: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ru-RU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НОМ</a:t>
            </a:r>
            <a:r>
              <a:rPr lang="ru-RU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ru-RU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НОМ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ru-RU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НОМ</a:t>
            </a:r>
            <a:endParaRPr lang="ru-RU" b="1" i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9494" name="Object 38"/>
          <p:cNvGraphicFramePr>
            <a:graphicFrameLocks noChangeAspect="1"/>
          </p:cNvGraphicFramePr>
          <p:nvPr/>
        </p:nvGraphicFramePr>
        <p:xfrm>
          <a:off x="179388" y="4149725"/>
          <a:ext cx="87852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Формула" r:id="rId11" imgW="4152900" imgH="317500" progId="Equation.3">
                  <p:embed/>
                </p:oleObj>
              </mc:Choice>
              <mc:Fallback>
                <p:oleObj name="Формула" r:id="rId11" imgW="4152900" imgH="3175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149725"/>
                        <a:ext cx="8785225" cy="752475"/>
                      </a:xfrm>
                      <a:prstGeom prst="rect">
                        <a:avLst/>
                      </a:prstGeom>
                      <a:solidFill>
                        <a:srgbClr val="CCFF33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6" name="AutoShape 40"/>
          <p:cNvSpPr>
            <a:spLocks noChangeArrowheads="1"/>
          </p:cNvSpPr>
          <p:nvPr/>
        </p:nvSpPr>
        <p:spPr bwMode="auto">
          <a:xfrm>
            <a:off x="323850" y="3500438"/>
            <a:ext cx="1944688" cy="576262"/>
          </a:xfrm>
          <a:prstGeom prst="wedgeRectCallout">
            <a:avLst>
              <a:gd name="adj1" fmla="val 143634"/>
              <a:gd name="adj2" fmla="val -24931"/>
            </a:avLst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chemeClr val="bg2"/>
                </a:solidFill>
                <a:latin typeface="Arial" panose="020B0604020202020204" pitchFamily="34" charset="0"/>
              </a:rPr>
              <a:t>Комплексно-сопряженный ток</a:t>
            </a:r>
          </a:p>
        </p:txBody>
      </p:sp>
      <p:sp>
        <p:nvSpPr>
          <p:cNvPr id="19495" name="Oval 39"/>
          <p:cNvSpPr>
            <a:spLocks noChangeArrowheads="1"/>
          </p:cNvSpPr>
          <p:nvPr/>
        </p:nvSpPr>
        <p:spPr bwMode="auto">
          <a:xfrm>
            <a:off x="3970338" y="3563938"/>
            <a:ext cx="457200" cy="576262"/>
          </a:xfrm>
          <a:prstGeom prst="ellips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85" grpId="0" autoUpdateAnimBg="0"/>
      <p:bldP spid="19491" grpId="0" autoUpdateAnimBg="0"/>
      <p:bldP spid="19492" grpId="0" autoUpdateAnimBg="0"/>
      <p:bldP spid="19496" grpId="0" animBg="1"/>
      <p:bldP spid="194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84175" y="107950"/>
            <a:ext cx="84582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Реактивная мощность может быть как положительной, так и отрицательной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33375" y="476250"/>
            <a:ext cx="8610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Если электрическая цепь имеет </a:t>
            </a:r>
            <a:r>
              <a:rPr lang="ru-RU" sz="2000" b="1" u="sng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индуктивный характер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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0 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и 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P</a:t>
            </a:r>
            <a:r>
              <a:rPr lang="en-US" sz="2000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Q 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18" charset="2"/>
              </a:rPr>
              <a:t>&gt; 0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,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если – </a:t>
            </a:r>
            <a:r>
              <a:rPr lang="ru-RU" sz="2000" b="1" u="sng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емкостной характер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, то 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0 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и 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P</a:t>
            </a:r>
            <a:r>
              <a:rPr lang="en-US" sz="2000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Q 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18" charset="2"/>
              </a:rPr>
              <a:t>&lt; 0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.</a:t>
            </a:r>
            <a:r>
              <a:rPr 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18" charset="2"/>
              </a:rPr>
              <a:t> </a:t>
            </a:r>
            <a:endParaRPr lang="ru-RU" sz="2000" b="1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15888" y="1222375"/>
          <a:ext cx="37242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Формула" r:id="rId3" imgW="1866900" imgH="469900" progId="Equation.3">
                  <p:embed/>
                </p:oleObj>
              </mc:Choice>
              <mc:Fallback>
                <p:oleObj name="Формула" r:id="rId3" imgW="18669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222375"/>
                        <a:ext cx="3724275" cy="9382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23850" y="2133600"/>
            <a:ext cx="35369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b="1" u="sng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Коэффициент мощности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7413625" y="2822575"/>
          <a:ext cx="1622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Формула" r:id="rId5" imgW="800100" imgH="419100" progId="Equation.3">
                  <p:embed/>
                </p:oleObj>
              </mc:Choice>
              <mc:Fallback>
                <p:oleObj name="Формула" r:id="rId5" imgW="8001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2822575"/>
                        <a:ext cx="1622425" cy="8509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0" y="2562225"/>
            <a:ext cx="74517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Чем больше</a:t>
            </a:r>
            <a:r>
              <a:rPr lang="ru-RU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cos</a:t>
            </a:r>
            <a:r>
              <a:rPr 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</a:t>
            </a: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ru-RU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, </a:t>
            </a:r>
            <a:r>
              <a:rPr lang="ru-RU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тем больше степень использования полной мощности, тем </a:t>
            </a:r>
            <a:r>
              <a:rPr lang="ru-RU" u="sng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меньшим током</a:t>
            </a:r>
            <a:r>
              <a:rPr lang="ru-RU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при заданном напряжении можно доставить к потребителю активную мощность</a:t>
            </a:r>
            <a:endParaRPr lang="ru-RU">
              <a:solidFill>
                <a:srgbClr val="66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09550" y="3962400"/>
            <a:ext cx="8763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От значения </a:t>
            </a:r>
            <a:r>
              <a:rPr lang="en-US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ru-RU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 сечения подводящих энергию проводов, кабелей, линий передач. Потери энергии в подводящих проводах пропорциональны</a:t>
            </a:r>
            <a:r>
              <a:rPr lang="en-US" sz="1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sz="1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I</a:t>
            </a:r>
            <a:r>
              <a:rPr lang="en-US" sz="1800" b="1" i="1" baseline="30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endParaRPr lang="ru-RU" sz="180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88900" y="5207000"/>
            <a:ext cx="8991600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sz="200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Для увеличения</a:t>
            </a:r>
            <a:r>
              <a:rPr lang="ru-RU" sz="2000">
                <a:latin typeface="Arial" charset="0"/>
              </a:rPr>
              <a:t> </a:t>
            </a:r>
            <a:r>
              <a:rPr 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cos</a:t>
            </a:r>
            <a:r>
              <a:rPr 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</a:t>
            </a:r>
            <a:r>
              <a:rPr lang="en-US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</a:t>
            </a:r>
            <a:r>
              <a:rPr 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</a:t>
            </a:r>
            <a:r>
              <a:rPr lang="ru-RU" sz="200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необходимо уменьшать реактивную мощность</a:t>
            </a:r>
            <a:r>
              <a:rPr 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.        </a:t>
            </a:r>
            <a:r>
              <a:rPr lang="ru-RU" sz="2000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При </a:t>
            </a:r>
            <a:r>
              <a:rPr 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Q = 0</a:t>
            </a:r>
            <a:r>
              <a:rPr lang="en-US" sz="2000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</a:t>
            </a:r>
            <a:r>
              <a:rPr lang="ru-RU" sz="2000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имеем </a:t>
            </a:r>
            <a:r>
              <a:rPr 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cos</a:t>
            </a:r>
            <a:r>
              <a:rPr 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 </a:t>
            </a:r>
            <a:r>
              <a:rPr 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= 1</a:t>
            </a:r>
            <a:r>
              <a:rPr lang="ru-RU" sz="2000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.</a:t>
            </a:r>
            <a:r>
              <a:rPr 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 </a:t>
            </a:r>
            <a:r>
              <a:rPr 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Так как </a:t>
            </a:r>
            <a:r>
              <a:rPr 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Q</a:t>
            </a:r>
            <a:r>
              <a:rPr lang="en-US" sz="2000" b="1" baseline="-25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L</a:t>
            </a:r>
            <a:r>
              <a:rPr lang="ru-RU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</a:t>
            </a:r>
            <a:r>
              <a:rPr lang="ru-RU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0 </a:t>
            </a:r>
            <a:r>
              <a:rPr 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,  </a:t>
            </a:r>
            <a:r>
              <a:rPr lang="ru-RU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а </a:t>
            </a:r>
            <a:r>
              <a:rPr 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Q</a:t>
            </a:r>
            <a:r>
              <a:rPr lang="ru-RU" sz="2000" b="1" baseline="-25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С </a:t>
            </a:r>
            <a:r>
              <a:rPr 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ru-RU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0</a:t>
            </a:r>
            <a:r>
              <a:rPr 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, то </a:t>
            </a:r>
            <a:r>
              <a:rPr lang="ru-RU" sz="2000" u="sng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для компенсации реактивной мощности параллельно нагрузке</a:t>
            </a:r>
            <a:r>
              <a:rPr 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, имеющей как правило, индуктивный характер, </a:t>
            </a:r>
            <a:r>
              <a:rPr lang="ru-RU" sz="2000" u="sng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подключают компенсирующую емкость</a:t>
            </a:r>
            <a:r>
              <a:rPr 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, значение которой выбирают из условия</a:t>
            </a:r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: </a:t>
            </a:r>
            <a:r>
              <a:rPr lang="en-US" sz="2000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Q = Q</a:t>
            </a:r>
            <a:r>
              <a:rPr lang="en-US" sz="2000" b="1" i="1" baseline="-25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L</a:t>
            </a:r>
            <a:r>
              <a:rPr lang="en-US" sz="2000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+ Q</a:t>
            </a:r>
            <a:r>
              <a:rPr lang="ru-RU" sz="2000" b="1" i="1" baseline="-25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С</a:t>
            </a:r>
            <a:r>
              <a:rPr lang="en-US" sz="2000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= 0</a:t>
            </a:r>
            <a:r>
              <a:rPr lang="ru-RU" sz="2000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, т.е. </a:t>
            </a:r>
            <a:r>
              <a:rPr lang="en-US" sz="2000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Q</a:t>
            </a:r>
            <a:r>
              <a:rPr lang="en-US" sz="2000" b="1" i="1" baseline="-25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L</a:t>
            </a:r>
            <a:r>
              <a:rPr lang="ru-RU" sz="2000" b="1" i="1" baseline="-25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</a:t>
            </a:r>
            <a:r>
              <a:rPr lang="ru-RU" sz="2000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= - </a:t>
            </a:r>
            <a:r>
              <a:rPr lang="en-US" sz="2000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Q</a:t>
            </a:r>
            <a:r>
              <a:rPr lang="ru-RU" sz="2000" b="1" i="1" baseline="-25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С</a:t>
            </a:r>
          </a:p>
        </p:txBody>
      </p: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4067175" y="1928813"/>
            <a:ext cx="2232025" cy="504825"/>
            <a:chOff x="2699" y="1298"/>
            <a:chExt cx="1406" cy="318"/>
          </a:xfrm>
        </p:grpSpPr>
        <p:sp>
          <p:nvSpPr>
            <p:cNvPr id="15386" name="Line 15"/>
            <p:cNvSpPr>
              <a:spLocks noChangeShapeType="1"/>
            </p:cNvSpPr>
            <p:nvPr/>
          </p:nvSpPr>
          <p:spPr bwMode="auto">
            <a:xfrm>
              <a:off x="2699" y="1616"/>
              <a:ext cx="1406" cy="0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3787" y="1298"/>
              <a:ext cx="2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sz="2800" b="1" i="1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Р</a:t>
              </a:r>
            </a:p>
          </p:txBody>
        </p:sp>
      </p:grpSp>
      <p:grpSp>
        <p:nvGrpSpPr>
          <p:cNvPr id="20503" name="Group 23"/>
          <p:cNvGrpSpPr>
            <a:grpSpLocks/>
          </p:cNvGrpSpPr>
          <p:nvPr/>
        </p:nvGrpSpPr>
        <p:grpSpPr bwMode="auto">
          <a:xfrm>
            <a:off x="6286500" y="1268413"/>
            <a:ext cx="444500" cy="1187450"/>
            <a:chOff x="4097" y="882"/>
            <a:chExt cx="280" cy="748"/>
          </a:xfrm>
        </p:grpSpPr>
        <p:sp>
          <p:nvSpPr>
            <p:cNvPr id="15384" name="Line 16"/>
            <p:cNvSpPr>
              <a:spLocks noChangeShapeType="1"/>
            </p:cNvSpPr>
            <p:nvPr/>
          </p:nvSpPr>
          <p:spPr bwMode="auto">
            <a:xfrm>
              <a:off x="4097" y="882"/>
              <a:ext cx="0" cy="7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4150" y="1162"/>
              <a:ext cx="2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b="1" i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ru-RU" sz="28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0504" name="Group 24"/>
          <p:cNvGrpSpPr>
            <a:grpSpLocks/>
          </p:cNvGrpSpPr>
          <p:nvPr/>
        </p:nvGrpSpPr>
        <p:grpSpPr bwMode="auto">
          <a:xfrm>
            <a:off x="4067175" y="1281113"/>
            <a:ext cx="2232025" cy="1152525"/>
            <a:chOff x="2699" y="890"/>
            <a:chExt cx="1406" cy="726"/>
          </a:xfrm>
        </p:grpSpPr>
        <p:sp>
          <p:nvSpPr>
            <p:cNvPr id="15382" name="Line 17"/>
            <p:cNvSpPr>
              <a:spLocks noChangeShapeType="1"/>
            </p:cNvSpPr>
            <p:nvPr/>
          </p:nvSpPr>
          <p:spPr bwMode="auto">
            <a:xfrm flipV="1">
              <a:off x="2699" y="890"/>
              <a:ext cx="1406" cy="72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3213" y="981"/>
              <a:ext cx="2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b="1" i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endParaRPr lang="ru-RU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0506" name="Group 26"/>
          <p:cNvGrpSpPr>
            <a:grpSpLocks/>
          </p:cNvGrpSpPr>
          <p:nvPr/>
        </p:nvGrpSpPr>
        <p:grpSpPr bwMode="auto">
          <a:xfrm>
            <a:off x="4786313" y="1928813"/>
            <a:ext cx="504825" cy="433387"/>
            <a:chOff x="3152" y="1298"/>
            <a:chExt cx="318" cy="273"/>
          </a:xfrm>
        </p:grpSpPr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3243" y="1298"/>
              <a:ext cx="2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sz="2800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</a:t>
              </a:r>
            </a:p>
          </p:txBody>
        </p:sp>
        <p:sp>
          <p:nvSpPr>
            <p:cNvPr id="15381" name="Line 25"/>
            <p:cNvSpPr>
              <a:spLocks noChangeShapeType="1"/>
            </p:cNvSpPr>
            <p:nvPr/>
          </p:nvSpPr>
          <p:spPr bwMode="auto">
            <a:xfrm>
              <a:off x="3152" y="1389"/>
              <a:ext cx="91" cy="18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7092950" y="1146175"/>
          <a:ext cx="16446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Формула" r:id="rId7" imgW="710891" imgH="203112" progId="Equation.3">
                  <p:embed/>
                </p:oleObj>
              </mc:Choice>
              <mc:Fallback>
                <p:oleObj name="Формула" r:id="rId7" imgW="710891" imgH="20311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146175"/>
                        <a:ext cx="1644650" cy="439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28"/>
          <p:cNvGraphicFramePr>
            <a:graphicFrameLocks noChangeAspect="1"/>
          </p:cNvGraphicFramePr>
          <p:nvPr/>
        </p:nvGraphicFramePr>
        <p:xfrm>
          <a:off x="6829425" y="1666875"/>
          <a:ext cx="2203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Формула" r:id="rId9" imgW="952087" imgH="203112" progId="Equation.3">
                  <p:embed/>
                </p:oleObj>
              </mc:Choice>
              <mc:Fallback>
                <p:oleObj name="Формула" r:id="rId9" imgW="952087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1666875"/>
                        <a:ext cx="2203450" cy="4318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6848475" y="2179638"/>
          <a:ext cx="2173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Формула" r:id="rId11" imgW="939392" imgH="203112" progId="Equation.3">
                  <p:embed/>
                </p:oleObj>
              </mc:Choice>
              <mc:Fallback>
                <p:oleObj name="Формула" r:id="rId11" imgW="939392" imgH="20311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2179638"/>
                        <a:ext cx="2173288" cy="4318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30"/>
          <p:cNvGraphicFramePr>
            <a:graphicFrameLocks noChangeAspect="1"/>
          </p:cNvGraphicFramePr>
          <p:nvPr/>
        </p:nvGraphicFramePr>
        <p:xfrm>
          <a:off x="1446213" y="4541838"/>
          <a:ext cx="22907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Формула" r:id="rId13" imgW="990170" imgH="241195" progId="Equation.3">
                  <p:embed/>
                </p:oleObj>
              </mc:Choice>
              <mc:Fallback>
                <p:oleObj name="Формула" r:id="rId13" imgW="990170" imgH="24119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541838"/>
                        <a:ext cx="2290762" cy="512762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3927475" y="4602163"/>
            <a:ext cx="792163" cy="360362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graphicFrame>
        <p:nvGraphicFramePr>
          <p:cNvPr id="20512" name="Object 32"/>
          <p:cNvGraphicFramePr>
            <a:graphicFrameLocks noChangeAspect="1"/>
          </p:cNvGraphicFramePr>
          <p:nvPr/>
        </p:nvGraphicFramePr>
        <p:xfrm>
          <a:off x="4829175" y="4521200"/>
          <a:ext cx="3200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Формула" r:id="rId15" imgW="1384300" imgH="228600" progId="Equation.3">
                  <p:embed/>
                </p:oleObj>
              </mc:Choice>
              <mc:Fallback>
                <p:oleObj name="Формула" r:id="rId15" imgW="13843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4521200"/>
                        <a:ext cx="3200400" cy="4857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  <p:bldP spid="20486" grpId="0" autoUpdateAnimBg="0"/>
      <p:bldP spid="20492" grpId="0"/>
      <p:bldP spid="20493" grpId="0"/>
      <p:bldP spid="20494" grpId="0"/>
      <p:bldP spid="205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331913" y="46038"/>
            <a:ext cx="6326187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Баланс мощности в электрической цепи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446088" y="438150"/>
            <a:ext cx="8245475" cy="1009650"/>
            <a:chOff x="281" y="474"/>
            <a:chExt cx="5194" cy="636"/>
          </a:xfrm>
        </p:grpSpPr>
        <p:sp>
          <p:nvSpPr>
            <p:cNvPr id="16418" name="Rectangle 3"/>
            <p:cNvSpPr>
              <a:spLocks noChangeArrowheads="1"/>
            </p:cNvSpPr>
            <p:nvPr/>
          </p:nvSpPr>
          <p:spPr bwMode="auto">
            <a:xfrm>
              <a:off x="291" y="486"/>
              <a:ext cx="5184" cy="624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16419" name="Object 4"/>
            <p:cNvGraphicFramePr>
              <a:graphicFrameLocks noChangeAspect="1"/>
            </p:cNvGraphicFramePr>
            <p:nvPr/>
          </p:nvGraphicFramePr>
          <p:xfrm>
            <a:off x="281" y="474"/>
            <a:ext cx="5162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" name="Формула" r:id="rId3" imgW="3568700" imgH="444500" progId="Equation.3">
                    <p:embed/>
                  </p:oleObj>
                </mc:Choice>
                <mc:Fallback>
                  <p:oleObj name="Формула" r:id="rId3" imgW="3568700" imgH="444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" y="474"/>
                          <a:ext cx="5162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79400" y="1430338"/>
            <a:ext cx="8520113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 электрической цепи при гармонических воздействиях выполняется баланс комплексных мощностей источников и приемников электрической энергии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0" y="2035175"/>
            <a:ext cx="9144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Условия получения максимальной мощности в нагрузке</a:t>
            </a:r>
          </a:p>
        </p:txBody>
      </p:sp>
      <p:grpSp>
        <p:nvGrpSpPr>
          <p:cNvPr id="21559" name="Group 55"/>
          <p:cNvGrpSpPr>
            <a:grpSpLocks/>
          </p:cNvGrpSpPr>
          <p:nvPr/>
        </p:nvGrpSpPr>
        <p:grpSpPr bwMode="auto">
          <a:xfrm>
            <a:off x="76200" y="2459038"/>
            <a:ext cx="4241800" cy="2160587"/>
            <a:chOff x="48" y="1661"/>
            <a:chExt cx="2672" cy="1361"/>
          </a:xfrm>
        </p:grpSpPr>
        <p:sp>
          <p:nvSpPr>
            <p:cNvPr id="16398" name="Rectangle 9"/>
            <p:cNvSpPr>
              <a:spLocks noChangeArrowheads="1"/>
            </p:cNvSpPr>
            <p:nvPr/>
          </p:nvSpPr>
          <p:spPr bwMode="auto">
            <a:xfrm>
              <a:off x="48" y="1661"/>
              <a:ext cx="1063" cy="136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6399" name="Rectangle 10"/>
            <p:cNvSpPr>
              <a:spLocks noChangeArrowheads="1"/>
            </p:cNvSpPr>
            <p:nvPr/>
          </p:nvSpPr>
          <p:spPr bwMode="auto">
            <a:xfrm>
              <a:off x="1317" y="1661"/>
              <a:ext cx="1403" cy="1361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6400" name="Rectangle 11"/>
            <p:cNvSpPr>
              <a:spLocks noChangeArrowheads="1"/>
            </p:cNvSpPr>
            <p:nvPr/>
          </p:nvSpPr>
          <p:spPr bwMode="auto">
            <a:xfrm>
              <a:off x="280" y="1754"/>
              <a:ext cx="2282" cy="91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6401" name="Rectangle 12"/>
            <p:cNvSpPr>
              <a:spLocks noChangeArrowheads="1"/>
            </p:cNvSpPr>
            <p:nvPr/>
          </p:nvSpPr>
          <p:spPr bwMode="auto">
            <a:xfrm>
              <a:off x="521" y="1706"/>
              <a:ext cx="342" cy="144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6402" name="Oval 13"/>
            <p:cNvSpPr>
              <a:spLocks noChangeArrowheads="1"/>
            </p:cNvSpPr>
            <p:nvPr/>
          </p:nvSpPr>
          <p:spPr bwMode="auto">
            <a:xfrm>
              <a:off x="135" y="2138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6403" name="Line 15"/>
            <p:cNvSpPr>
              <a:spLocks noChangeShapeType="1"/>
            </p:cNvSpPr>
            <p:nvPr/>
          </p:nvSpPr>
          <p:spPr bwMode="auto">
            <a:xfrm>
              <a:off x="297" y="2129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04" name="Rectangle 16"/>
            <p:cNvSpPr>
              <a:spLocks noChangeArrowheads="1"/>
            </p:cNvSpPr>
            <p:nvPr/>
          </p:nvSpPr>
          <p:spPr bwMode="auto">
            <a:xfrm rot="5400000">
              <a:off x="2387" y="2105"/>
              <a:ext cx="363" cy="187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6405" name="Oval 18"/>
            <p:cNvSpPr>
              <a:spLocks noChangeArrowheads="1"/>
            </p:cNvSpPr>
            <p:nvPr/>
          </p:nvSpPr>
          <p:spPr bwMode="auto">
            <a:xfrm>
              <a:off x="1160" y="1706"/>
              <a:ext cx="96" cy="9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6406" name="Oval 19"/>
            <p:cNvSpPr>
              <a:spLocks noChangeArrowheads="1"/>
            </p:cNvSpPr>
            <p:nvPr/>
          </p:nvSpPr>
          <p:spPr bwMode="auto">
            <a:xfrm>
              <a:off x="1160" y="2618"/>
              <a:ext cx="96" cy="9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6407" name="Line 20"/>
            <p:cNvSpPr>
              <a:spLocks noChangeShapeType="1"/>
            </p:cNvSpPr>
            <p:nvPr/>
          </p:nvSpPr>
          <p:spPr bwMode="auto">
            <a:xfrm flipV="1">
              <a:off x="1133" y="2627"/>
              <a:ext cx="144" cy="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08" name="Line 21"/>
            <p:cNvSpPr>
              <a:spLocks noChangeShapeType="1"/>
            </p:cNvSpPr>
            <p:nvPr/>
          </p:nvSpPr>
          <p:spPr bwMode="auto">
            <a:xfrm flipV="1">
              <a:off x="1142" y="1715"/>
              <a:ext cx="144" cy="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09" name="Line 22"/>
            <p:cNvSpPr>
              <a:spLocks noChangeShapeType="1"/>
            </p:cNvSpPr>
            <p:nvPr/>
          </p:nvSpPr>
          <p:spPr bwMode="auto">
            <a:xfrm>
              <a:off x="1496" y="1756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410" name="Line 23"/>
            <p:cNvSpPr>
              <a:spLocks noChangeShapeType="1"/>
            </p:cNvSpPr>
            <p:nvPr/>
          </p:nvSpPr>
          <p:spPr bwMode="auto">
            <a:xfrm>
              <a:off x="2133" y="1850"/>
              <a:ext cx="0" cy="72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206" y="2650"/>
              <a:ext cx="750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sz="180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Источник энергии</a:t>
              </a: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1608" y="2647"/>
              <a:ext cx="779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Приемник (нагрузка)</a:t>
              </a:r>
            </a:p>
          </p:txBody>
        </p:sp>
        <p:graphicFrame>
          <p:nvGraphicFramePr>
            <p:cNvPr id="16413" name="Object 27"/>
            <p:cNvGraphicFramePr>
              <a:graphicFrameLocks noChangeAspect="1"/>
            </p:cNvGraphicFramePr>
            <p:nvPr/>
          </p:nvGraphicFramePr>
          <p:xfrm>
            <a:off x="440" y="2123"/>
            <a:ext cx="331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1" name="Формула" r:id="rId5" imgW="241195" imgH="279279" progId="Equation.3">
                    <p:embed/>
                  </p:oleObj>
                </mc:Choice>
                <mc:Fallback>
                  <p:oleObj name="Формула" r:id="rId5" imgW="241195" imgH="27927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2123"/>
                          <a:ext cx="331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4" name="Object 28"/>
            <p:cNvGraphicFramePr>
              <a:graphicFrameLocks noChangeAspect="1"/>
            </p:cNvGraphicFramePr>
            <p:nvPr/>
          </p:nvGraphicFramePr>
          <p:xfrm>
            <a:off x="575" y="1786"/>
            <a:ext cx="32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2" name="Формула" r:id="rId7" imgW="241195" imgH="279279" progId="Equation.3">
                    <p:embed/>
                  </p:oleObj>
                </mc:Choice>
                <mc:Fallback>
                  <p:oleObj name="Формула" r:id="rId7" imgW="241195" imgH="27927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" y="1786"/>
                          <a:ext cx="32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5" name="Object 29"/>
            <p:cNvGraphicFramePr>
              <a:graphicFrameLocks noChangeAspect="1"/>
            </p:cNvGraphicFramePr>
            <p:nvPr/>
          </p:nvGraphicFramePr>
          <p:xfrm>
            <a:off x="1639" y="1802"/>
            <a:ext cx="16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3" name="Формула" r:id="rId9" imgW="126835" imgH="266353" progId="Equation.3">
                    <p:embed/>
                  </p:oleObj>
                </mc:Choice>
                <mc:Fallback>
                  <p:oleObj name="Формула" r:id="rId9" imgW="126835" imgH="266353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9" y="1802"/>
                          <a:ext cx="16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6" name="Object 30"/>
            <p:cNvGraphicFramePr>
              <a:graphicFrameLocks noChangeAspect="1"/>
            </p:cNvGraphicFramePr>
            <p:nvPr/>
          </p:nvGraphicFramePr>
          <p:xfrm>
            <a:off x="1822" y="1995"/>
            <a:ext cx="324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4" name="Формула" r:id="rId11" imgW="253780" imgH="304536" progId="Equation.3">
                    <p:embed/>
                  </p:oleObj>
                </mc:Choice>
                <mc:Fallback>
                  <p:oleObj name="Формула" r:id="rId11" imgW="253780" imgH="304536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2" y="1995"/>
                          <a:ext cx="324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7" name="Object 31"/>
            <p:cNvGraphicFramePr>
              <a:graphicFrameLocks noChangeAspect="1"/>
            </p:cNvGraphicFramePr>
            <p:nvPr/>
          </p:nvGraphicFramePr>
          <p:xfrm>
            <a:off x="2169" y="1995"/>
            <a:ext cx="30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name="Формула" r:id="rId13" imgW="241195" imgH="304668" progId="Equation.3">
                    <p:embed/>
                  </p:oleObj>
                </mc:Choice>
                <mc:Fallback>
                  <p:oleObj name="Формула" r:id="rId13" imgW="241195" imgH="304668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1995"/>
                          <a:ext cx="308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4572000" y="2425700"/>
          <a:ext cx="4503738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Формула" r:id="rId15" imgW="1714500" imgH="1092200" progId="Equation.3">
                  <p:embed/>
                </p:oleObj>
              </mc:Choice>
              <mc:Fallback>
                <p:oleObj name="Формула" r:id="rId15" imgW="1714500" imgH="1092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25700"/>
                        <a:ext cx="4503738" cy="2947988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" name="Object 41"/>
          <p:cNvGraphicFramePr>
            <a:graphicFrameLocks noChangeAspect="1"/>
          </p:cNvGraphicFramePr>
          <p:nvPr/>
        </p:nvGraphicFramePr>
        <p:xfrm>
          <a:off x="101600" y="5594350"/>
          <a:ext cx="644366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Формула" r:id="rId17" imgW="2908300" imgH="457200" progId="Equation.3">
                  <p:embed/>
                </p:oleObj>
              </mc:Choice>
              <mc:Fallback>
                <p:oleObj name="Формула" r:id="rId17" imgW="2908300" imgH="457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5594350"/>
                        <a:ext cx="6443663" cy="1123950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7" name="Object 43"/>
          <p:cNvGraphicFramePr>
            <a:graphicFrameLocks noChangeAspect="1"/>
          </p:cNvGraphicFramePr>
          <p:nvPr/>
        </p:nvGraphicFramePr>
        <p:xfrm>
          <a:off x="6769100" y="5805488"/>
          <a:ext cx="219551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Формула" r:id="rId19" imgW="850531" imgH="215806" progId="Equation.3">
                  <p:embed/>
                </p:oleObj>
              </mc:Choice>
              <mc:Fallback>
                <p:oleObj name="Формула" r:id="rId19" imgW="850531" imgH="215806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5805488"/>
                        <a:ext cx="2195513" cy="7191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9" name="AutoShape 45"/>
          <p:cNvSpPr>
            <a:spLocks noChangeArrowheads="1"/>
          </p:cNvSpPr>
          <p:nvPr/>
        </p:nvSpPr>
        <p:spPr bwMode="auto">
          <a:xfrm>
            <a:off x="5588000" y="6283325"/>
            <a:ext cx="898525" cy="396875"/>
          </a:xfrm>
          <a:custGeom>
            <a:avLst/>
            <a:gdLst>
              <a:gd name="T0" fmla="*/ 28032898 w 21600"/>
              <a:gd name="T1" fmla="*/ 0 h 21600"/>
              <a:gd name="T2" fmla="*/ 0 w 21600"/>
              <a:gd name="T3" fmla="*/ 3646069 h 21600"/>
              <a:gd name="T4" fmla="*/ 28032898 w 21600"/>
              <a:gd name="T5" fmla="*/ 7292119 h 21600"/>
              <a:gd name="T6" fmla="*/ 37377184 w 21600"/>
              <a:gd name="T7" fmla="*/ 364606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FF66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1555" name="Object 51"/>
          <p:cNvGraphicFramePr>
            <a:graphicFrameLocks noChangeAspect="1"/>
          </p:cNvGraphicFramePr>
          <p:nvPr/>
        </p:nvGraphicFramePr>
        <p:xfrm>
          <a:off x="74613" y="4733925"/>
          <a:ext cx="21558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Формула" r:id="rId21" imgW="990170" imgH="304668" progId="Equation.3">
                  <p:embed/>
                </p:oleObj>
              </mc:Choice>
              <mc:Fallback>
                <p:oleObj name="Формула" r:id="rId21" imgW="990170" imgH="304668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3" y="4733925"/>
                        <a:ext cx="2155825" cy="7223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8" name="Object 54"/>
          <p:cNvGraphicFramePr>
            <a:graphicFrameLocks noChangeAspect="1"/>
          </p:cNvGraphicFramePr>
          <p:nvPr/>
        </p:nvGraphicFramePr>
        <p:xfrm>
          <a:off x="2308225" y="4733925"/>
          <a:ext cx="2184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Формула" r:id="rId23" imgW="1002865" imgH="304668" progId="Equation.3">
                  <p:embed/>
                </p:oleObj>
              </mc:Choice>
              <mc:Fallback>
                <p:oleObj name="Формула" r:id="rId23" imgW="1002865" imgH="304668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733925"/>
                        <a:ext cx="2184400" cy="719138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0" name="Oval 56"/>
          <p:cNvSpPr>
            <a:spLocks noChangeArrowheads="1"/>
          </p:cNvSpPr>
          <p:nvPr/>
        </p:nvSpPr>
        <p:spPr bwMode="auto">
          <a:xfrm>
            <a:off x="3686175" y="6021388"/>
            <a:ext cx="1368425" cy="836612"/>
          </a:xfrm>
          <a:prstGeom prst="ellipse">
            <a:avLst/>
          </a:prstGeom>
          <a:noFill/>
          <a:ln w="38100">
            <a:solidFill>
              <a:srgbClr val="CC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10" grpId="0" autoUpdateAnimBg="0"/>
      <p:bldP spid="21512" grpId="0" autoUpdateAnimBg="0"/>
      <p:bldP spid="215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269875"/>
            <a:ext cx="48514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Найдем экстремум функции</a:t>
            </a:r>
            <a:r>
              <a:rPr 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ru-RU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Р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6515100" y="101600"/>
            <a:ext cx="2286000" cy="990600"/>
            <a:chOff x="3264" y="240"/>
            <a:chExt cx="1440" cy="624"/>
          </a:xfrm>
        </p:grpSpPr>
        <p:sp>
          <p:nvSpPr>
            <p:cNvPr id="17459" name="Rectangle 3"/>
            <p:cNvSpPr>
              <a:spLocks noChangeArrowheads="1"/>
            </p:cNvSpPr>
            <p:nvPr/>
          </p:nvSpPr>
          <p:spPr bwMode="auto">
            <a:xfrm>
              <a:off x="3264" y="240"/>
              <a:ext cx="1440" cy="624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17460" name="Object 4"/>
            <p:cNvGraphicFramePr>
              <a:graphicFrameLocks noChangeAspect="1"/>
            </p:cNvGraphicFramePr>
            <p:nvPr/>
          </p:nvGraphicFramePr>
          <p:xfrm>
            <a:off x="3328" y="244"/>
            <a:ext cx="1290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1" name="Формула" r:id="rId3" imgW="1016000" imgH="457200" progId="Equation.3">
                    <p:embed/>
                  </p:oleObj>
                </mc:Choice>
                <mc:Fallback>
                  <p:oleObj name="Формула" r:id="rId3" imgW="10160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244"/>
                          <a:ext cx="1290" cy="581"/>
                        </a:xfrm>
                        <a:prstGeom prst="rect">
                          <a:avLst/>
                        </a:prstGeom>
                        <a:solidFill>
                          <a:srgbClr val="66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5076825" y="193675"/>
            <a:ext cx="1209675" cy="609600"/>
          </a:xfrm>
          <a:custGeom>
            <a:avLst/>
            <a:gdLst>
              <a:gd name="T0" fmla="*/ 50809486 w 21600"/>
              <a:gd name="T1" fmla="*/ 0 h 21600"/>
              <a:gd name="T2" fmla="*/ 0 w 21600"/>
              <a:gd name="T3" fmla="*/ 8602133 h 21600"/>
              <a:gd name="T4" fmla="*/ 50809486 w 21600"/>
              <a:gd name="T5" fmla="*/ 17204267 h 21600"/>
              <a:gd name="T6" fmla="*/ 67746000 w 21600"/>
              <a:gd name="T7" fmla="*/ 860213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FF66"/>
          </a:solidFill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2537" name="Group 9"/>
          <p:cNvGrpSpPr>
            <a:grpSpLocks noChangeAspect="1"/>
          </p:cNvGrpSpPr>
          <p:nvPr/>
        </p:nvGrpSpPr>
        <p:grpSpPr bwMode="auto">
          <a:xfrm>
            <a:off x="76200" y="908050"/>
            <a:ext cx="6280150" cy="1338263"/>
            <a:chOff x="48" y="864"/>
            <a:chExt cx="3600" cy="720"/>
          </a:xfrm>
        </p:grpSpPr>
        <p:sp>
          <p:nvSpPr>
            <p:cNvPr id="17457" name="Rectangle 7"/>
            <p:cNvSpPr>
              <a:spLocks noChangeAspect="1" noChangeArrowheads="1"/>
            </p:cNvSpPr>
            <p:nvPr/>
          </p:nvSpPr>
          <p:spPr bwMode="auto">
            <a:xfrm>
              <a:off x="48" y="864"/>
              <a:ext cx="3600" cy="72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17458" name="Object 8"/>
            <p:cNvGraphicFramePr>
              <a:graphicFrameLocks noChangeAspect="1"/>
            </p:cNvGraphicFramePr>
            <p:nvPr/>
          </p:nvGraphicFramePr>
          <p:xfrm>
            <a:off x="144" y="960"/>
            <a:ext cx="346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2" name="Формула" r:id="rId5" imgW="2717800" imgH="457200" progId="Equation.3">
                    <p:embed/>
                  </p:oleObj>
                </mc:Choice>
                <mc:Fallback>
                  <p:oleObj name="Формула" r:id="rId5" imgW="27178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960"/>
                          <a:ext cx="3464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7297738" y="1168400"/>
            <a:ext cx="1604962" cy="1066800"/>
            <a:chOff x="4653" y="864"/>
            <a:chExt cx="1011" cy="672"/>
          </a:xfrm>
        </p:grpSpPr>
        <p:grpSp>
          <p:nvGrpSpPr>
            <p:cNvPr id="17453" name="Group 12"/>
            <p:cNvGrpSpPr>
              <a:grpSpLocks/>
            </p:cNvGrpSpPr>
            <p:nvPr/>
          </p:nvGrpSpPr>
          <p:grpSpPr bwMode="auto">
            <a:xfrm>
              <a:off x="4653" y="1152"/>
              <a:ext cx="1011" cy="384"/>
              <a:chOff x="4560" y="1152"/>
              <a:chExt cx="1011" cy="384"/>
            </a:xfrm>
          </p:grpSpPr>
          <p:sp>
            <p:nvSpPr>
              <p:cNvPr id="17455" name="Rectangle 10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1008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2400"/>
              </a:p>
            </p:txBody>
          </p:sp>
          <p:graphicFrame>
            <p:nvGraphicFramePr>
              <p:cNvPr id="17456" name="Object 11"/>
              <p:cNvGraphicFramePr>
                <a:graphicFrameLocks noChangeAspect="1"/>
              </p:cNvGraphicFramePr>
              <p:nvPr/>
            </p:nvGraphicFramePr>
            <p:xfrm>
              <a:off x="4608" y="1152"/>
              <a:ext cx="963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63" name="Формула" r:id="rId7" imgW="571252" imgH="215806" progId="Equation.3">
                      <p:embed/>
                    </p:oleObj>
                  </mc:Choice>
                  <mc:Fallback>
                    <p:oleObj name="Формула" r:id="rId7" imgW="571252" imgH="215806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152"/>
                            <a:ext cx="963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4701" y="864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sz="18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Экстремум</a:t>
              </a:r>
            </a:p>
          </p:txBody>
        </p:sp>
      </p:grpSp>
      <p:sp>
        <p:nvSpPr>
          <p:cNvPr id="22542" name="AutoShape 14"/>
          <p:cNvSpPr>
            <a:spLocks noChangeArrowheads="1"/>
          </p:cNvSpPr>
          <p:nvPr/>
        </p:nvSpPr>
        <p:spPr bwMode="auto">
          <a:xfrm>
            <a:off x="6516688" y="1412875"/>
            <a:ext cx="638175" cy="850900"/>
          </a:xfrm>
          <a:custGeom>
            <a:avLst/>
            <a:gdLst>
              <a:gd name="T0" fmla="*/ 14141219 w 21600"/>
              <a:gd name="T1" fmla="*/ 0 h 21600"/>
              <a:gd name="T2" fmla="*/ 0 w 21600"/>
              <a:gd name="T3" fmla="*/ 16759972 h 21600"/>
              <a:gd name="T4" fmla="*/ 14141219 w 21600"/>
              <a:gd name="T5" fmla="*/ 33519945 h 21600"/>
              <a:gd name="T6" fmla="*/ 18854969 w 21600"/>
              <a:gd name="T7" fmla="*/ 1675997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FF66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63500" y="2644775"/>
            <a:ext cx="1420813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при   этом ток  в  цепи</a:t>
            </a:r>
          </a:p>
        </p:txBody>
      </p:sp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1574800" y="2487613"/>
          <a:ext cx="24161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Формула" r:id="rId9" imgW="1218671" imgH="431613" progId="Equation.3">
                  <p:embed/>
                </p:oleObj>
              </mc:Choice>
              <mc:Fallback>
                <p:oleObj name="Формула" r:id="rId9" imgW="1218671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487613"/>
                        <a:ext cx="2416175" cy="97472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6338888" y="2438400"/>
          <a:ext cx="260191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Формула" r:id="rId11" imgW="1155700" imgH="457200" progId="Equation.3">
                  <p:embed/>
                </p:oleObj>
              </mc:Choice>
              <mc:Fallback>
                <p:oleObj name="Формула" r:id="rId11" imgW="11557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2438400"/>
                        <a:ext cx="2601912" cy="11080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81" name="Group 53"/>
          <p:cNvGrpSpPr>
            <a:grpSpLocks/>
          </p:cNvGrpSpPr>
          <p:nvPr/>
        </p:nvGrpSpPr>
        <p:grpSpPr bwMode="auto">
          <a:xfrm>
            <a:off x="4064000" y="2578100"/>
            <a:ext cx="2209800" cy="736600"/>
            <a:chOff x="2560" y="1680"/>
            <a:chExt cx="1392" cy="464"/>
          </a:xfrm>
        </p:grpSpPr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2568" y="1680"/>
              <a:ext cx="1358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sz="2000"/>
                <a:t> </a:t>
              </a:r>
              <a:r>
                <a:rPr lang="ru-RU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а</a:t>
              </a:r>
              <a:r>
                <a:rPr lang="ru-RU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 </a:t>
              </a:r>
              <a:r>
                <a:rPr lang="ru-RU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мощность</a:t>
              </a:r>
              <a:r>
                <a:rPr lang="en-US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ru-RU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в нагрузке</a:t>
              </a:r>
            </a:p>
          </p:txBody>
        </p:sp>
        <p:sp>
          <p:nvSpPr>
            <p:cNvPr id="17452" name="Line 23"/>
            <p:cNvSpPr>
              <a:spLocks noChangeShapeType="1"/>
            </p:cNvSpPr>
            <p:nvPr/>
          </p:nvSpPr>
          <p:spPr bwMode="auto">
            <a:xfrm>
              <a:off x="2560" y="1940"/>
              <a:ext cx="1392" cy="0"/>
            </a:xfrm>
            <a:prstGeom prst="line">
              <a:avLst/>
            </a:prstGeom>
            <a:noFill/>
            <a:ln w="76200" cmpd="tri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3563938" y="3629025"/>
            <a:ext cx="55165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Коэффициент полезного действия</a:t>
            </a:r>
          </a:p>
        </p:txBody>
      </p:sp>
      <p:graphicFrame>
        <p:nvGraphicFramePr>
          <p:cNvPr id="22563" name="Object 35"/>
          <p:cNvGraphicFramePr>
            <a:graphicFrameLocks noChangeAspect="1"/>
          </p:cNvGraphicFramePr>
          <p:nvPr/>
        </p:nvGraphicFramePr>
        <p:xfrm>
          <a:off x="3805238" y="4048125"/>
          <a:ext cx="5287962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Формула" r:id="rId13" imgW="2768600" imgH="914400" progId="Equation.3">
                  <p:embed/>
                </p:oleObj>
              </mc:Choice>
              <mc:Fallback>
                <p:oleObj name="Формула" r:id="rId13" imgW="2768600" imgH="914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4048125"/>
                        <a:ext cx="5287962" cy="19018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" name="Freeform 31"/>
          <p:cNvSpPr>
            <a:spLocks/>
          </p:cNvSpPr>
          <p:nvPr/>
        </p:nvSpPr>
        <p:spPr bwMode="auto">
          <a:xfrm>
            <a:off x="215900" y="4419600"/>
            <a:ext cx="3200400" cy="1668463"/>
          </a:xfrm>
          <a:custGeom>
            <a:avLst/>
            <a:gdLst>
              <a:gd name="T0" fmla="*/ 0 w 2016"/>
              <a:gd name="T1" fmla="*/ 2147483647 h 1051"/>
              <a:gd name="T2" fmla="*/ 2147483647 w 2016"/>
              <a:gd name="T3" fmla="*/ 0 h 1051"/>
              <a:gd name="T4" fmla="*/ 2147483647 w 2016"/>
              <a:gd name="T5" fmla="*/ 2147483647 h 10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16" h="1051">
                <a:moveTo>
                  <a:pt x="0" y="1051"/>
                </a:moveTo>
                <a:cubicBezTo>
                  <a:pt x="168" y="876"/>
                  <a:pt x="672" y="0"/>
                  <a:pt x="1008" y="0"/>
                </a:cubicBezTo>
                <a:cubicBezTo>
                  <a:pt x="1344" y="0"/>
                  <a:pt x="1806" y="832"/>
                  <a:pt x="2016" y="1051"/>
                </a:cubicBezTo>
              </a:path>
            </a:pathLst>
          </a:custGeom>
          <a:solidFill>
            <a:srgbClr val="66FFFF"/>
          </a:solidFill>
          <a:ln w="28575" cmpd="sng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V="1">
            <a:off x="244475" y="3862388"/>
            <a:ext cx="3124200" cy="2209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 flipH="1" flipV="1">
            <a:off x="215900" y="3814763"/>
            <a:ext cx="3200400" cy="2286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grpSp>
        <p:nvGrpSpPr>
          <p:cNvPr id="22592" name="Group 64"/>
          <p:cNvGrpSpPr>
            <a:grpSpLocks/>
          </p:cNvGrpSpPr>
          <p:nvPr/>
        </p:nvGrpSpPr>
        <p:grpSpPr bwMode="auto">
          <a:xfrm>
            <a:off x="215900" y="3167063"/>
            <a:ext cx="309563" cy="2933700"/>
            <a:chOff x="136" y="1995"/>
            <a:chExt cx="195" cy="1848"/>
          </a:xfrm>
        </p:grpSpPr>
        <p:sp>
          <p:nvSpPr>
            <p:cNvPr id="17449" name="Line 26"/>
            <p:cNvSpPr>
              <a:spLocks noChangeShapeType="1"/>
            </p:cNvSpPr>
            <p:nvPr/>
          </p:nvSpPr>
          <p:spPr bwMode="auto">
            <a:xfrm>
              <a:off x="136" y="2163"/>
              <a:ext cx="0" cy="168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139" y="1995"/>
              <a:ext cx="19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sz="2800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</a:t>
              </a:r>
              <a:endParaRPr lang="ru-RU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1816100" y="4500563"/>
            <a:ext cx="0" cy="16002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grpSp>
        <p:nvGrpSpPr>
          <p:cNvPr id="22593" name="Group 65"/>
          <p:cNvGrpSpPr>
            <a:grpSpLocks/>
          </p:cNvGrpSpPr>
          <p:nvPr/>
        </p:nvGrpSpPr>
        <p:grpSpPr bwMode="auto">
          <a:xfrm>
            <a:off x="215900" y="5915025"/>
            <a:ext cx="3797300" cy="371475"/>
            <a:chOff x="136" y="3726"/>
            <a:chExt cx="2392" cy="234"/>
          </a:xfrm>
        </p:grpSpPr>
        <p:sp>
          <p:nvSpPr>
            <p:cNvPr id="17447" name="Line 27"/>
            <p:cNvSpPr>
              <a:spLocks noChangeShapeType="1"/>
            </p:cNvSpPr>
            <p:nvPr/>
          </p:nvSpPr>
          <p:spPr bwMode="auto">
            <a:xfrm>
              <a:off x="136" y="3843"/>
              <a:ext cx="222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2568" name="Text Box 40"/>
            <p:cNvSpPr txBox="1">
              <a:spLocks noChangeArrowheads="1"/>
            </p:cNvSpPr>
            <p:nvPr/>
          </p:nvSpPr>
          <p:spPr bwMode="auto">
            <a:xfrm>
              <a:off x="2336" y="3726"/>
              <a:ext cx="19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  <a:endParaRPr lang="ru-RU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2590800" y="3586163"/>
            <a:ext cx="4730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ru-RU" sz="2800" b="1" i="1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2800" b="1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2654300" y="4652963"/>
            <a:ext cx="477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rIns="72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ru-RU" sz="2800" b="1" i="1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endParaRPr lang="ru-RU" sz="2800" b="1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4157663" y="6261100"/>
            <a:ext cx="4859337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Р</a:t>
            </a:r>
            <a:r>
              <a:rPr lang="en-US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MAX</a:t>
            </a: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sz="2000" b="1" u="sng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возможна только при</a:t>
            </a:r>
            <a:r>
              <a:rPr lang="ru-RU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 = 50%</a:t>
            </a:r>
            <a:endParaRPr lang="ru-RU" b="1" i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2585" name="Group 57"/>
          <p:cNvGrpSpPr>
            <a:grpSpLocks/>
          </p:cNvGrpSpPr>
          <p:nvPr/>
        </p:nvGrpSpPr>
        <p:grpSpPr bwMode="auto">
          <a:xfrm>
            <a:off x="1309688" y="6067425"/>
            <a:ext cx="1023937" cy="515938"/>
            <a:chOff x="934" y="3838"/>
            <a:chExt cx="645" cy="325"/>
          </a:xfrm>
        </p:grpSpPr>
        <p:sp>
          <p:nvSpPr>
            <p:cNvPr id="22569" name="Text Box 41"/>
            <p:cNvSpPr txBox="1">
              <a:spLocks noChangeArrowheads="1"/>
            </p:cNvSpPr>
            <p:nvPr/>
          </p:nvSpPr>
          <p:spPr bwMode="auto">
            <a:xfrm>
              <a:off x="934" y="3929"/>
              <a:ext cx="64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  <a:r>
                <a:rPr lang="en-US" b="1" i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=i</a:t>
              </a:r>
              <a:r>
                <a:rPr lang="ru-RU" b="1" i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КЗ</a:t>
              </a:r>
              <a:r>
                <a:rPr lang="ru-RU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/2</a:t>
              </a:r>
            </a:p>
          </p:txBody>
        </p:sp>
        <p:sp>
          <p:nvSpPr>
            <p:cNvPr id="17446" name="Oval 55"/>
            <p:cNvSpPr>
              <a:spLocks noChangeArrowheads="1"/>
            </p:cNvSpPr>
            <p:nvPr/>
          </p:nvSpPr>
          <p:spPr bwMode="auto">
            <a:xfrm>
              <a:off x="1231" y="3838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</p:grpSp>
      <p:sp>
        <p:nvSpPr>
          <p:cNvPr id="22584" name="Oval 56"/>
          <p:cNvSpPr>
            <a:spLocks noChangeArrowheads="1"/>
          </p:cNvSpPr>
          <p:nvPr/>
        </p:nvSpPr>
        <p:spPr bwMode="auto">
          <a:xfrm>
            <a:off x="1784350" y="4398963"/>
            <a:ext cx="73025" cy="730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grpSp>
        <p:nvGrpSpPr>
          <p:cNvPr id="22590" name="Group 62"/>
          <p:cNvGrpSpPr>
            <a:grpSpLocks/>
          </p:cNvGrpSpPr>
          <p:nvPr/>
        </p:nvGrpSpPr>
        <p:grpSpPr bwMode="auto">
          <a:xfrm>
            <a:off x="179388" y="3573463"/>
            <a:ext cx="647700" cy="371475"/>
            <a:chOff x="113" y="2251"/>
            <a:chExt cx="408" cy="234"/>
          </a:xfrm>
        </p:grpSpPr>
        <p:sp>
          <p:nvSpPr>
            <p:cNvPr id="22575" name="Text Box 47"/>
            <p:cNvSpPr txBox="1">
              <a:spLocks noChangeArrowheads="1"/>
            </p:cNvSpPr>
            <p:nvPr/>
          </p:nvSpPr>
          <p:spPr bwMode="auto">
            <a:xfrm>
              <a:off x="233" y="2251"/>
              <a:ext cx="28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1,0</a:t>
              </a:r>
            </a:p>
          </p:txBody>
        </p:sp>
        <p:sp>
          <p:nvSpPr>
            <p:cNvPr id="17444" name="Oval 58"/>
            <p:cNvSpPr>
              <a:spLocks noChangeArrowheads="1"/>
            </p:cNvSpPr>
            <p:nvPr/>
          </p:nvSpPr>
          <p:spPr bwMode="auto">
            <a:xfrm>
              <a:off x="113" y="2384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</p:grpSp>
      <p:grpSp>
        <p:nvGrpSpPr>
          <p:cNvPr id="22591" name="Group 63"/>
          <p:cNvGrpSpPr>
            <a:grpSpLocks/>
          </p:cNvGrpSpPr>
          <p:nvPr/>
        </p:nvGrpSpPr>
        <p:grpSpPr bwMode="auto">
          <a:xfrm>
            <a:off x="179388" y="4500563"/>
            <a:ext cx="1670050" cy="488950"/>
            <a:chOff x="113" y="2835"/>
            <a:chExt cx="1052" cy="308"/>
          </a:xfrm>
        </p:grpSpPr>
        <p:sp>
          <p:nvSpPr>
            <p:cNvPr id="17439" name="Line 39"/>
            <p:cNvSpPr>
              <a:spLocks noChangeShapeType="1"/>
            </p:cNvSpPr>
            <p:nvPr/>
          </p:nvSpPr>
          <p:spPr bwMode="auto">
            <a:xfrm>
              <a:off x="139" y="3111"/>
              <a:ext cx="100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22571" name="Text Box 43"/>
            <p:cNvSpPr txBox="1">
              <a:spLocks noChangeArrowheads="1"/>
            </p:cNvSpPr>
            <p:nvPr/>
          </p:nvSpPr>
          <p:spPr bwMode="auto">
            <a:xfrm>
              <a:off x="172" y="2835"/>
              <a:ext cx="28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0,5</a:t>
              </a:r>
            </a:p>
          </p:txBody>
        </p:sp>
        <p:sp>
          <p:nvSpPr>
            <p:cNvPr id="17441" name="Oval 54"/>
            <p:cNvSpPr>
              <a:spLocks noChangeArrowheads="1"/>
            </p:cNvSpPr>
            <p:nvPr/>
          </p:nvSpPr>
          <p:spPr bwMode="auto">
            <a:xfrm>
              <a:off x="1119" y="309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7442" name="Oval 59"/>
            <p:cNvSpPr>
              <a:spLocks noChangeArrowheads="1"/>
            </p:cNvSpPr>
            <p:nvPr/>
          </p:nvSpPr>
          <p:spPr bwMode="auto">
            <a:xfrm>
              <a:off x="113" y="3083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</p:grpSp>
      <p:grpSp>
        <p:nvGrpSpPr>
          <p:cNvPr id="22589" name="Group 61"/>
          <p:cNvGrpSpPr>
            <a:grpSpLocks/>
          </p:cNvGrpSpPr>
          <p:nvPr/>
        </p:nvGrpSpPr>
        <p:grpSpPr bwMode="auto">
          <a:xfrm>
            <a:off x="3014663" y="6072188"/>
            <a:ext cx="838200" cy="514350"/>
            <a:chOff x="1899" y="3825"/>
            <a:chExt cx="528" cy="324"/>
          </a:xfrm>
        </p:grpSpPr>
        <p:sp>
          <p:nvSpPr>
            <p:cNvPr id="22570" name="Text Box 42"/>
            <p:cNvSpPr txBox="1">
              <a:spLocks noChangeArrowheads="1"/>
            </p:cNvSpPr>
            <p:nvPr/>
          </p:nvSpPr>
          <p:spPr bwMode="auto">
            <a:xfrm>
              <a:off x="1899" y="3915"/>
              <a:ext cx="52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  <a:r>
                <a:rPr lang="en-US" b="1" i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=i</a:t>
              </a:r>
              <a:r>
                <a:rPr lang="ru-RU" b="1" i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КЗ</a:t>
              </a:r>
              <a:endParaRPr lang="ru-RU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438" name="Oval 60"/>
            <p:cNvSpPr>
              <a:spLocks noChangeArrowheads="1"/>
            </p:cNvSpPr>
            <p:nvPr/>
          </p:nvSpPr>
          <p:spPr bwMode="auto">
            <a:xfrm>
              <a:off x="2133" y="3825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</p:grp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1208088" y="3929063"/>
            <a:ext cx="12255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ru-RU" sz="2800" b="1" i="1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</a:t>
            </a:r>
            <a:r>
              <a:rPr lang="en-US" sz="2800" b="1" i="1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</a:t>
            </a:r>
            <a:endParaRPr lang="ru-RU" sz="2800" b="1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0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30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44" grpId="0" autoUpdateAnimBg="0"/>
      <p:bldP spid="22560" grpId="0" autoUpdateAnimBg="0"/>
      <p:bldP spid="22572" grpId="0"/>
      <p:bldP spid="22574" grpId="0"/>
      <p:bldP spid="22580" grpId="0" autoUpdateAnimBg="0"/>
      <p:bldP spid="22584" grpId="0" animBg="1"/>
      <p:bldP spid="225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68538" y="112713"/>
            <a:ext cx="43386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Общие выводы</a:t>
            </a:r>
          </a:p>
        </p:txBody>
      </p:sp>
      <p:grpSp>
        <p:nvGrpSpPr>
          <p:cNvPr id="41997" name="Group 13"/>
          <p:cNvGrpSpPr>
            <a:grpSpLocks/>
          </p:cNvGrpSpPr>
          <p:nvPr/>
        </p:nvGrpSpPr>
        <p:grpSpPr bwMode="auto">
          <a:xfrm>
            <a:off x="123825" y="676275"/>
            <a:ext cx="8950325" cy="1122363"/>
            <a:chOff x="78" y="482"/>
            <a:chExt cx="5638" cy="707"/>
          </a:xfrm>
        </p:grpSpPr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78" y="482"/>
              <a:ext cx="3675" cy="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1. В режиме холостого хода, т.е. при </a:t>
              </a:r>
              <a:r>
                <a:rPr lang="en-US" b="1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</a:t>
              </a:r>
              <a:r>
                <a:rPr lang="en-US" b="1" baseline="-25000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H</a:t>
              </a:r>
              <a:r>
                <a:rPr lang="en-US" b="1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= </a:t>
              </a:r>
              <a:r>
                <a:rPr lang="en-US" b="1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∞</a:t>
              </a:r>
              <a:r>
                <a:rPr lang="ru-RU" b="1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b="1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</a:t>
              </a:r>
              <a:r>
                <a:rPr lang="ru-RU" b="1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разомкнутая электрическая цепь)</a:t>
              </a:r>
            </a:p>
          </p:txBody>
        </p:sp>
        <p:graphicFrame>
          <p:nvGraphicFramePr>
            <p:cNvPr id="18445" name="Object 8"/>
            <p:cNvGraphicFramePr>
              <a:graphicFrameLocks noChangeAspect="1"/>
            </p:cNvGraphicFramePr>
            <p:nvPr/>
          </p:nvGraphicFramePr>
          <p:xfrm>
            <a:off x="3769" y="482"/>
            <a:ext cx="1947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6" name="Формула" r:id="rId3" imgW="1167893" imgH="431613" progId="Equation.3">
                    <p:embed/>
                  </p:oleObj>
                </mc:Choice>
                <mc:Fallback>
                  <p:oleObj name="Формула" r:id="rId3" imgW="1167893" imgH="4316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482"/>
                          <a:ext cx="1947" cy="707"/>
                        </a:xfrm>
                        <a:prstGeom prst="rect">
                          <a:avLst/>
                        </a:prstGeom>
                        <a:solidFill>
                          <a:srgbClr val="99FF66"/>
                        </a:solidFill>
                        <a:ln w="2857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8" name="Group 14"/>
          <p:cNvGrpSpPr>
            <a:grpSpLocks/>
          </p:cNvGrpSpPr>
          <p:nvPr/>
        </p:nvGrpSpPr>
        <p:grpSpPr bwMode="auto">
          <a:xfrm>
            <a:off x="250825" y="1882775"/>
            <a:ext cx="8832850" cy="1190625"/>
            <a:chOff x="158" y="1218"/>
            <a:chExt cx="5564" cy="750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158" y="1218"/>
              <a:ext cx="3448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2. </a:t>
              </a:r>
              <a:r>
                <a:rPr lang="ru-RU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В режиме короткого замыкания, т.е. при </a:t>
              </a:r>
              <a:r>
                <a:rPr lang="en-US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</a:t>
              </a:r>
              <a:r>
                <a:rPr lang="en-US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H</a:t>
              </a:r>
              <a:r>
                <a:rPr lang="en-US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= </a:t>
              </a:r>
              <a:r>
                <a:rPr lang="ru-RU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</a:t>
              </a:r>
              <a:r>
                <a:rPr lang="ru-RU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(</a:t>
              </a:r>
              <a:r>
                <a:rPr lang="ru-RU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короткозамкнутая электрическая цепь)</a:t>
              </a:r>
            </a:p>
          </p:txBody>
        </p:sp>
        <p:graphicFrame>
          <p:nvGraphicFramePr>
            <p:cNvPr id="18443" name="Object 10"/>
            <p:cNvGraphicFramePr>
              <a:graphicFrameLocks noChangeAspect="1"/>
            </p:cNvGraphicFramePr>
            <p:nvPr/>
          </p:nvGraphicFramePr>
          <p:xfrm>
            <a:off x="3753" y="1261"/>
            <a:ext cx="1969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7" name="Формула" r:id="rId5" imgW="1180588" imgH="431613" progId="Equation.3">
                    <p:embed/>
                  </p:oleObj>
                </mc:Choice>
                <mc:Fallback>
                  <p:oleObj name="Формула" r:id="rId5" imgW="1180588" imgH="4316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3" y="1261"/>
                          <a:ext cx="1969" cy="70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2857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9" name="Group 15"/>
          <p:cNvGrpSpPr>
            <a:grpSpLocks/>
          </p:cNvGrpSpPr>
          <p:nvPr/>
        </p:nvGrpSpPr>
        <p:grpSpPr bwMode="auto">
          <a:xfrm>
            <a:off x="250825" y="3170238"/>
            <a:ext cx="7916863" cy="798512"/>
            <a:chOff x="158" y="2069"/>
            <a:chExt cx="4987" cy="503"/>
          </a:xfrm>
        </p:grpSpPr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158" y="2069"/>
              <a:ext cx="3448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3. </a:t>
              </a:r>
              <a:r>
                <a:rPr lang="ru-RU" b="1">
                  <a:solidFill>
                    <a:srgbClr val="FF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В согласованном режиме работы</a:t>
              </a:r>
              <a:r>
                <a:rPr lang="ru-RU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</a:t>
              </a:r>
              <a:r>
                <a:rPr lang="en-US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</a:t>
              </a:r>
              <a:r>
                <a:rPr lang="ru-RU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И</a:t>
              </a:r>
              <a:r>
                <a:rPr lang="ru-RU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= </a:t>
              </a:r>
              <a:r>
                <a:rPr lang="en-US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</a:t>
              </a:r>
              <a:r>
                <a:rPr lang="en-US" sz="2800" b="1" baseline="-250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H</a:t>
              </a:r>
              <a:endParaRPr lang="ru-RU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graphicFrame>
          <p:nvGraphicFramePr>
            <p:cNvPr id="18441" name="Object 12"/>
            <p:cNvGraphicFramePr>
              <a:graphicFrameLocks noChangeAspect="1"/>
            </p:cNvGraphicFramePr>
            <p:nvPr/>
          </p:nvGraphicFramePr>
          <p:xfrm>
            <a:off x="4150" y="2115"/>
            <a:ext cx="995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8" name="Формула" r:id="rId7" imgW="596900" imgH="228600" progId="Equation.3">
                    <p:embed/>
                  </p:oleObj>
                </mc:Choice>
                <mc:Fallback>
                  <p:oleObj name="Формула" r:id="rId7" imgW="5969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115"/>
                          <a:ext cx="995" cy="374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 w="2857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250825" y="4030663"/>
            <a:ext cx="864235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ru-RU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ru-RU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 случае, когда необходимо обеспечить максимальную мощность независимо от экономических затрат (значения КПД) источники работают в согласованном режиме (</a:t>
            </a:r>
            <a:r>
              <a:rPr lang="ru-RU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устройства автоматики – </a:t>
            </a:r>
            <a:r>
              <a:rPr lang="ru-RU" b="1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мощности управляющих сигналов малы</a:t>
            </a:r>
            <a:r>
              <a:rPr lang="ru-RU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319088" y="5995988"/>
            <a:ext cx="864235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ru-RU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lang="ru-RU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Для силовых установок</a:t>
            </a:r>
            <a:r>
              <a:rPr lang="ru-RU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en-US" b="1" baseline="-25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&gt;&gt; R</a:t>
            </a:r>
            <a:r>
              <a:rPr lang="ru-RU" b="1" baseline="-25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И</a:t>
            </a:r>
            <a:r>
              <a:rPr lang="ru-RU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 </a:t>
            </a:r>
            <a:r>
              <a:rPr lang="ru-RU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18" charset="2"/>
              </a:rPr>
              <a:t> режим близкий к режиму холостого хода </a:t>
            </a:r>
            <a:r>
              <a:rPr lang="en-US" b="1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ru-RU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sym typeface="Symbol" pitchFamily="18" charset="2"/>
              </a:rPr>
              <a:t>важен КПД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2001" grpId="0"/>
      <p:bldP spid="420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509963" y="2438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i="1" u="sng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Литература</a:t>
            </a:r>
            <a:r>
              <a:rPr lang="en-US" i="1">
                <a:solidFill>
                  <a:schemeClr val="folHlink"/>
                </a:solidFill>
              </a:rPr>
              <a:t>:</a:t>
            </a:r>
            <a:endParaRPr lang="ru-RU" i="1">
              <a:solidFill>
                <a:schemeClr val="folHlink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80975" y="2957513"/>
            <a:ext cx="883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Зевеке Г.В., Ионкин А.В., Нетушил А.В.,Страков С.В. 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Основы теории цепей</a:t>
            </a:r>
            <a:r>
              <a:rPr lang="en-US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sz="200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Учебник для вузов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- М.</a:t>
            </a:r>
            <a:r>
              <a:rPr lang="en-US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Энергоатомиздат, 1999 г, с. 61 –84.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09550" y="3686175"/>
            <a:ext cx="876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rIns="72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Бакалов В.П., Игнатов А.Н., Крук Б.И. 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Основы теории электрических цепей и электроники</a:t>
            </a:r>
            <a:r>
              <a:rPr lang="en-US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sz="200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Учебник для вузов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- М.</a:t>
            </a:r>
            <a:r>
              <a:rPr lang="en-US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Радио и связь, 1999 г, с. 37 –54.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38125" y="4610100"/>
            <a:ext cx="876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Касаткин А.С., Немцов М.В. </a:t>
            </a:r>
            <a:r>
              <a:rPr 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Электротехника</a:t>
            </a:r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sz="2000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Учебник для вузов</a:t>
            </a:r>
            <a:r>
              <a:rPr 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- М.</a:t>
            </a:r>
            <a:r>
              <a:rPr 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sz="2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Высшая школа, 2003 г, с. 37 –83.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476375" y="981075"/>
            <a:ext cx="6172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36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Задание на самостоятельную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627313" y="528638"/>
            <a:ext cx="3392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800" b="1" i="1" u="sng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Учебные вопросы</a:t>
            </a:r>
            <a:r>
              <a:rPr lang="en-US" sz="2800" b="1" i="1" u="sng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endParaRPr lang="ru-RU" sz="2800" b="1" i="1" u="sng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57200" y="1468438"/>
            <a:ext cx="8291513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ru-RU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Гармонические колебания в пассивных элементах  электрических цепей.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68313" y="23241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</a:t>
            </a:r>
            <a:r>
              <a:rPr lang="ru-RU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Мощность электрической цепи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563938" y="371633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i="1" u="sng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Литература</a:t>
            </a:r>
            <a:r>
              <a:rPr lang="en-US" i="1">
                <a:solidFill>
                  <a:schemeClr val="folHlink"/>
                </a:solidFill>
              </a:rPr>
              <a:t>:</a:t>
            </a:r>
            <a:endParaRPr lang="ru-RU" i="1">
              <a:solidFill>
                <a:schemeClr val="folHlink"/>
              </a:solidFill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80975" y="4311650"/>
            <a:ext cx="883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Зевеке Г.В., Ионкин А.В., Нетушил А.В.,Страков С.В. 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Основы теории цепей</a:t>
            </a:r>
            <a:r>
              <a:rPr lang="en-US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sz="200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Учебник для вузов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- М.</a:t>
            </a:r>
            <a:r>
              <a:rPr lang="en-US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Энергоатомиздат, 1999 г, с. 61 –84.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09550" y="5103813"/>
            <a:ext cx="876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rIns="72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Бакалов В.П., Игнатов А.Н., Крук Б.И. 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Основы теории электрических цепей и электроники</a:t>
            </a:r>
            <a:r>
              <a:rPr lang="en-US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sz="2000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Учебник для вузов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- М.</a:t>
            </a:r>
            <a:r>
              <a:rPr lang="en-US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sz="2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Радио и связь, 1999 г, с. 37 –54.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38125" y="58959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Касаткин А.С., Немцов М.В. </a:t>
            </a:r>
            <a:r>
              <a:rPr 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Электротехника</a:t>
            </a: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Учебник для вузов</a:t>
            </a:r>
            <a:r>
              <a:rPr 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- М.</a:t>
            </a: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ru-RU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Высшая школа, 2003 г, с. 37 –83.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0975" y="152400"/>
            <a:ext cx="88392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r>
              <a:rPr 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Гармонические колебания в пассивных элементах электрической цепи.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8450" y="381000"/>
            <a:ext cx="69135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u="sng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ru-RU" b="1" u="sng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.1  Резистивный элемент и его характеристики</a:t>
            </a:r>
          </a:p>
        </p:txBody>
      </p:sp>
      <p:grpSp>
        <p:nvGrpSpPr>
          <p:cNvPr id="12325" name="Group 37"/>
          <p:cNvGrpSpPr>
            <a:grpSpLocks/>
          </p:cNvGrpSpPr>
          <p:nvPr/>
        </p:nvGrpSpPr>
        <p:grpSpPr bwMode="auto">
          <a:xfrm>
            <a:off x="152400" y="711200"/>
            <a:ext cx="2576513" cy="1257300"/>
            <a:chOff x="144" y="576"/>
            <a:chExt cx="1623" cy="792"/>
          </a:xfrm>
        </p:grpSpPr>
        <p:sp>
          <p:nvSpPr>
            <p:cNvPr id="5157" name="Line 21"/>
            <p:cNvSpPr>
              <a:spLocks noChangeShapeType="1"/>
            </p:cNvSpPr>
            <p:nvPr/>
          </p:nvSpPr>
          <p:spPr bwMode="auto">
            <a:xfrm>
              <a:off x="213" y="960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158" name="Rectangle 22"/>
            <p:cNvSpPr>
              <a:spLocks noChangeArrowheads="1"/>
            </p:cNvSpPr>
            <p:nvPr/>
          </p:nvSpPr>
          <p:spPr bwMode="auto">
            <a:xfrm>
              <a:off x="693" y="867"/>
              <a:ext cx="528" cy="19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5159" name="Oval 23"/>
            <p:cNvSpPr>
              <a:spLocks noChangeArrowheads="1"/>
            </p:cNvSpPr>
            <p:nvPr/>
          </p:nvSpPr>
          <p:spPr bwMode="auto">
            <a:xfrm>
              <a:off x="165" y="912"/>
              <a:ext cx="96" cy="96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5160" name="Oval 24"/>
            <p:cNvSpPr>
              <a:spLocks noChangeArrowheads="1"/>
            </p:cNvSpPr>
            <p:nvPr/>
          </p:nvSpPr>
          <p:spPr bwMode="auto">
            <a:xfrm>
              <a:off x="1653" y="912"/>
              <a:ext cx="96" cy="96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5161" name="Line 25"/>
            <p:cNvSpPr>
              <a:spLocks noChangeShapeType="1"/>
            </p:cNvSpPr>
            <p:nvPr/>
          </p:nvSpPr>
          <p:spPr bwMode="auto">
            <a:xfrm flipV="1">
              <a:off x="1623" y="912"/>
              <a:ext cx="144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162" name="Line 26"/>
            <p:cNvSpPr>
              <a:spLocks noChangeShapeType="1"/>
            </p:cNvSpPr>
            <p:nvPr/>
          </p:nvSpPr>
          <p:spPr bwMode="auto">
            <a:xfrm flipV="1">
              <a:off x="144" y="912"/>
              <a:ext cx="144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163" name="Text Box 27"/>
            <p:cNvSpPr txBox="1">
              <a:spLocks noChangeArrowheads="1"/>
            </p:cNvSpPr>
            <p:nvPr/>
          </p:nvSpPr>
          <p:spPr bwMode="auto">
            <a:xfrm>
              <a:off x="837" y="5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400" b="1" i="1">
                  <a:solidFill>
                    <a:srgbClr val="FF9900"/>
                  </a:solidFill>
                </a:rPr>
                <a:t>R</a:t>
              </a:r>
              <a:endParaRPr lang="ru-RU" altLang="ru-RU" sz="2400" b="1" i="1">
                <a:solidFill>
                  <a:srgbClr val="FF9900"/>
                </a:solidFill>
              </a:endParaRPr>
            </a:p>
          </p:txBody>
        </p:sp>
        <p:sp>
          <p:nvSpPr>
            <p:cNvPr id="5164" name="Line 29"/>
            <p:cNvSpPr>
              <a:spLocks noChangeShapeType="1"/>
            </p:cNvSpPr>
            <p:nvPr/>
          </p:nvSpPr>
          <p:spPr bwMode="auto">
            <a:xfrm>
              <a:off x="330" y="960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165" name="Line 30"/>
            <p:cNvSpPr>
              <a:spLocks noChangeShapeType="1"/>
            </p:cNvSpPr>
            <p:nvPr/>
          </p:nvSpPr>
          <p:spPr bwMode="auto">
            <a:xfrm>
              <a:off x="213" y="1104"/>
              <a:ext cx="1488" cy="0"/>
            </a:xfrm>
            <a:prstGeom prst="line">
              <a:avLst/>
            </a:prstGeom>
            <a:noFill/>
            <a:ln w="28575">
              <a:solidFill>
                <a:srgbClr val="99FF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5166" name="Text Box 31"/>
            <p:cNvSpPr txBox="1">
              <a:spLocks noChangeArrowheads="1"/>
            </p:cNvSpPr>
            <p:nvPr/>
          </p:nvSpPr>
          <p:spPr bwMode="auto">
            <a:xfrm>
              <a:off x="357" y="624"/>
              <a:ext cx="26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 b="1" i="1">
                  <a:solidFill>
                    <a:schemeClr val="hlink"/>
                  </a:solidFill>
                </a:rPr>
                <a:t>i(t)</a:t>
              </a:r>
              <a:endParaRPr lang="ru-RU" altLang="ru-RU" sz="2000" b="1" i="1">
                <a:solidFill>
                  <a:schemeClr val="hlink"/>
                </a:solidFill>
              </a:endParaRPr>
            </a:p>
          </p:txBody>
        </p:sp>
        <p:sp>
          <p:nvSpPr>
            <p:cNvPr id="12320" name="Text Box 32"/>
            <p:cNvSpPr txBox="1">
              <a:spLocks noChangeArrowheads="1"/>
            </p:cNvSpPr>
            <p:nvPr/>
          </p:nvSpPr>
          <p:spPr bwMode="auto">
            <a:xfrm>
              <a:off x="837" y="1134"/>
              <a:ext cx="41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</a:t>
              </a:r>
              <a:r>
                <a:rPr lang="en-US" b="1" i="1" baseline="-25000"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b="1" i="1"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(t)</a:t>
              </a:r>
              <a:endParaRPr lang="ru-RU" b="1" i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3182938" y="803275"/>
            <a:ext cx="56165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Пусть через резистор протекает ток </a:t>
            </a:r>
            <a:r>
              <a:rPr lang="en-US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i(t):</a:t>
            </a:r>
            <a:endParaRPr lang="ru-RU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2326" name="Group 38"/>
          <p:cNvGrpSpPr>
            <a:grpSpLocks/>
          </p:cNvGrpSpPr>
          <p:nvPr/>
        </p:nvGrpSpPr>
        <p:grpSpPr bwMode="auto">
          <a:xfrm>
            <a:off x="3048000" y="1166813"/>
            <a:ext cx="5943600" cy="677862"/>
            <a:chOff x="1920" y="735"/>
            <a:chExt cx="3744" cy="427"/>
          </a:xfrm>
        </p:grpSpPr>
        <p:sp>
          <p:nvSpPr>
            <p:cNvPr id="5155" name="Rectangle 35"/>
            <p:cNvSpPr>
              <a:spLocks noChangeArrowheads="1"/>
            </p:cNvSpPr>
            <p:nvPr/>
          </p:nvSpPr>
          <p:spPr bwMode="auto">
            <a:xfrm>
              <a:off x="1920" y="765"/>
              <a:ext cx="37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5156" name="Object 36"/>
            <p:cNvGraphicFramePr>
              <a:graphicFrameLocks noChangeAspect="1"/>
            </p:cNvGraphicFramePr>
            <p:nvPr/>
          </p:nvGraphicFramePr>
          <p:xfrm>
            <a:off x="1920" y="735"/>
            <a:ext cx="371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" name="Формула" r:id="rId3" imgW="2514600" imgH="317500" progId="Equation.3">
                    <p:embed/>
                  </p:oleObj>
                </mc:Choice>
                <mc:Fallback>
                  <p:oleObj name="Формула" r:id="rId3" imgW="2514600" imgH="3175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735"/>
                          <a:ext cx="371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33" name="Group 45"/>
          <p:cNvGrpSpPr>
            <a:grpSpLocks/>
          </p:cNvGrpSpPr>
          <p:nvPr/>
        </p:nvGrpSpPr>
        <p:grpSpPr bwMode="auto">
          <a:xfrm>
            <a:off x="152400" y="2070100"/>
            <a:ext cx="8872538" cy="533400"/>
            <a:chOff x="96" y="1344"/>
            <a:chExt cx="5589" cy="336"/>
          </a:xfrm>
        </p:grpSpPr>
        <p:sp>
          <p:nvSpPr>
            <p:cNvPr id="5153" name="Rectangle 39"/>
            <p:cNvSpPr>
              <a:spLocks noChangeArrowheads="1"/>
            </p:cNvSpPr>
            <p:nvPr/>
          </p:nvSpPr>
          <p:spPr bwMode="auto">
            <a:xfrm>
              <a:off x="96" y="1344"/>
              <a:ext cx="5568" cy="336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5154" name="Object 40"/>
            <p:cNvGraphicFramePr>
              <a:graphicFrameLocks noChangeAspect="1"/>
            </p:cNvGraphicFramePr>
            <p:nvPr/>
          </p:nvGraphicFramePr>
          <p:xfrm>
            <a:off x="99" y="1359"/>
            <a:ext cx="558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9" name="Формула" r:id="rId5" imgW="4241800" imgH="228600" progId="Equation.3">
                    <p:embed/>
                  </p:oleObj>
                </mc:Choice>
                <mc:Fallback>
                  <p:oleObj name="Формула" r:id="rId5" imgW="4241800" imgH="228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" y="1359"/>
                          <a:ext cx="558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34" name="Group 46"/>
          <p:cNvGrpSpPr>
            <a:grpSpLocks/>
          </p:cNvGrpSpPr>
          <p:nvPr/>
        </p:nvGrpSpPr>
        <p:grpSpPr bwMode="auto">
          <a:xfrm>
            <a:off x="136525" y="2667000"/>
            <a:ext cx="8763000" cy="677863"/>
            <a:chOff x="48" y="1728"/>
            <a:chExt cx="5520" cy="427"/>
          </a:xfrm>
        </p:grpSpPr>
        <p:sp>
          <p:nvSpPr>
            <p:cNvPr id="12329" name="Text Box 41"/>
            <p:cNvSpPr txBox="1">
              <a:spLocks noChangeArrowheads="1"/>
            </p:cNvSpPr>
            <p:nvPr/>
          </p:nvSpPr>
          <p:spPr bwMode="auto">
            <a:xfrm>
              <a:off x="4608" y="1728"/>
              <a:ext cx="960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000">
                  <a:solidFill>
                    <a:srgbClr val="FFCCFF"/>
                  </a:solidFill>
                </a:rPr>
                <a:t> </a:t>
              </a:r>
              <a:r>
                <a:rPr lang="ru-RU" sz="1800" b="1">
                  <a:solidFill>
                    <a:srgbClr val="FF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комплексная    форма записи</a:t>
              </a:r>
            </a:p>
          </p:txBody>
        </p:sp>
        <p:sp>
          <p:nvSpPr>
            <p:cNvPr id="5151" name="Rectangle 42"/>
            <p:cNvSpPr>
              <a:spLocks noChangeArrowheads="1"/>
            </p:cNvSpPr>
            <p:nvPr/>
          </p:nvSpPr>
          <p:spPr bwMode="auto">
            <a:xfrm>
              <a:off x="48" y="1782"/>
              <a:ext cx="4416" cy="336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5152" name="Object 43"/>
            <p:cNvGraphicFramePr>
              <a:graphicFrameLocks noChangeAspect="1"/>
            </p:cNvGraphicFramePr>
            <p:nvPr/>
          </p:nvGraphicFramePr>
          <p:xfrm>
            <a:off x="90" y="1728"/>
            <a:ext cx="4373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0" name="Формула" r:id="rId7" imgW="3251200" imgH="317500" progId="Equation.3">
                    <p:embed/>
                  </p:oleObj>
                </mc:Choice>
                <mc:Fallback>
                  <p:oleObj name="Формула" r:id="rId7" imgW="3251200" imgH="3175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" y="1728"/>
                          <a:ext cx="4373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61" name="Group 73"/>
          <p:cNvGrpSpPr>
            <a:grpSpLocks/>
          </p:cNvGrpSpPr>
          <p:nvPr/>
        </p:nvGrpSpPr>
        <p:grpSpPr bwMode="auto">
          <a:xfrm>
            <a:off x="73025" y="3500438"/>
            <a:ext cx="2838450" cy="2368550"/>
            <a:chOff x="113" y="2304"/>
            <a:chExt cx="1788" cy="1492"/>
          </a:xfrm>
        </p:grpSpPr>
        <p:grpSp>
          <p:nvGrpSpPr>
            <p:cNvPr id="5136" name="Group 64"/>
            <p:cNvGrpSpPr>
              <a:grpSpLocks/>
            </p:cNvGrpSpPr>
            <p:nvPr/>
          </p:nvGrpSpPr>
          <p:grpSpPr bwMode="auto">
            <a:xfrm>
              <a:off x="113" y="3600"/>
              <a:ext cx="1788" cy="196"/>
              <a:chOff x="180" y="3600"/>
              <a:chExt cx="1788" cy="196"/>
            </a:xfrm>
          </p:grpSpPr>
          <p:sp>
            <p:nvSpPr>
              <p:cNvPr id="5148" name="Line 48"/>
              <p:cNvSpPr>
                <a:spLocks noChangeShapeType="1"/>
              </p:cNvSpPr>
              <p:nvPr/>
            </p:nvSpPr>
            <p:spPr bwMode="auto">
              <a:xfrm>
                <a:off x="180" y="3696"/>
                <a:ext cx="15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5149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600"/>
                <a:ext cx="192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" tIns="3600" rIns="7200" bIns="36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ru-RU" sz="2000" b="1">
                    <a:solidFill>
                      <a:schemeClr val="folHlink"/>
                    </a:solidFill>
                  </a:rPr>
                  <a:t>+1</a:t>
                </a:r>
                <a:endParaRPr lang="ru-RU" altLang="ru-RU" sz="20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5137" name="Group 54"/>
            <p:cNvGrpSpPr>
              <a:grpSpLocks/>
            </p:cNvGrpSpPr>
            <p:nvPr/>
          </p:nvGrpSpPr>
          <p:grpSpPr bwMode="auto">
            <a:xfrm>
              <a:off x="113" y="2304"/>
              <a:ext cx="192" cy="1392"/>
              <a:chOff x="192" y="2304"/>
              <a:chExt cx="192" cy="1392"/>
            </a:xfrm>
          </p:grpSpPr>
          <p:sp>
            <p:nvSpPr>
              <p:cNvPr id="5146" name="Line 47"/>
              <p:cNvSpPr>
                <a:spLocks noChangeShapeType="1"/>
              </p:cNvSpPr>
              <p:nvPr/>
            </p:nvSpPr>
            <p:spPr bwMode="auto">
              <a:xfrm>
                <a:off x="192" y="2304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5147" name="Text Box 53"/>
              <p:cNvSpPr txBox="1">
                <a:spLocks noChangeArrowheads="1"/>
              </p:cNvSpPr>
              <p:nvPr/>
            </p:nvSpPr>
            <p:spPr bwMode="auto">
              <a:xfrm>
                <a:off x="288" y="2352"/>
                <a:ext cx="96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" tIns="3600" rIns="7200" bIns="36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ru-RU" sz="2000" b="1">
                    <a:solidFill>
                      <a:schemeClr val="folHlink"/>
                    </a:solidFill>
                  </a:rPr>
                  <a:t>j</a:t>
                </a:r>
                <a:endParaRPr lang="ru-RU" altLang="ru-RU" sz="20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5138" name="Group 59"/>
            <p:cNvGrpSpPr>
              <a:grpSpLocks/>
            </p:cNvGrpSpPr>
            <p:nvPr/>
          </p:nvGrpSpPr>
          <p:grpSpPr bwMode="auto">
            <a:xfrm>
              <a:off x="192" y="2718"/>
              <a:ext cx="1488" cy="960"/>
              <a:chOff x="192" y="2718"/>
              <a:chExt cx="1488" cy="960"/>
            </a:xfrm>
          </p:grpSpPr>
          <p:sp>
            <p:nvSpPr>
              <p:cNvPr id="5144" name="Line 49"/>
              <p:cNvSpPr>
                <a:spLocks noChangeShapeType="1"/>
              </p:cNvSpPr>
              <p:nvPr/>
            </p:nvSpPr>
            <p:spPr bwMode="auto">
              <a:xfrm flipV="1">
                <a:off x="192" y="2718"/>
                <a:ext cx="1392" cy="96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5145" name="Text Box 56"/>
              <p:cNvSpPr txBox="1">
                <a:spLocks noChangeArrowheads="1"/>
              </p:cNvSpPr>
              <p:nvPr/>
            </p:nvSpPr>
            <p:spPr bwMode="auto">
              <a:xfrm>
                <a:off x="1392" y="2880"/>
                <a:ext cx="288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" tIns="3600" rIns="7200" bIns="36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ru-RU" sz="2000" b="1">
                    <a:solidFill>
                      <a:schemeClr val="folHlink"/>
                    </a:solidFill>
                  </a:rPr>
                  <a:t>U</a:t>
                </a:r>
                <a:r>
                  <a:rPr lang="en-US" altLang="ru-RU" sz="2000" b="1" baseline="-25000">
                    <a:solidFill>
                      <a:schemeClr val="folHlink"/>
                    </a:solidFill>
                  </a:rPr>
                  <a:t>m</a:t>
                </a:r>
                <a:endParaRPr lang="ru-RU" altLang="ru-RU" sz="20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5139" name="Group 63"/>
            <p:cNvGrpSpPr>
              <a:grpSpLocks/>
            </p:cNvGrpSpPr>
            <p:nvPr/>
          </p:nvGrpSpPr>
          <p:grpSpPr bwMode="auto">
            <a:xfrm>
              <a:off x="158" y="3120"/>
              <a:ext cx="1341" cy="558"/>
              <a:chOff x="195" y="3120"/>
              <a:chExt cx="1341" cy="558"/>
            </a:xfrm>
          </p:grpSpPr>
          <p:sp>
            <p:nvSpPr>
              <p:cNvPr id="5140" name="Line 51"/>
              <p:cNvSpPr>
                <a:spLocks noChangeShapeType="1"/>
              </p:cNvSpPr>
              <p:nvPr/>
            </p:nvSpPr>
            <p:spPr bwMode="auto">
              <a:xfrm flipV="1">
                <a:off x="195" y="3144"/>
                <a:ext cx="768" cy="530"/>
              </a:xfrm>
              <a:prstGeom prst="line">
                <a:avLst/>
              </a:prstGeom>
              <a:noFill/>
              <a:ln w="28575">
                <a:solidFill>
                  <a:srgbClr val="99FF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5141" name="Line 60"/>
              <p:cNvSpPr>
                <a:spLocks noChangeShapeType="1"/>
              </p:cNvSpPr>
              <p:nvPr/>
            </p:nvSpPr>
            <p:spPr bwMode="auto">
              <a:xfrm>
                <a:off x="855" y="3246"/>
                <a:ext cx="192" cy="43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5142" name="Text Box 61"/>
              <p:cNvSpPr txBox="1">
                <a:spLocks noChangeArrowheads="1"/>
              </p:cNvSpPr>
              <p:nvPr/>
            </p:nvSpPr>
            <p:spPr bwMode="auto">
              <a:xfrm>
                <a:off x="528" y="3120"/>
                <a:ext cx="192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" tIns="3600" rIns="7200" bIns="36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ru-RU" sz="2000" b="1">
                    <a:solidFill>
                      <a:schemeClr val="accent1"/>
                    </a:solidFill>
                  </a:rPr>
                  <a:t>I</a:t>
                </a:r>
                <a:r>
                  <a:rPr lang="en-US" altLang="ru-RU" sz="2000" b="1" baseline="-25000">
                    <a:solidFill>
                      <a:schemeClr val="accent1"/>
                    </a:solidFill>
                  </a:rPr>
                  <a:t>m</a:t>
                </a:r>
                <a:endParaRPr lang="ru-RU" altLang="ru-RU" sz="20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143" name="Text Box 62"/>
              <p:cNvSpPr txBox="1">
                <a:spLocks noChangeArrowheads="1"/>
              </p:cNvSpPr>
              <p:nvPr/>
            </p:nvSpPr>
            <p:spPr bwMode="auto">
              <a:xfrm>
                <a:off x="1008" y="3312"/>
                <a:ext cx="528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" tIns="3600" rIns="7200" bIns="36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ru-RU" altLang="ru-RU" sz="2000" b="1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</a:t>
                </a:r>
                <a:r>
                  <a:rPr lang="en-US" altLang="ru-RU" sz="2000" b="1" baseline="-2500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u</a:t>
                </a:r>
                <a:r>
                  <a:rPr lang="en-US" altLang="ru-RU" sz="2000" b="1">
                    <a:solidFill>
                      <a:schemeClr val="accent1"/>
                    </a:solidFill>
                    <a:sym typeface="Symbol" panose="05050102010706020507" pitchFamily="18" charset="2"/>
                  </a:rPr>
                  <a:t>= </a:t>
                </a:r>
                <a:r>
                  <a:rPr lang="ru-RU" altLang="ru-RU" sz="2000" b="1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</a:t>
                </a:r>
                <a:r>
                  <a:rPr lang="en-US" altLang="ru-RU" sz="2000" b="1" baseline="-2500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i</a:t>
                </a:r>
                <a:endParaRPr lang="ru-RU" altLang="ru-RU" sz="2000" b="1" baseline="-25000">
                  <a:solidFill>
                    <a:schemeClr val="accent1"/>
                  </a:solidFill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12353" name="Text Box 65"/>
          <p:cNvSpPr txBox="1">
            <a:spLocks noChangeArrowheads="1"/>
          </p:cNvSpPr>
          <p:nvPr/>
        </p:nvSpPr>
        <p:spPr bwMode="auto">
          <a:xfrm>
            <a:off x="139700" y="5829300"/>
            <a:ext cx="254317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Колебания синфазные</a:t>
            </a:r>
          </a:p>
        </p:txBody>
      </p:sp>
      <p:graphicFrame>
        <p:nvGraphicFramePr>
          <p:cNvPr id="12355" name="Object 67"/>
          <p:cNvGraphicFramePr>
            <a:graphicFrameLocks noChangeAspect="1"/>
          </p:cNvGraphicFramePr>
          <p:nvPr/>
        </p:nvGraphicFramePr>
        <p:xfrm>
          <a:off x="2921000" y="3740150"/>
          <a:ext cx="621347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Формула" r:id="rId9" imgW="2882900" imgH="1143000" progId="Equation.3">
                  <p:embed/>
                </p:oleObj>
              </mc:Choice>
              <mc:Fallback>
                <p:oleObj name="Формула" r:id="rId9" imgW="2882900" imgH="11430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740150"/>
                        <a:ext cx="6213475" cy="26416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2268538" y="3373438"/>
            <a:ext cx="68754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Мгновенная мощность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колебания в резисторе</a:t>
            </a:r>
          </a:p>
        </p:txBody>
      </p:sp>
      <p:graphicFrame>
        <p:nvGraphicFramePr>
          <p:cNvPr id="12364" name="Object 76"/>
          <p:cNvGraphicFramePr>
            <a:graphicFrameLocks noChangeAspect="1"/>
          </p:cNvGraphicFramePr>
          <p:nvPr/>
        </p:nvGraphicFramePr>
        <p:xfrm>
          <a:off x="179388" y="6237288"/>
          <a:ext cx="1522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Формула" r:id="rId11" imgW="761669" imgH="228501" progId="Equation.3">
                  <p:embed/>
                </p:oleObj>
              </mc:Choice>
              <mc:Fallback>
                <p:oleObj name="Формула" r:id="rId11" imgW="761669" imgH="228501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237288"/>
                        <a:ext cx="1522412" cy="457200"/>
                      </a:xfrm>
                      <a:prstGeom prst="rect">
                        <a:avLst/>
                      </a:prstGeom>
                      <a:solidFill>
                        <a:srgbClr val="99FF33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5" name="Object 77"/>
          <p:cNvGraphicFramePr>
            <a:graphicFrameLocks noChangeAspect="1"/>
          </p:cNvGraphicFramePr>
          <p:nvPr/>
        </p:nvGraphicFramePr>
        <p:xfrm>
          <a:off x="1835150" y="6326188"/>
          <a:ext cx="1268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Формула" r:id="rId13" imgW="634449" imgH="215713" progId="Equation.3">
                  <p:embed/>
                </p:oleObj>
              </mc:Choice>
              <mc:Fallback>
                <p:oleObj name="Формула" r:id="rId13" imgW="634449" imgH="215713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326188"/>
                        <a:ext cx="1268413" cy="431800"/>
                      </a:xfrm>
                      <a:prstGeom prst="rect">
                        <a:avLst/>
                      </a:prstGeom>
                      <a:solidFill>
                        <a:srgbClr val="99FF33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6" name="Object 78"/>
          <p:cNvGraphicFramePr>
            <a:graphicFrameLocks noChangeAspect="1"/>
          </p:cNvGraphicFramePr>
          <p:nvPr/>
        </p:nvGraphicFramePr>
        <p:xfrm>
          <a:off x="244475" y="4076700"/>
          <a:ext cx="1571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Формула" r:id="rId15" imgW="787058" imgH="215806" progId="Equation.3">
                  <p:embed/>
                </p:oleObj>
              </mc:Choice>
              <mc:Fallback>
                <p:oleObj name="Формула" r:id="rId15" imgW="787058" imgH="215806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4076700"/>
                        <a:ext cx="1571625" cy="4318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322" grpId="0" autoUpdateAnimBg="0"/>
      <p:bldP spid="12353" grpId="0" autoUpdateAnimBg="0"/>
      <p:bldP spid="123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1155700" y="692150"/>
            <a:ext cx="6853238" cy="1452563"/>
            <a:chOff x="768" y="477"/>
            <a:chExt cx="4317" cy="1050"/>
          </a:xfrm>
        </p:grpSpPr>
        <p:sp>
          <p:nvSpPr>
            <p:cNvPr id="6190" name="Freeform 34"/>
            <p:cNvSpPr>
              <a:spLocks/>
            </p:cNvSpPr>
            <p:nvPr/>
          </p:nvSpPr>
          <p:spPr bwMode="auto">
            <a:xfrm>
              <a:off x="768" y="480"/>
              <a:ext cx="720" cy="1047"/>
            </a:xfrm>
            <a:custGeom>
              <a:avLst/>
              <a:gdLst>
                <a:gd name="T0" fmla="*/ 0 w 720"/>
                <a:gd name="T1" fmla="*/ 1215 h 856"/>
                <a:gd name="T2" fmla="*/ 167 w 720"/>
                <a:gd name="T3" fmla="*/ 1038 h 856"/>
                <a:gd name="T4" fmla="*/ 347 w 720"/>
                <a:gd name="T5" fmla="*/ 6 h 856"/>
                <a:gd name="T6" fmla="*/ 551 w 720"/>
                <a:gd name="T7" fmla="*/ 1079 h 856"/>
                <a:gd name="T8" fmla="*/ 720 w 720"/>
                <a:gd name="T9" fmla="*/ 1215 h 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856">
                  <a:moveTo>
                    <a:pt x="0" y="812"/>
                  </a:moveTo>
                  <a:cubicBezTo>
                    <a:pt x="28" y="792"/>
                    <a:pt x="109" y="829"/>
                    <a:pt x="167" y="694"/>
                  </a:cubicBezTo>
                  <a:cubicBezTo>
                    <a:pt x="225" y="559"/>
                    <a:pt x="283" y="0"/>
                    <a:pt x="347" y="4"/>
                  </a:cubicBezTo>
                  <a:cubicBezTo>
                    <a:pt x="411" y="8"/>
                    <a:pt x="489" y="586"/>
                    <a:pt x="551" y="721"/>
                  </a:cubicBezTo>
                  <a:cubicBezTo>
                    <a:pt x="613" y="856"/>
                    <a:pt x="685" y="793"/>
                    <a:pt x="720" y="812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191" name="Freeform 35"/>
            <p:cNvSpPr>
              <a:spLocks/>
            </p:cNvSpPr>
            <p:nvPr/>
          </p:nvSpPr>
          <p:spPr bwMode="auto">
            <a:xfrm>
              <a:off x="1488" y="480"/>
              <a:ext cx="720" cy="1047"/>
            </a:xfrm>
            <a:custGeom>
              <a:avLst/>
              <a:gdLst>
                <a:gd name="T0" fmla="*/ 0 w 720"/>
                <a:gd name="T1" fmla="*/ 1215 h 856"/>
                <a:gd name="T2" fmla="*/ 167 w 720"/>
                <a:gd name="T3" fmla="*/ 1038 h 856"/>
                <a:gd name="T4" fmla="*/ 347 w 720"/>
                <a:gd name="T5" fmla="*/ 6 h 856"/>
                <a:gd name="T6" fmla="*/ 551 w 720"/>
                <a:gd name="T7" fmla="*/ 1079 h 856"/>
                <a:gd name="T8" fmla="*/ 720 w 720"/>
                <a:gd name="T9" fmla="*/ 1215 h 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856">
                  <a:moveTo>
                    <a:pt x="0" y="812"/>
                  </a:moveTo>
                  <a:cubicBezTo>
                    <a:pt x="28" y="792"/>
                    <a:pt x="109" y="829"/>
                    <a:pt x="167" y="694"/>
                  </a:cubicBezTo>
                  <a:cubicBezTo>
                    <a:pt x="225" y="559"/>
                    <a:pt x="283" y="0"/>
                    <a:pt x="347" y="4"/>
                  </a:cubicBezTo>
                  <a:cubicBezTo>
                    <a:pt x="411" y="8"/>
                    <a:pt x="489" y="586"/>
                    <a:pt x="551" y="721"/>
                  </a:cubicBezTo>
                  <a:cubicBezTo>
                    <a:pt x="613" y="856"/>
                    <a:pt x="685" y="793"/>
                    <a:pt x="720" y="812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192" name="Freeform 36"/>
            <p:cNvSpPr>
              <a:spLocks/>
            </p:cNvSpPr>
            <p:nvPr/>
          </p:nvSpPr>
          <p:spPr bwMode="auto">
            <a:xfrm>
              <a:off x="2214" y="477"/>
              <a:ext cx="720" cy="1047"/>
            </a:xfrm>
            <a:custGeom>
              <a:avLst/>
              <a:gdLst>
                <a:gd name="T0" fmla="*/ 0 w 720"/>
                <a:gd name="T1" fmla="*/ 1215 h 856"/>
                <a:gd name="T2" fmla="*/ 167 w 720"/>
                <a:gd name="T3" fmla="*/ 1038 h 856"/>
                <a:gd name="T4" fmla="*/ 347 w 720"/>
                <a:gd name="T5" fmla="*/ 6 h 856"/>
                <a:gd name="T6" fmla="*/ 551 w 720"/>
                <a:gd name="T7" fmla="*/ 1079 h 856"/>
                <a:gd name="T8" fmla="*/ 720 w 720"/>
                <a:gd name="T9" fmla="*/ 1215 h 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856">
                  <a:moveTo>
                    <a:pt x="0" y="812"/>
                  </a:moveTo>
                  <a:cubicBezTo>
                    <a:pt x="28" y="792"/>
                    <a:pt x="109" y="829"/>
                    <a:pt x="167" y="694"/>
                  </a:cubicBezTo>
                  <a:cubicBezTo>
                    <a:pt x="225" y="559"/>
                    <a:pt x="283" y="0"/>
                    <a:pt x="347" y="4"/>
                  </a:cubicBezTo>
                  <a:cubicBezTo>
                    <a:pt x="411" y="8"/>
                    <a:pt x="489" y="586"/>
                    <a:pt x="551" y="721"/>
                  </a:cubicBezTo>
                  <a:cubicBezTo>
                    <a:pt x="613" y="856"/>
                    <a:pt x="685" y="793"/>
                    <a:pt x="720" y="812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193" name="Freeform 37"/>
            <p:cNvSpPr>
              <a:spLocks/>
            </p:cNvSpPr>
            <p:nvPr/>
          </p:nvSpPr>
          <p:spPr bwMode="auto">
            <a:xfrm>
              <a:off x="2928" y="480"/>
              <a:ext cx="720" cy="1047"/>
            </a:xfrm>
            <a:custGeom>
              <a:avLst/>
              <a:gdLst>
                <a:gd name="T0" fmla="*/ 0 w 720"/>
                <a:gd name="T1" fmla="*/ 1215 h 856"/>
                <a:gd name="T2" fmla="*/ 167 w 720"/>
                <a:gd name="T3" fmla="*/ 1038 h 856"/>
                <a:gd name="T4" fmla="*/ 347 w 720"/>
                <a:gd name="T5" fmla="*/ 6 h 856"/>
                <a:gd name="T6" fmla="*/ 551 w 720"/>
                <a:gd name="T7" fmla="*/ 1079 h 856"/>
                <a:gd name="T8" fmla="*/ 720 w 720"/>
                <a:gd name="T9" fmla="*/ 1215 h 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856">
                  <a:moveTo>
                    <a:pt x="0" y="812"/>
                  </a:moveTo>
                  <a:cubicBezTo>
                    <a:pt x="28" y="792"/>
                    <a:pt x="109" y="829"/>
                    <a:pt x="167" y="694"/>
                  </a:cubicBezTo>
                  <a:cubicBezTo>
                    <a:pt x="225" y="559"/>
                    <a:pt x="283" y="0"/>
                    <a:pt x="347" y="4"/>
                  </a:cubicBezTo>
                  <a:cubicBezTo>
                    <a:pt x="411" y="8"/>
                    <a:pt x="489" y="586"/>
                    <a:pt x="551" y="721"/>
                  </a:cubicBezTo>
                  <a:cubicBezTo>
                    <a:pt x="613" y="856"/>
                    <a:pt x="685" y="793"/>
                    <a:pt x="720" y="812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194" name="Freeform 38"/>
            <p:cNvSpPr>
              <a:spLocks/>
            </p:cNvSpPr>
            <p:nvPr/>
          </p:nvSpPr>
          <p:spPr bwMode="auto">
            <a:xfrm>
              <a:off x="3651" y="480"/>
              <a:ext cx="720" cy="1047"/>
            </a:xfrm>
            <a:custGeom>
              <a:avLst/>
              <a:gdLst>
                <a:gd name="T0" fmla="*/ 0 w 720"/>
                <a:gd name="T1" fmla="*/ 1215 h 856"/>
                <a:gd name="T2" fmla="*/ 167 w 720"/>
                <a:gd name="T3" fmla="*/ 1038 h 856"/>
                <a:gd name="T4" fmla="*/ 347 w 720"/>
                <a:gd name="T5" fmla="*/ 6 h 856"/>
                <a:gd name="T6" fmla="*/ 551 w 720"/>
                <a:gd name="T7" fmla="*/ 1079 h 856"/>
                <a:gd name="T8" fmla="*/ 720 w 720"/>
                <a:gd name="T9" fmla="*/ 1215 h 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856">
                  <a:moveTo>
                    <a:pt x="0" y="812"/>
                  </a:moveTo>
                  <a:cubicBezTo>
                    <a:pt x="28" y="792"/>
                    <a:pt x="109" y="829"/>
                    <a:pt x="167" y="694"/>
                  </a:cubicBezTo>
                  <a:cubicBezTo>
                    <a:pt x="225" y="559"/>
                    <a:pt x="283" y="0"/>
                    <a:pt x="347" y="4"/>
                  </a:cubicBezTo>
                  <a:cubicBezTo>
                    <a:pt x="411" y="8"/>
                    <a:pt x="489" y="586"/>
                    <a:pt x="551" y="721"/>
                  </a:cubicBezTo>
                  <a:cubicBezTo>
                    <a:pt x="613" y="856"/>
                    <a:pt x="685" y="793"/>
                    <a:pt x="720" y="812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6195" name="Freeform 39"/>
            <p:cNvSpPr>
              <a:spLocks/>
            </p:cNvSpPr>
            <p:nvPr/>
          </p:nvSpPr>
          <p:spPr bwMode="auto">
            <a:xfrm>
              <a:off x="4365" y="480"/>
              <a:ext cx="720" cy="1047"/>
            </a:xfrm>
            <a:custGeom>
              <a:avLst/>
              <a:gdLst>
                <a:gd name="T0" fmla="*/ 0 w 720"/>
                <a:gd name="T1" fmla="*/ 1215 h 856"/>
                <a:gd name="T2" fmla="*/ 167 w 720"/>
                <a:gd name="T3" fmla="*/ 1038 h 856"/>
                <a:gd name="T4" fmla="*/ 347 w 720"/>
                <a:gd name="T5" fmla="*/ 6 h 856"/>
                <a:gd name="T6" fmla="*/ 551 w 720"/>
                <a:gd name="T7" fmla="*/ 1079 h 856"/>
                <a:gd name="T8" fmla="*/ 720 w 720"/>
                <a:gd name="T9" fmla="*/ 1215 h 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856">
                  <a:moveTo>
                    <a:pt x="0" y="812"/>
                  </a:moveTo>
                  <a:cubicBezTo>
                    <a:pt x="28" y="792"/>
                    <a:pt x="109" y="829"/>
                    <a:pt x="167" y="694"/>
                  </a:cubicBezTo>
                  <a:cubicBezTo>
                    <a:pt x="225" y="559"/>
                    <a:pt x="283" y="0"/>
                    <a:pt x="347" y="4"/>
                  </a:cubicBezTo>
                  <a:cubicBezTo>
                    <a:pt x="411" y="8"/>
                    <a:pt x="489" y="586"/>
                    <a:pt x="551" y="721"/>
                  </a:cubicBezTo>
                  <a:cubicBezTo>
                    <a:pt x="613" y="856"/>
                    <a:pt x="685" y="793"/>
                    <a:pt x="720" y="812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grpSp>
        <p:nvGrpSpPr>
          <p:cNvPr id="13378" name="Group 66"/>
          <p:cNvGrpSpPr>
            <a:grpSpLocks/>
          </p:cNvGrpSpPr>
          <p:nvPr/>
        </p:nvGrpSpPr>
        <p:grpSpPr bwMode="auto">
          <a:xfrm>
            <a:off x="1155700" y="1154113"/>
            <a:ext cx="6848475" cy="1862137"/>
            <a:chOff x="672" y="759"/>
            <a:chExt cx="4314" cy="1173"/>
          </a:xfrm>
        </p:grpSpPr>
        <p:grpSp>
          <p:nvGrpSpPr>
            <p:cNvPr id="6176" name="Group 46"/>
            <p:cNvGrpSpPr>
              <a:grpSpLocks/>
            </p:cNvGrpSpPr>
            <p:nvPr/>
          </p:nvGrpSpPr>
          <p:grpSpPr bwMode="auto">
            <a:xfrm>
              <a:off x="672" y="759"/>
              <a:ext cx="4311" cy="1173"/>
              <a:chOff x="768" y="903"/>
              <a:chExt cx="4311" cy="1173"/>
            </a:xfrm>
          </p:grpSpPr>
          <p:sp>
            <p:nvSpPr>
              <p:cNvPr id="6184" name="Freeform 23"/>
              <p:cNvSpPr>
                <a:spLocks/>
              </p:cNvSpPr>
              <p:nvPr/>
            </p:nvSpPr>
            <p:spPr bwMode="auto">
              <a:xfrm flipV="1">
                <a:off x="1488" y="1488"/>
                <a:ext cx="720" cy="585"/>
              </a:xfrm>
              <a:custGeom>
                <a:avLst/>
                <a:gdLst>
                  <a:gd name="T0" fmla="*/ 0 w 720"/>
                  <a:gd name="T1" fmla="*/ 585 h 585"/>
                  <a:gd name="T2" fmla="*/ 347 w 720"/>
                  <a:gd name="T3" fmla="*/ 0 h 585"/>
                  <a:gd name="T4" fmla="*/ 720 w 720"/>
                  <a:gd name="T5" fmla="*/ 585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6185" name="Freeform 25"/>
              <p:cNvSpPr>
                <a:spLocks/>
              </p:cNvSpPr>
              <p:nvPr/>
            </p:nvSpPr>
            <p:spPr bwMode="auto">
              <a:xfrm flipV="1">
                <a:off x="2919" y="1491"/>
                <a:ext cx="720" cy="585"/>
              </a:xfrm>
              <a:custGeom>
                <a:avLst/>
                <a:gdLst>
                  <a:gd name="T0" fmla="*/ 0 w 720"/>
                  <a:gd name="T1" fmla="*/ 585 h 585"/>
                  <a:gd name="T2" fmla="*/ 347 w 720"/>
                  <a:gd name="T3" fmla="*/ 0 h 585"/>
                  <a:gd name="T4" fmla="*/ 720 w 720"/>
                  <a:gd name="T5" fmla="*/ 585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6186" name="Freeform 27"/>
              <p:cNvSpPr>
                <a:spLocks/>
              </p:cNvSpPr>
              <p:nvPr/>
            </p:nvSpPr>
            <p:spPr bwMode="auto">
              <a:xfrm flipV="1">
                <a:off x="4359" y="1479"/>
                <a:ext cx="720" cy="585"/>
              </a:xfrm>
              <a:custGeom>
                <a:avLst/>
                <a:gdLst>
                  <a:gd name="T0" fmla="*/ 0 w 720"/>
                  <a:gd name="T1" fmla="*/ 585 h 585"/>
                  <a:gd name="T2" fmla="*/ 347 w 720"/>
                  <a:gd name="T3" fmla="*/ 0 h 585"/>
                  <a:gd name="T4" fmla="*/ 720 w 720"/>
                  <a:gd name="T5" fmla="*/ 585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6187" name="Freeform 22"/>
              <p:cNvSpPr>
                <a:spLocks/>
              </p:cNvSpPr>
              <p:nvPr/>
            </p:nvSpPr>
            <p:spPr bwMode="auto">
              <a:xfrm>
                <a:off x="768" y="903"/>
                <a:ext cx="720" cy="585"/>
              </a:xfrm>
              <a:custGeom>
                <a:avLst/>
                <a:gdLst>
                  <a:gd name="T0" fmla="*/ 0 w 720"/>
                  <a:gd name="T1" fmla="*/ 585 h 585"/>
                  <a:gd name="T2" fmla="*/ 347 w 720"/>
                  <a:gd name="T3" fmla="*/ 0 h 585"/>
                  <a:gd name="T4" fmla="*/ 720 w 720"/>
                  <a:gd name="T5" fmla="*/ 585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6188" name="Freeform 24"/>
              <p:cNvSpPr>
                <a:spLocks/>
              </p:cNvSpPr>
              <p:nvPr/>
            </p:nvSpPr>
            <p:spPr bwMode="auto">
              <a:xfrm>
                <a:off x="2199" y="903"/>
                <a:ext cx="720" cy="585"/>
              </a:xfrm>
              <a:custGeom>
                <a:avLst/>
                <a:gdLst>
                  <a:gd name="T0" fmla="*/ 0 w 720"/>
                  <a:gd name="T1" fmla="*/ 585 h 585"/>
                  <a:gd name="T2" fmla="*/ 347 w 720"/>
                  <a:gd name="T3" fmla="*/ 0 h 585"/>
                  <a:gd name="T4" fmla="*/ 720 w 720"/>
                  <a:gd name="T5" fmla="*/ 585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6189" name="Freeform 26"/>
              <p:cNvSpPr>
                <a:spLocks/>
              </p:cNvSpPr>
              <p:nvPr/>
            </p:nvSpPr>
            <p:spPr bwMode="auto">
              <a:xfrm>
                <a:off x="3639" y="903"/>
                <a:ext cx="720" cy="585"/>
              </a:xfrm>
              <a:custGeom>
                <a:avLst/>
                <a:gdLst>
                  <a:gd name="T0" fmla="*/ 0 w 720"/>
                  <a:gd name="T1" fmla="*/ 585 h 585"/>
                  <a:gd name="T2" fmla="*/ 347 w 720"/>
                  <a:gd name="T3" fmla="*/ 0 h 585"/>
                  <a:gd name="T4" fmla="*/ 720 w 720"/>
                  <a:gd name="T5" fmla="*/ 585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38100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</p:grpSp>
        <p:grpSp>
          <p:nvGrpSpPr>
            <p:cNvPr id="6177" name="Group 45"/>
            <p:cNvGrpSpPr>
              <a:grpSpLocks/>
            </p:cNvGrpSpPr>
            <p:nvPr/>
          </p:nvGrpSpPr>
          <p:grpSpPr bwMode="auto">
            <a:xfrm>
              <a:off x="675" y="1041"/>
              <a:ext cx="4311" cy="600"/>
              <a:chOff x="768" y="1188"/>
              <a:chExt cx="4311" cy="600"/>
            </a:xfrm>
          </p:grpSpPr>
          <p:sp>
            <p:nvSpPr>
              <p:cNvPr id="6178" name="Freeform 28"/>
              <p:cNvSpPr>
                <a:spLocks/>
              </p:cNvSpPr>
              <p:nvPr/>
            </p:nvSpPr>
            <p:spPr bwMode="auto">
              <a:xfrm flipV="1">
                <a:off x="1488" y="1488"/>
                <a:ext cx="720" cy="297"/>
              </a:xfrm>
              <a:custGeom>
                <a:avLst/>
                <a:gdLst>
                  <a:gd name="T0" fmla="*/ 0 w 720"/>
                  <a:gd name="T1" fmla="*/ 151 h 585"/>
                  <a:gd name="T2" fmla="*/ 347 w 720"/>
                  <a:gd name="T3" fmla="*/ 0 h 585"/>
                  <a:gd name="T4" fmla="*/ 720 w 720"/>
                  <a:gd name="T5" fmla="*/ 151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6179" name="Freeform 31"/>
              <p:cNvSpPr>
                <a:spLocks/>
              </p:cNvSpPr>
              <p:nvPr/>
            </p:nvSpPr>
            <p:spPr bwMode="auto">
              <a:xfrm flipV="1">
                <a:off x="2919" y="1491"/>
                <a:ext cx="720" cy="297"/>
              </a:xfrm>
              <a:custGeom>
                <a:avLst/>
                <a:gdLst>
                  <a:gd name="T0" fmla="*/ 0 w 720"/>
                  <a:gd name="T1" fmla="*/ 151 h 585"/>
                  <a:gd name="T2" fmla="*/ 347 w 720"/>
                  <a:gd name="T3" fmla="*/ 0 h 585"/>
                  <a:gd name="T4" fmla="*/ 720 w 720"/>
                  <a:gd name="T5" fmla="*/ 151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6180" name="Freeform 33"/>
              <p:cNvSpPr>
                <a:spLocks/>
              </p:cNvSpPr>
              <p:nvPr/>
            </p:nvSpPr>
            <p:spPr bwMode="auto">
              <a:xfrm flipV="1">
                <a:off x="4359" y="1488"/>
                <a:ext cx="720" cy="297"/>
              </a:xfrm>
              <a:custGeom>
                <a:avLst/>
                <a:gdLst>
                  <a:gd name="T0" fmla="*/ 0 w 720"/>
                  <a:gd name="T1" fmla="*/ 151 h 585"/>
                  <a:gd name="T2" fmla="*/ 347 w 720"/>
                  <a:gd name="T3" fmla="*/ 0 h 585"/>
                  <a:gd name="T4" fmla="*/ 720 w 720"/>
                  <a:gd name="T5" fmla="*/ 151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6181" name="Freeform 29"/>
              <p:cNvSpPr>
                <a:spLocks/>
              </p:cNvSpPr>
              <p:nvPr/>
            </p:nvSpPr>
            <p:spPr bwMode="auto">
              <a:xfrm>
                <a:off x="768" y="1191"/>
                <a:ext cx="720" cy="297"/>
              </a:xfrm>
              <a:custGeom>
                <a:avLst/>
                <a:gdLst>
                  <a:gd name="T0" fmla="*/ 0 w 720"/>
                  <a:gd name="T1" fmla="*/ 151 h 585"/>
                  <a:gd name="T2" fmla="*/ 347 w 720"/>
                  <a:gd name="T3" fmla="*/ 0 h 585"/>
                  <a:gd name="T4" fmla="*/ 720 w 720"/>
                  <a:gd name="T5" fmla="*/ 151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6182" name="Freeform 30"/>
              <p:cNvSpPr>
                <a:spLocks/>
              </p:cNvSpPr>
              <p:nvPr/>
            </p:nvSpPr>
            <p:spPr bwMode="auto">
              <a:xfrm>
                <a:off x="2199" y="1194"/>
                <a:ext cx="720" cy="297"/>
              </a:xfrm>
              <a:custGeom>
                <a:avLst/>
                <a:gdLst>
                  <a:gd name="T0" fmla="*/ 0 w 720"/>
                  <a:gd name="T1" fmla="*/ 151 h 585"/>
                  <a:gd name="T2" fmla="*/ 347 w 720"/>
                  <a:gd name="T3" fmla="*/ 0 h 585"/>
                  <a:gd name="T4" fmla="*/ 720 w 720"/>
                  <a:gd name="T5" fmla="*/ 151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6183" name="Freeform 32"/>
              <p:cNvSpPr>
                <a:spLocks/>
              </p:cNvSpPr>
              <p:nvPr/>
            </p:nvSpPr>
            <p:spPr bwMode="auto">
              <a:xfrm>
                <a:off x="3642" y="1188"/>
                <a:ext cx="720" cy="297"/>
              </a:xfrm>
              <a:custGeom>
                <a:avLst/>
                <a:gdLst>
                  <a:gd name="T0" fmla="*/ 0 w 720"/>
                  <a:gd name="T1" fmla="*/ 151 h 585"/>
                  <a:gd name="T2" fmla="*/ 347 w 720"/>
                  <a:gd name="T3" fmla="*/ 0 h 585"/>
                  <a:gd name="T4" fmla="*/ 720 w 720"/>
                  <a:gd name="T5" fmla="*/ 151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38100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</p:grpSp>
      </p:grp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1781175" y="2154238"/>
            <a:ext cx="5334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i(t)</a:t>
            </a:r>
            <a:endParaRPr lang="ru-RU" b="1" i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354" name="Group 42"/>
          <p:cNvGrpSpPr>
            <a:grpSpLocks/>
          </p:cNvGrpSpPr>
          <p:nvPr/>
        </p:nvGrpSpPr>
        <p:grpSpPr bwMode="auto">
          <a:xfrm>
            <a:off x="469900" y="101600"/>
            <a:ext cx="685800" cy="2895600"/>
            <a:chOff x="336" y="240"/>
            <a:chExt cx="432" cy="1824"/>
          </a:xfrm>
        </p:grpSpPr>
        <p:sp>
          <p:nvSpPr>
            <p:cNvPr id="6174" name="Line 20"/>
            <p:cNvSpPr>
              <a:spLocks noChangeShapeType="1"/>
            </p:cNvSpPr>
            <p:nvPr/>
          </p:nvSpPr>
          <p:spPr bwMode="auto">
            <a:xfrm>
              <a:off x="768" y="240"/>
              <a:ext cx="0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53" name="Text Box 41"/>
            <p:cNvSpPr txBox="1">
              <a:spLocks noChangeArrowheads="1"/>
            </p:cNvSpPr>
            <p:nvPr/>
          </p:nvSpPr>
          <p:spPr bwMode="auto">
            <a:xfrm>
              <a:off x="336" y="288"/>
              <a:ext cx="38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i,u,p</a:t>
              </a:r>
              <a:endParaRPr lang="ru-RU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850900" y="1930400"/>
            <a:ext cx="7848600" cy="371475"/>
            <a:chOff x="576" y="1392"/>
            <a:chExt cx="4944" cy="234"/>
          </a:xfrm>
        </p:grpSpPr>
        <p:sp>
          <p:nvSpPr>
            <p:cNvPr id="6172" name="Line 21"/>
            <p:cNvSpPr>
              <a:spLocks noChangeShapeType="1"/>
            </p:cNvSpPr>
            <p:nvPr/>
          </p:nvSpPr>
          <p:spPr bwMode="auto">
            <a:xfrm>
              <a:off x="576" y="1488"/>
              <a:ext cx="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55" name="Text Box 43"/>
            <p:cNvSpPr txBox="1">
              <a:spLocks noChangeArrowheads="1"/>
            </p:cNvSpPr>
            <p:nvPr/>
          </p:nvSpPr>
          <p:spPr bwMode="auto">
            <a:xfrm>
              <a:off x="5376" y="1392"/>
              <a:ext cx="14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endParaRPr 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3060700" y="406400"/>
            <a:ext cx="5334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i="1">
                <a:solidFill>
                  <a:srgbClr val="CC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p(t)</a:t>
            </a:r>
            <a:endParaRPr lang="ru-RU" b="1" i="1">
              <a:solidFill>
                <a:srgbClr val="CC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1997075" y="1001713"/>
            <a:ext cx="5334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u(t)</a:t>
            </a:r>
            <a:endParaRPr lang="ru-RU" b="1" i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380" name="Group 68"/>
          <p:cNvGrpSpPr>
            <a:grpSpLocks/>
          </p:cNvGrpSpPr>
          <p:nvPr/>
        </p:nvGrpSpPr>
        <p:grpSpPr bwMode="auto">
          <a:xfrm>
            <a:off x="179388" y="2997200"/>
            <a:ext cx="8713787" cy="1101725"/>
            <a:chOff x="113" y="1888"/>
            <a:chExt cx="5489" cy="694"/>
          </a:xfrm>
        </p:grpSpPr>
        <p:sp>
          <p:nvSpPr>
            <p:cNvPr id="13362" name="Text Box 50"/>
            <p:cNvSpPr txBox="1">
              <a:spLocks noChangeArrowheads="1"/>
            </p:cNvSpPr>
            <p:nvPr/>
          </p:nvSpPr>
          <p:spPr bwMode="auto">
            <a:xfrm>
              <a:off x="113" y="1888"/>
              <a:ext cx="1452" cy="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Средняя мощность колебаний</a:t>
              </a:r>
            </a:p>
          </p:txBody>
        </p:sp>
        <p:graphicFrame>
          <p:nvGraphicFramePr>
            <p:cNvPr id="6170" name="Object 52"/>
            <p:cNvGraphicFramePr>
              <a:graphicFrameLocks noChangeAspect="1"/>
            </p:cNvGraphicFramePr>
            <p:nvPr/>
          </p:nvGraphicFramePr>
          <p:xfrm>
            <a:off x="3288" y="1933"/>
            <a:ext cx="2314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" name="Формула" r:id="rId3" imgW="1625600" imgH="419100" progId="Equation.3">
                    <p:embed/>
                  </p:oleObj>
                </mc:Choice>
                <mc:Fallback>
                  <p:oleObj name="Формула" r:id="rId3" imgW="1625600" imgH="4191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933"/>
                          <a:ext cx="2314" cy="569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 w="2857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1" name="AutoShape 53"/>
            <p:cNvSpPr>
              <a:spLocks noChangeArrowheads="1"/>
            </p:cNvSpPr>
            <p:nvPr/>
          </p:nvSpPr>
          <p:spPr bwMode="auto">
            <a:xfrm>
              <a:off x="1791" y="2069"/>
              <a:ext cx="1104" cy="336"/>
            </a:xfrm>
            <a:custGeom>
              <a:avLst/>
              <a:gdLst>
                <a:gd name="T0" fmla="*/ 42 w 21600"/>
                <a:gd name="T1" fmla="*/ 0 h 21600"/>
                <a:gd name="T2" fmla="*/ 0 w 21600"/>
                <a:gd name="T3" fmla="*/ 3 h 21600"/>
                <a:gd name="T4" fmla="*/ 42 w 21600"/>
                <a:gd name="T5" fmla="*/ 5 h 21600"/>
                <a:gd name="T6" fmla="*/ 56 w 21600"/>
                <a:gd name="T7" fmla="*/ 3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folHlink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3381" name="Text Box 69"/>
          <p:cNvSpPr txBox="1">
            <a:spLocks noChangeArrowheads="1"/>
          </p:cNvSpPr>
          <p:nvPr/>
        </p:nvSpPr>
        <p:spPr bwMode="auto">
          <a:xfrm>
            <a:off x="1865313" y="4032250"/>
            <a:ext cx="56880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Резистор – активное сопротивление</a:t>
            </a:r>
          </a:p>
        </p:txBody>
      </p:sp>
      <p:graphicFrame>
        <p:nvGraphicFramePr>
          <p:cNvPr id="13382" name="Object 70"/>
          <p:cNvGraphicFramePr>
            <a:graphicFrameLocks noChangeAspect="1"/>
          </p:cNvGraphicFramePr>
          <p:nvPr/>
        </p:nvGraphicFramePr>
        <p:xfrm>
          <a:off x="133350" y="4386263"/>
          <a:ext cx="35163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Формула" r:id="rId5" imgW="1600200" imgH="215900" progId="Equation.3">
                  <p:embed/>
                </p:oleObj>
              </mc:Choice>
              <mc:Fallback>
                <p:oleObj name="Формула" r:id="rId5" imgW="1600200" imgH="2159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4386263"/>
                        <a:ext cx="3516313" cy="474662"/>
                      </a:xfrm>
                      <a:prstGeom prst="rect">
                        <a:avLst/>
                      </a:prstGeom>
                      <a:solidFill>
                        <a:srgbClr val="99FF33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3" name="Object 71"/>
          <p:cNvGraphicFramePr>
            <a:graphicFrameLocks noChangeAspect="1"/>
          </p:cNvGraphicFramePr>
          <p:nvPr/>
        </p:nvGraphicFramePr>
        <p:xfrm>
          <a:off x="3940175" y="4381500"/>
          <a:ext cx="12557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Формула" r:id="rId7" imgW="571004" imgH="177646" progId="Equation.3">
                  <p:embed/>
                </p:oleObj>
              </mc:Choice>
              <mc:Fallback>
                <p:oleObj name="Формула" r:id="rId7" imgW="571004" imgH="177646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4381500"/>
                        <a:ext cx="1255713" cy="3905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4" name="Object 72"/>
          <p:cNvGraphicFramePr>
            <a:graphicFrameLocks noChangeAspect="1"/>
          </p:cNvGraphicFramePr>
          <p:nvPr/>
        </p:nvGraphicFramePr>
        <p:xfrm>
          <a:off x="5351463" y="4359275"/>
          <a:ext cx="838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Формула" r:id="rId9" imgW="380835" imgH="203112" progId="Equation.3">
                  <p:embed/>
                </p:oleObj>
              </mc:Choice>
              <mc:Fallback>
                <p:oleObj name="Формула" r:id="rId9" imgW="380835" imgH="203112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4359275"/>
                        <a:ext cx="838200" cy="4460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5" name="Object 73"/>
          <p:cNvGraphicFramePr>
            <a:graphicFrameLocks noChangeAspect="1"/>
          </p:cNvGraphicFramePr>
          <p:nvPr/>
        </p:nvGraphicFramePr>
        <p:xfrm>
          <a:off x="6430963" y="4375150"/>
          <a:ext cx="866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Формула" r:id="rId11" imgW="393359" imgH="177646" progId="Equation.3">
                  <p:embed/>
                </p:oleObj>
              </mc:Choice>
              <mc:Fallback>
                <p:oleObj name="Формула" r:id="rId11" imgW="393359" imgH="177646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4375150"/>
                        <a:ext cx="866775" cy="3905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6" name="Object 74"/>
          <p:cNvGraphicFramePr>
            <a:graphicFrameLocks noChangeAspect="1"/>
          </p:cNvGraphicFramePr>
          <p:nvPr/>
        </p:nvGraphicFramePr>
        <p:xfrm>
          <a:off x="7580313" y="4292600"/>
          <a:ext cx="13414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Формула" r:id="rId13" imgW="609600" imgH="228600" progId="Equation.3">
                  <p:embed/>
                </p:oleObj>
              </mc:Choice>
              <mc:Fallback>
                <p:oleObj name="Формула" r:id="rId13" imgW="609600" imgH="228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3" y="4292600"/>
                        <a:ext cx="1341437" cy="503238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7" name="Object 75"/>
          <p:cNvGraphicFramePr>
            <a:graphicFrameLocks noChangeAspect="1"/>
          </p:cNvGraphicFramePr>
          <p:nvPr/>
        </p:nvGraphicFramePr>
        <p:xfrm>
          <a:off x="4343400" y="4959350"/>
          <a:ext cx="2117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Формула" r:id="rId15" imgW="787058" imgH="215806" progId="Equation.3">
                  <p:embed/>
                </p:oleObj>
              </mc:Choice>
              <mc:Fallback>
                <p:oleObj name="Формула" r:id="rId15" imgW="787058" imgH="215806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959350"/>
                        <a:ext cx="2117725" cy="520700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8" name="Object 76"/>
          <p:cNvGraphicFramePr>
            <a:graphicFrameLocks noChangeAspect="1"/>
          </p:cNvGraphicFramePr>
          <p:nvPr/>
        </p:nvGraphicFramePr>
        <p:xfrm>
          <a:off x="92075" y="4967288"/>
          <a:ext cx="400526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Формула" r:id="rId17" imgW="2146300" imgH="558800" progId="Equation.3">
                  <p:embed/>
                </p:oleObj>
              </mc:Choice>
              <mc:Fallback>
                <p:oleObj name="Формула" r:id="rId17" imgW="2146300" imgH="5588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4967288"/>
                        <a:ext cx="4005263" cy="1292225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9" name="Object 77"/>
          <p:cNvGraphicFramePr>
            <a:graphicFrameLocks noChangeAspect="1"/>
          </p:cNvGraphicFramePr>
          <p:nvPr/>
        </p:nvGraphicFramePr>
        <p:xfrm>
          <a:off x="6580188" y="4946650"/>
          <a:ext cx="24177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Формула" r:id="rId19" imgW="1244060" imgH="215806" progId="Equation.3">
                  <p:embed/>
                </p:oleObj>
              </mc:Choice>
              <mc:Fallback>
                <p:oleObj name="Формула" r:id="rId19" imgW="1244060" imgH="215806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4946650"/>
                        <a:ext cx="2417762" cy="46831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0" name="Object 78"/>
          <p:cNvGraphicFramePr>
            <a:graphicFrameLocks noChangeAspect="1"/>
          </p:cNvGraphicFramePr>
          <p:nvPr/>
        </p:nvGraphicFramePr>
        <p:xfrm>
          <a:off x="4505325" y="5611813"/>
          <a:ext cx="182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Формула" r:id="rId21" imgW="647419" imgH="215806" progId="Equation.3">
                  <p:embed/>
                </p:oleObj>
              </mc:Choice>
              <mc:Fallback>
                <p:oleObj name="Формула" r:id="rId21" imgW="647419" imgH="215806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5611813"/>
                        <a:ext cx="1828800" cy="495300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1" name="Object 79"/>
          <p:cNvGraphicFramePr>
            <a:graphicFrameLocks noChangeAspect="1"/>
          </p:cNvGraphicFramePr>
          <p:nvPr/>
        </p:nvGraphicFramePr>
        <p:xfrm>
          <a:off x="6967538" y="5562600"/>
          <a:ext cx="17208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Формула" r:id="rId23" imgW="609336" imgH="215806" progId="Equation.3">
                  <p:embed/>
                </p:oleObj>
              </mc:Choice>
              <mc:Fallback>
                <p:oleObj name="Формула" r:id="rId23" imgW="609336" imgH="215806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5562600"/>
                        <a:ext cx="1720850" cy="493713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2" name="Object 80"/>
          <p:cNvGraphicFramePr>
            <a:graphicFrameLocks noChangeAspect="1"/>
          </p:cNvGraphicFramePr>
          <p:nvPr/>
        </p:nvGraphicFramePr>
        <p:xfrm>
          <a:off x="323850" y="6350000"/>
          <a:ext cx="1476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Формула" r:id="rId25" imgW="736600" imgH="228600" progId="Equation.3">
                  <p:embed/>
                </p:oleObj>
              </mc:Choice>
              <mc:Fallback>
                <p:oleObj name="Формула" r:id="rId25" imgW="736600" imgH="2286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6350000"/>
                        <a:ext cx="1476375" cy="457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1903413" y="6407150"/>
            <a:ext cx="38925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Из–за поверхностного эффекта</a:t>
            </a:r>
          </a:p>
        </p:txBody>
      </p:sp>
      <p:graphicFrame>
        <p:nvGraphicFramePr>
          <p:cNvPr id="13394" name="Object 82"/>
          <p:cNvGraphicFramePr>
            <a:graphicFrameLocks noChangeAspect="1"/>
          </p:cNvGraphicFramePr>
          <p:nvPr/>
        </p:nvGraphicFramePr>
        <p:xfrm>
          <a:off x="5940425" y="6200775"/>
          <a:ext cx="13382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Формула" r:id="rId27" imgW="444307" imgH="228501" progId="Equation.3">
                  <p:embed/>
                </p:oleObj>
              </mc:Choice>
              <mc:Fallback>
                <p:oleObj name="Формула" r:id="rId27" imgW="444307" imgH="228501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6200775"/>
                        <a:ext cx="1338263" cy="5937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5" name="Object 83"/>
          <p:cNvGraphicFramePr>
            <a:graphicFrameLocks noChangeAspect="1"/>
          </p:cNvGraphicFramePr>
          <p:nvPr/>
        </p:nvGraphicFramePr>
        <p:xfrm>
          <a:off x="7629525" y="6234113"/>
          <a:ext cx="13604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Формула" r:id="rId29" imgW="622030" imgH="203112" progId="Equation.3">
                  <p:embed/>
                </p:oleObj>
              </mc:Choice>
              <mc:Fallback>
                <p:oleObj name="Формула" r:id="rId29" imgW="622030" imgH="203112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525" y="6234113"/>
                        <a:ext cx="1360488" cy="5270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2" grpId="0" autoUpdateAnimBg="0"/>
      <p:bldP spid="13360" grpId="0" autoUpdateAnimBg="0"/>
      <p:bldP spid="13361" grpId="0" autoUpdateAnimBg="0"/>
      <p:bldP spid="13381" grpId="0" autoUpdateAnimBg="0"/>
      <p:bldP spid="1339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4513263" y="2420938"/>
          <a:ext cx="19304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Формула" r:id="rId3" imgW="927100" imgH="228600" progId="Equation.3">
                  <p:embed/>
                </p:oleObj>
              </mc:Choice>
              <mc:Fallback>
                <p:oleObj name="Формула" r:id="rId3" imgW="927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2420938"/>
                        <a:ext cx="1930400" cy="566737"/>
                      </a:xfrm>
                      <a:prstGeom prst="rect">
                        <a:avLst/>
                      </a:prstGeom>
                      <a:solidFill>
                        <a:srgbClr val="99FF33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179388" y="2298700"/>
          <a:ext cx="40989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Формула" r:id="rId5" imgW="2044700" imgH="393700" progId="Equation.3">
                  <p:embed/>
                </p:oleObj>
              </mc:Choice>
              <mc:Fallback>
                <p:oleObj name="Формула" r:id="rId5" imgW="20447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98700"/>
                        <a:ext cx="4098925" cy="828675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6" name="Group 10"/>
          <p:cNvGrpSpPr>
            <a:grpSpLocks/>
          </p:cNvGrpSpPr>
          <p:nvPr/>
        </p:nvGrpSpPr>
        <p:grpSpPr bwMode="auto">
          <a:xfrm>
            <a:off x="2771775" y="620713"/>
            <a:ext cx="6372225" cy="1547812"/>
            <a:chOff x="1728" y="2880"/>
            <a:chExt cx="3940" cy="912"/>
          </a:xfrm>
        </p:grpSpPr>
        <p:sp>
          <p:nvSpPr>
            <p:cNvPr id="7201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936" cy="9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7202" name="Object 12"/>
            <p:cNvGraphicFramePr>
              <a:graphicFrameLocks noChangeAspect="1"/>
            </p:cNvGraphicFramePr>
            <p:nvPr/>
          </p:nvGraphicFramePr>
          <p:xfrm>
            <a:off x="1746" y="2880"/>
            <a:ext cx="3922" cy="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name="Формула" r:id="rId7" imgW="3644900" imgH="812800" progId="Equation.3">
                    <p:embed/>
                  </p:oleObj>
                </mc:Choice>
                <mc:Fallback>
                  <p:oleObj name="Формула" r:id="rId7" imgW="3644900" imgH="812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880"/>
                          <a:ext cx="3922" cy="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67" name="Group 31"/>
          <p:cNvGrpSpPr>
            <a:grpSpLocks/>
          </p:cNvGrpSpPr>
          <p:nvPr/>
        </p:nvGrpSpPr>
        <p:grpSpPr bwMode="auto">
          <a:xfrm>
            <a:off x="179388" y="404813"/>
            <a:ext cx="2476500" cy="1216025"/>
            <a:chOff x="340" y="572"/>
            <a:chExt cx="1560" cy="766"/>
          </a:xfrm>
        </p:grpSpPr>
        <p:sp>
          <p:nvSpPr>
            <p:cNvPr id="7186" name="Oval 14"/>
            <p:cNvSpPr>
              <a:spLocks noChangeArrowheads="1"/>
            </p:cNvSpPr>
            <p:nvPr/>
          </p:nvSpPr>
          <p:spPr bwMode="auto">
            <a:xfrm>
              <a:off x="340" y="881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7187" name="Oval 15"/>
            <p:cNvSpPr>
              <a:spLocks noChangeArrowheads="1"/>
            </p:cNvSpPr>
            <p:nvPr/>
          </p:nvSpPr>
          <p:spPr bwMode="auto">
            <a:xfrm>
              <a:off x="1756" y="887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7188" name="Line 16"/>
            <p:cNvSpPr>
              <a:spLocks noChangeShapeType="1"/>
            </p:cNvSpPr>
            <p:nvPr/>
          </p:nvSpPr>
          <p:spPr bwMode="auto">
            <a:xfrm flipV="1">
              <a:off x="340" y="887"/>
              <a:ext cx="144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189" name="Line 17"/>
            <p:cNvSpPr>
              <a:spLocks noChangeShapeType="1"/>
            </p:cNvSpPr>
            <p:nvPr/>
          </p:nvSpPr>
          <p:spPr bwMode="auto">
            <a:xfrm flipV="1">
              <a:off x="1756" y="878"/>
              <a:ext cx="144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190" name="Text Box 18"/>
            <p:cNvSpPr txBox="1">
              <a:spLocks noChangeArrowheads="1"/>
            </p:cNvSpPr>
            <p:nvPr/>
          </p:nvSpPr>
          <p:spPr bwMode="auto">
            <a:xfrm>
              <a:off x="1057" y="572"/>
              <a:ext cx="28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400" b="1" i="1">
                  <a:solidFill>
                    <a:schemeClr val="folHlink"/>
                  </a:solidFill>
                </a:rPr>
                <a:t>L</a:t>
              </a:r>
              <a:endParaRPr lang="ru-RU" altLang="ru-RU" sz="2400" b="1" i="1">
                <a:solidFill>
                  <a:schemeClr val="folHlink"/>
                </a:solidFill>
              </a:endParaRPr>
            </a:p>
          </p:txBody>
        </p:sp>
        <p:sp>
          <p:nvSpPr>
            <p:cNvPr id="7191" name="Text Box 19"/>
            <p:cNvSpPr txBox="1">
              <a:spLocks noChangeArrowheads="1"/>
            </p:cNvSpPr>
            <p:nvPr/>
          </p:nvSpPr>
          <p:spPr bwMode="auto">
            <a:xfrm>
              <a:off x="532" y="650"/>
              <a:ext cx="19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400" b="1" i="1">
                  <a:solidFill>
                    <a:schemeClr val="hlink"/>
                  </a:solidFill>
                </a:rPr>
                <a:t>i</a:t>
              </a:r>
              <a:endParaRPr lang="ru-RU" altLang="ru-RU" sz="2400" b="1" i="1">
                <a:solidFill>
                  <a:schemeClr val="hlink"/>
                </a:solidFill>
              </a:endParaRPr>
            </a:p>
          </p:txBody>
        </p:sp>
        <p:sp>
          <p:nvSpPr>
            <p:cNvPr id="7192" name="Text Box 20"/>
            <p:cNvSpPr txBox="1">
              <a:spLocks noChangeArrowheads="1"/>
            </p:cNvSpPr>
            <p:nvPr/>
          </p:nvSpPr>
          <p:spPr bwMode="auto">
            <a:xfrm>
              <a:off x="872" y="1104"/>
              <a:ext cx="52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400" b="1" i="1">
                  <a:solidFill>
                    <a:srgbClr val="00FF00"/>
                  </a:solidFill>
                </a:rPr>
                <a:t>u</a:t>
              </a:r>
              <a:r>
                <a:rPr lang="en-US" altLang="ru-RU" sz="2400" b="1" i="1" baseline="-25000">
                  <a:solidFill>
                    <a:srgbClr val="00FF00"/>
                  </a:solidFill>
                </a:rPr>
                <a:t>L</a:t>
              </a:r>
              <a:r>
                <a:rPr lang="en-US" altLang="ru-RU" sz="2400" b="1" i="1">
                  <a:solidFill>
                    <a:srgbClr val="00FF00"/>
                  </a:solidFill>
                </a:rPr>
                <a:t>(t)</a:t>
              </a:r>
              <a:endParaRPr lang="ru-RU" altLang="ru-RU" sz="2400" b="1" i="1">
                <a:solidFill>
                  <a:srgbClr val="00FF00"/>
                </a:solidFill>
              </a:endParaRPr>
            </a:p>
          </p:txBody>
        </p:sp>
        <p:sp>
          <p:nvSpPr>
            <p:cNvPr id="7193" name="Oval 22"/>
            <p:cNvSpPr>
              <a:spLocks noChangeArrowheads="1"/>
            </p:cNvSpPr>
            <p:nvPr/>
          </p:nvSpPr>
          <p:spPr bwMode="auto">
            <a:xfrm>
              <a:off x="814" y="830"/>
              <a:ext cx="240" cy="240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7194" name="Oval 23"/>
            <p:cNvSpPr>
              <a:spLocks noChangeArrowheads="1"/>
            </p:cNvSpPr>
            <p:nvPr/>
          </p:nvSpPr>
          <p:spPr bwMode="auto">
            <a:xfrm>
              <a:off x="1054" y="822"/>
              <a:ext cx="240" cy="240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7195" name="Oval 24"/>
            <p:cNvSpPr>
              <a:spLocks noChangeArrowheads="1"/>
            </p:cNvSpPr>
            <p:nvPr/>
          </p:nvSpPr>
          <p:spPr bwMode="auto">
            <a:xfrm>
              <a:off x="1294" y="822"/>
              <a:ext cx="240" cy="240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7196" name="Rectangle 25"/>
            <p:cNvSpPr>
              <a:spLocks noChangeArrowheads="1"/>
            </p:cNvSpPr>
            <p:nvPr/>
          </p:nvSpPr>
          <p:spPr bwMode="auto">
            <a:xfrm>
              <a:off x="796" y="968"/>
              <a:ext cx="7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7197" name="Line 26"/>
            <p:cNvSpPr>
              <a:spLocks noChangeShapeType="1"/>
            </p:cNvSpPr>
            <p:nvPr/>
          </p:nvSpPr>
          <p:spPr bwMode="auto">
            <a:xfrm flipH="1">
              <a:off x="583" y="959"/>
              <a:ext cx="240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198" name="Line 27"/>
            <p:cNvSpPr>
              <a:spLocks noChangeShapeType="1"/>
            </p:cNvSpPr>
            <p:nvPr/>
          </p:nvSpPr>
          <p:spPr bwMode="auto">
            <a:xfrm flipH="1">
              <a:off x="1534" y="959"/>
              <a:ext cx="240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199" name="Line 28"/>
            <p:cNvSpPr>
              <a:spLocks noChangeShapeType="1"/>
            </p:cNvSpPr>
            <p:nvPr/>
          </p:nvSpPr>
          <p:spPr bwMode="auto">
            <a:xfrm>
              <a:off x="478" y="965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7200" name="Line 29"/>
            <p:cNvSpPr>
              <a:spLocks noChangeShapeType="1"/>
            </p:cNvSpPr>
            <p:nvPr/>
          </p:nvSpPr>
          <p:spPr bwMode="auto">
            <a:xfrm>
              <a:off x="844" y="1100"/>
              <a:ext cx="624" cy="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1547813" y="115888"/>
            <a:ext cx="69119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u="sng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ru-RU" b="1" u="sng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.2  Индуктивный элемент и его характеристики</a:t>
            </a:r>
          </a:p>
        </p:txBody>
      </p:sp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6924675" y="2419350"/>
          <a:ext cx="2039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Формула" r:id="rId9" imgW="875920" imgH="215806" progId="Equation.3">
                  <p:embed/>
                </p:oleObj>
              </mc:Choice>
              <mc:Fallback>
                <p:oleObj name="Формула" r:id="rId9" imgW="875920" imgH="21580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2419350"/>
                        <a:ext cx="2039938" cy="577850"/>
                      </a:xfrm>
                      <a:prstGeom prst="rect">
                        <a:avLst/>
                      </a:prstGeom>
                      <a:solidFill>
                        <a:srgbClr val="99FF33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9" name="Object 33"/>
          <p:cNvGraphicFramePr>
            <a:graphicFrameLocks noChangeAspect="1"/>
          </p:cNvGraphicFramePr>
          <p:nvPr/>
        </p:nvGraphicFramePr>
        <p:xfrm>
          <a:off x="44450" y="3259138"/>
          <a:ext cx="6983413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Формула" r:id="rId11" imgW="3136900" imgH="558800" progId="Equation.3">
                  <p:embed/>
                </p:oleObj>
              </mc:Choice>
              <mc:Fallback>
                <p:oleObj name="Формула" r:id="rId11" imgW="3136900" imgH="558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3259138"/>
                        <a:ext cx="6983413" cy="12969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7019925" y="3484563"/>
            <a:ext cx="2047875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b="1">
                <a:solidFill>
                  <a:srgbClr val="FF9933"/>
                </a:solidFill>
                <a:latin typeface="Arial" panose="020B0604020202020204" pitchFamily="34" charset="0"/>
              </a:rPr>
              <a:t>Комплексное сопротивление</a:t>
            </a:r>
            <a:r>
              <a:rPr lang="en-US" altLang="ru-RU" sz="2000" b="1" i="1">
                <a:solidFill>
                  <a:srgbClr val="FF9933"/>
                </a:solidFill>
                <a:latin typeface="Arial" panose="020B0604020202020204" pitchFamily="34" charset="0"/>
              </a:rPr>
              <a:t>L -</a:t>
            </a:r>
            <a:r>
              <a:rPr lang="ru-RU" altLang="ru-RU" sz="2000" b="1" i="1">
                <a:solidFill>
                  <a:srgbClr val="FF9933"/>
                </a:solidFill>
                <a:latin typeface="Arial" panose="020B0604020202020204" pitchFamily="34" charset="0"/>
              </a:rPr>
              <a:t>элемента</a:t>
            </a:r>
            <a:r>
              <a:rPr lang="ru-RU" altLang="ru-RU" sz="2000">
                <a:solidFill>
                  <a:srgbClr val="99FF33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3859213" y="4733925"/>
          <a:ext cx="1822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Формула" r:id="rId13" imgW="685502" imgH="215806" progId="Equation.3">
                  <p:embed/>
                </p:oleObj>
              </mc:Choice>
              <mc:Fallback>
                <p:oleObj name="Формула" r:id="rId13" imgW="685502" imgH="21580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4733925"/>
                        <a:ext cx="1822450" cy="520700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2" name="Object 36"/>
          <p:cNvGraphicFramePr>
            <a:graphicFrameLocks noChangeAspect="1"/>
          </p:cNvGraphicFramePr>
          <p:nvPr/>
        </p:nvGraphicFramePr>
        <p:xfrm>
          <a:off x="5822950" y="4746625"/>
          <a:ext cx="31543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Формула" r:id="rId15" imgW="1218671" imgH="215806" progId="Equation.3">
                  <p:embed/>
                </p:oleObj>
              </mc:Choice>
              <mc:Fallback>
                <p:oleObj name="Формула" r:id="rId15" imgW="1218671" imgH="21580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4746625"/>
                        <a:ext cx="3154363" cy="517525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3" name="Object 37"/>
          <p:cNvGraphicFramePr>
            <a:graphicFrameLocks noChangeAspect="1"/>
          </p:cNvGraphicFramePr>
          <p:nvPr/>
        </p:nvGraphicFramePr>
        <p:xfrm>
          <a:off x="109538" y="4699000"/>
          <a:ext cx="35004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Формула" r:id="rId17" imgW="1574117" imgH="215806" progId="Equation.3">
                  <p:embed/>
                </p:oleObj>
              </mc:Choice>
              <mc:Fallback>
                <p:oleObj name="Формула" r:id="rId17" imgW="1574117" imgH="21580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4699000"/>
                        <a:ext cx="3500437" cy="593725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1547813" y="5351463"/>
            <a:ext cx="65532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400" b="1">
                <a:solidFill>
                  <a:srgbClr val="FF9933"/>
                </a:solidFill>
                <a:latin typeface="Arial" panose="020B0604020202020204" pitchFamily="34" charset="0"/>
              </a:rPr>
              <a:t>Комплексная проводимость</a:t>
            </a:r>
            <a:r>
              <a:rPr lang="ru-RU" altLang="ru-RU" sz="2400">
                <a:solidFill>
                  <a:srgbClr val="FF9933"/>
                </a:solidFill>
                <a:latin typeface="Arial" panose="020B0604020202020204" pitchFamily="34" charset="0"/>
              </a:rPr>
              <a:t> </a:t>
            </a:r>
            <a:r>
              <a:rPr lang="en-US" altLang="ru-RU" sz="2400" b="1" i="1">
                <a:solidFill>
                  <a:srgbClr val="FF9933"/>
                </a:solidFill>
                <a:latin typeface="Arial" panose="020B0604020202020204" pitchFamily="34" charset="0"/>
              </a:rPr>
              <a:t>L -</a:t>
            </a:r>
            <a:r>
              <a:rPr lang="ru-RU" altLang="ru-RU" sz="2400" b="1" i="1">
                <a:solidFill>
                  <a:srgbClr val="FF9933"/>
                </a:solidFill>
                <a:latin typeface="Arial" panose="020B0604020202020204" pitchFamily="34" charset="0"/>
              </a:rPr>
              <a:t>элемента</a:t>
            </a:r>
            <a:r>
              <a:rPr lang="ru-RU" altLang="ru-RU" sz="2400">
                <a:solidFill>
                  <a:srgbClr val="99FF33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39975" name="Object 39"/>
          <p:cNvGraphicFramePr>
            <a:graphicFrameLocks noChangeAspect="1"/>
          </p:cNvGraphicFramePr>
          <p:nvPr/>
        </p:nvGraphicFramePr>
        <p:xfrm>
          <a:off x="38100" y="5751513"/>
          <a:ext cx="35052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Формула" r:id="rId19" imgW="1803400" imgH="495300" progId="Equation.3">
                  <p:embed/>
                </p:oleObj>
              </mc:Choice>
              <mc:Fallback>
                <p:oleObj name="Формула" r:id="rId19" imgW="1803400" imgH="4953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5751513"/>
                        <a:ext cx="3505200" cy="1074737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3736975" y="6021388"/>
          <a:ext cx="1765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Формула" r:id="rId21" imgW="660113" imgH="215806" progId="Equation.3">
                  <p:embed/>
                </p:oleObj>
              </mc:Choice>
              <mc:Fallback>
                <p:oleObj name="Формула" r:id="rId21" imgW="660113" imgH="21580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6021388"/>
                        <a:ext cx="1765300" cy="5032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5683250" y="5741988"/>
          <a:ext cx="32575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Формула" r:id="rId23" imgW="1256755" imgH="393529" progId="Equation.3">
                  <p:embed/>
                </p:oleObj>
              </mc:Choice>
              <mc:Fallback>
                <p:oleObj name="Формула" r:id="rId23" imgW="1256755" imgH="39352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5741988"/>
                        <a:ext cx="3257550" cy="927100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90488" y="1684338"/>
          <a:ext cx="2592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Формула" r:id="rId25" imgW="1257300" imgH="228600" progId="Equation.3">
                  <p:embed/>
                </p:oleObj>
              </mc:Choice>
              <mc:Fallback>
                <p:oleObj name="Формула" r:id="rId25" imgW="125730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1684338"/>
                        <a:ext cx="2592387" cy="457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28575">
                        <a:solidFill>
                          <a:srgbClr val="00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6" grpId="0" autoUpdateAnimBg="0"/>
      <p:bldP spid="39970" grpId="0"/>
      <p:bldP spid="399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7800" y="127000"/>
            <a:ext cx="4610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b="1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Напряжение на индуктивности имеет форму гармонического колебания и опережает по фазе колебания тока на угол + </a:t>
            </a:r>
            <a:r>
              <a:rPr lang="ru-RU" b="1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/2.</a:t>
            </a:r>
            <a:endParaRPr lang="ru-RU" b="1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6126163" y="2032000"/>
            <a:ext cx="2838450" cy="311150"/>
            <a:chOff x="180" y="3600"/>
            <a:chExt cx="1788" cy="196"/>
          </a:xfrm>
        </p:grpSpPr>
        <p:sp>
          <p:nvSpPr>
            <p:cNvPr id="8218" name="Line 4"/>
            <p:cNvSpPr>
              <a:spLocks noChangeShapeType="1"/>
            </p:cNvSpPr>
            <p:nvPr/>
          </p:nvSpPr>
          <p:spPr bwMode="auto">
            <a:xfrm>
              <a:off x="180" y="3696"/>
              <a:ext cx="15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8219" name="Text Box 5"/>
            <p:cNvSpPr txBox="1">
              <a:spLocks noChangeArrowheads="1"/>
            </p:cNvSpPr>
            <p:nvPr/>
          </p:nvSpPr>
          <p:spPr bwMode="auto">
            <a:xfrm>
              <a:off x="1776" y="3600"/>
              <a:ext cx="1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 b="1">
                  <a:solidFill>
                    <a:schemeClr val="folHlink"/>
                  </a:solidFill>
                </a:rPr>
                <a:t>+1</a:t>
              </a:r>
              <a:endParaRPr lang="ru-RU" altLang="ru-RU" sz="20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7296150" y="44450"/>
            <a:ext cx="304800" cy="2209800"/>
            <a:chOff x="192" y="2304"/>
            <a:chExt cx="192" cy="1392"/>
          </a:xfrm>
        </p:grpSpPr>
        <p:sp>
          <p:nvSpPr>
            <p:cNvPr id="8216" name="Line 7"/>
            <p:cNvSpPr>
              <a:spLocks noChangeShapeType="1"/>
            </p:cNvSpPr>
            <p:nvPr/>
          </p:nvSpPr>
          <p:spPr bwMode="auto">
            <a:xfrm>
              <a:off x="192" y="2304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288" y="2352"/>
              <a:ext cx="9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 b="1">
                  <a:solidFill>
                    <a:schemeClr val="folHlink"/>
                  </a:solidFill>
                </a:rPr>
                <a:t>j</a:t>
              </a:r>
              <a:endParaRPr lang="ru-RU" altLang="ru-RU" sz="2000" b="1">
                <a:solidFill>
                  <a:schemeClr val="folHlink"/>
                </a:solidFill>
              </a:endParaRPr>
            </a:p>
          </p:txBody>
        </p:sp>
      </p:grpSp>
      <p:sp>
        <p:nvSpPr>
          <p:cNvPr id="14346" name="Line 10"/>
          <p:cNvSpPr>
            <a:spLocks noChangeShapeType="1"/>
          </p:cNvSpPr>
          <p:nvPr/>
        </p:nvSpPr>
        <p:spPr bwMode="auto">
          <a:xfrm rot="16200000" flipV="1">
            <a:off x="5818188" y="681038"/>
            <a:ext cx="1778000" cy="12255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648325" y="549275"/>
            <a:ext cx="6016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800" b="1">
                <a:solidFill>
                  <a:schemeClr val="hlink"/>
                </a:solidFill>
              </a:rPr>
              <a:t>U</a:t>
            </a:r>
            <a:r>
              <a:rPr lang="en-US" altLang="ru-RU" sz="2800" b="1" baseline="-25000">
                <a:solidFill>
                  <a:schemeClr val="hlink"/>
                </a:solidFill>
              </a:rPr>
              <a:t>m</a:t>
            </a:r>
            <a:endParaRPr lang="ru-RU" altLang="ru-RU" sz="2800" b="1">
              <a:solidFill>
                <a:schemeClr val="hlink"/>
              </a:solidFill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42888" y="1676400"/>
            <a:ext cx="4184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Колебания</a:t>
            </a:r>
            <a:r>
              <a:rPr 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sz="2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тока и напряжения находятся в квадратуре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V="1">
            <a:off x="7308850" y="1239838"/>
            <a:ext cx="1366838" cy="94297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 rot="3290607">
            <a:off x="7277100" y="1935163"/>
            <a:ext cx="185737" cy="1984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14359" name="AutoShape 23"/>
          <p:cNvSpPr>
            <a:spLocks noChangeArrowheads="1"/>
          </p:cNvSpPr>
          <p:nvPr/>
        </p:nvSpPr>
        <p:spPr bwMode="auto">
          <a:xfrm>
            <a:off x="4716463" y="1557338"/>
            <a:ext cx="990600" cy="901700"/>
          </a:xfrm>
          <a:custGeom>
            <a:avLst/>
            <a:gdLst>
              <a:gd name="T0" fmla="*/ 34072513 w 21600"/>
              <a:gd name="T1" fmla="*/ 0 h 21600"/>
              <a:gd name="T2" fmla="*/ 0 w 21600"/>
              <a:gd name="T3" fmla="*/ 18820900 h 21600"/>
              <a:gd name="T4" fmla="*/ 34072513 w 21600"/>
              <a:gd name="T5" fmla="*/ 37641800 h 21600"/>
              <a:gd name="T6" fmla="*/ 45430017 w 21600"/>
              <a:gd name="T7" fmla="*/ 188209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190500" y="2540000"/>
            <a:ext cx="7261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Мгновенная мощность изменяется во времени</a:t>
            </a:r>
          </a:p>
        </p:txBody>
      </p:sp>
      <p:grpSp>
        <p:nvGrpSpPr>
          <p:cNvPr id="14367" name="Group 31"/>
          <p:cNvGrpSpPr>
            <a:grpSpLocks/>
          </p:cNvGrpSpPr>
          <p:nvPr/>
        </p:nvGrpSpPr>
        <p:grpSpPr bwMode="auto">
          <a:xfrm>
            <a:off x="98425" y="2997200"/>
            <a:ext cx="8929688" cy="2587625"/>
            <a:chOff x="62" y="1954"/>
            <a:chExt cx="5625" cy="1630"/>
          </a:xfrm>
        </p:grpSpPr>
        <p:graphicFrame>
          <p:nvGraphicFramePr>
            <p:cNvPr id="8214" name="Object 26"/>
            <p:cNvGraphicFramePr>
              <a:graphicFrameLocks noChangeAspect="1"/>
            </p:cNvGraphicFramePr>
            <p:nvPr/>
          </p:nvGraphicFramePr>
          <p:xfrm>
            <a:off x="62" y="1954"/>
            <a:ext cx="5625" cy="1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" name="Формула" r:id="rId3" imgW="4749800" imgH="1295400" progId="Equation.3">
                    <p:embed/>
                  </p:oleObj>
                </mc:Choice>
                <mc:Fallback>
                  <p:oleObj name="Формула" r:id="rId3" imgW="4749800" imgH="12954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" y="1954"/>
                          <a:ext cx="5625" cy="1630"/>
                        </a:xfrm>
                        <a:prstGeom prst="rect">
                          <a:avLst/>
                        </a:prstGeom>
                        <a:solidFill>
                          <a:srgbClr val="CCFF99"/>
                        </a:solidFill>
                        <a:ln w="2857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Line 27"/>
            <p:cNvSpPr>
              <a:spLocks noChangeAspect="1" noChangeShapeType="1"/>
            </p:cNvSpPr>
            <p:nvPr/>
          </p:nvSpPr>
          <p:spPr bwMode="auto">
            <a:xfrm>
              <a:off x="4398" y="3435"/>
              <a:ext cx="1208" cy="0"/>
            </a:xfrm>
            <a:prstGeom prst="line">
              <a:avLst/>
            </a:prstGeom>
            <a:noFill/>
            <a:ln w="57150" cmpd="thinThick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17475" y="5629275"/>
            <a:ext cx="889317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по синусоидальному закону с частотой в два раза большей частоты тока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01600" y="5919788"/>
            <a:ext cx="89646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rIns="72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sz="1800" b="1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Мгновенная мощность </a:t>
            </a:r>
            <a:r>
              <a:rPr lang="ru-RU" sz="1800" b="1" u="sng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положительна </a:t>
            </a:r>
            <a:r>
              <a:rPr lang="ru-RU" sz="1800" b="1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при нарастании по абсолютному значению тока в индуктивном элементе</a:t>
            </a:r>
            <a:r>
              <a:rPr lang="ru-RU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 </a:t>
            </a:r>
            <a:r>
              <a:rPr lang="ru-RU" sz="1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0</a:t>
            </a:r>
            <a:r>
              <a:rPr lang="ru-RU" sz="1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1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  <a:sym typeface="Symbol" pitchFamily="18" charset="2"/>
              </a:rPr>
              <a:t>t&lt;</a:t>
            </a:r>
            <a:r>
              <a:rPr lang="ru-RU" sz="1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Т/4</a:t>
            </a:r>
            <a:r>
              <a:rPr lang="ru-RU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 </a:t>
            </a:r>
            <a:r>
              <a:rPr lang="ru-RU" sz="1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(накопление энергии в магнитном поле катушки индуктивности).</a:t>
            </a:r>
          </a:p>
        </p:txBody>
      </p:sp>
      <p:grpSp>
        <p:nvGrpSpPr>
          <p:cNvPr id="14370" name="Group 34"/>
          <p:cNvGrpSpPr>
            <a:grpSpLocks/>
          </p:cNvGrpSpPr>
          <p:nvPr/>
        </p:nvGrpSpPr>
        <p:grpSpPr bwMode="auto">
          <a:xfrm>
            <a:off x="7812088" y="1773238"/>
            <a:ext cx="601662" cy="431800"/>
            <a:chOff x="4921" y="1117"/>
            <a:chExt cx="379" cy="272"/>
          </a:xfrm>
        </p:grpSpPr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5012" y="1117"/>
              <a:ext cx="28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2000" b="1">
                  <a:solidFill>
                    <a:schemeClr val="accent1"/>
                  </a:solidFill>
                  <a:sym typeface="Symbol" panose="05050102010706020507" pitchFamily="18" charset="2"/>
                </a:rPr>
                <a:t></a:t>
              </a:r>
              <a:r>
                <a:rPr lang="en-US" altLang="ru-RU" sz="2000" b="1" baseline="-25000">
                  <a:solidFill>
                    <a:schemeClr val="accent1"/>
                  </a:solidFill>
                  <a:sym typeface="Symbol" panose="05050102010706020507" pitchFamily="18" charset="2"/>
                </a:rPr>
                <a:t>i</a:t>
              </a:r>
              <a:endParaRPr lang="ru-RU" altLang="ru-RU" sz="2000" b="1" baseline="-25000">
                <a:solidFill>
                  <a:schemeClr val="accent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213" name="Freeform 32"/>
            <p:cNvSpPr>
              <a:spLocks/>
            </p:cNvSpPr>
            <p:nvPr/>
          </p:nvSpPr>
          <p:spPr bwMode="auto">
            <a:xfrm>
              <a:off x="4921" y="1162"/>
              <a:ext cx="159" cy="227"/>
            </a:xfrm>
            <a:custGeom>
              <a:avLst/>
              <a:gdLst>
                <a:gd name="T0" fmla="*/ 0 w 159"/>
                <a:gd name="T1" fmla="*/ 0 h 227"/>
                <a:gd name="T2" fmla="*/ 136 w 159"/>
                <a:gd name="T3" fmla="*/ 91 h 227"/>
                <a:gd name="T4" fmla="*/ 136 w 159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9" h="227">
                  <a:moveTo>
                    <a:pt x="0" y="0"/>
                  </a:moveTo>
                  <a:cubicBezTo>
                    <a:pt x="56" y="26"/>
                    <a:pt x="113" y="53"/>
                    <a:pt x="136" y="91"/>
                  </a:cubicBezTo>
                  <a:cubicBezTo>
                    <a:pt x="159" y="129"/>
                    <a:pt x="136" y="204"/>
                    <a:pt x="136" y="227"/>
                  </a:cubicBezTo>
                </a:path>
              </a:pathLst>
            </a:custGeom>
            <a:noFill/>
            <a:ln w="38100" cmpd="sng">
              <a:solidFill>
                <a:schemeClr val="accent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8604250" y="1268413"/>
            <a:ext cx="457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800" b="1">
                <a:solidFill>
                  <a:schemeClr val="accent1"/>
                </a:solidFill>
                <a:sym typeface="Symbol" panose="05050102010706020507" pitchFamily="18" charset="2"/>
              </a:rPr>
              <a:t>I</a:t>
            </a:r>
            <a:r>
              <a:rPr lang="en-US" altLang="ru-RU" sz="2800" b="1" baseline="-2500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endParaRPr lang="ru-RU" altLang="ru-RU" sz="2800" b="1">
              <a:solidFill>
                <a:schemeClr val="accent1"/>
              </a:solidFill>
              <a:sym typeface="Symbol" panose="05050102010706020507" pitchFamily="18" charset="2"/>
            </a:endParaRPr>
          </a:p>
        </p:txBody>
      </p:sp>
      <p:grpSp>
        <p:nvGrpSpPr>
          <p:cNvPr id="14372" name="Group 36"/>
          <p:cNvGrpSpPr>
            <a:grpSpLocks/>
          </p:cNvGrpSpPr>
          <p:nvPr/>
        </p:nvGrpSpPr>
        <p:grpSpPr bwMode="auto">
          <a:xfrm>
            <a:off x="6778625" y="1196975"/>
            <a:ext cx="1274763" cy="982663"/>
            <a:chOff x="4270" y="754"/>
            <a:chExt cx="803" cy="619"/>
          </a:xfrm>
        </p:grpSpPr>
        <p:sp>
          <p:nvSpPr>
            <p:cNvPr id="8210" name="Text Box 16"/>
            <p:cNvSpPr txBox="1">
              <a:spLocks noChangeArrowheads="1"/>
            </p:cNvSpPr>
            <p:nvPr/>
          </p:nvSpPr>
          <p:spPr bwMode="auto">
            <a:xfrm>
              <a:off x="4785" y="754"/>
              <a:ext cx="28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2400" b="1" i="1">
                  <a:solidFill>
                    <a:schemeClr val="hlink"/>
                  </a:solidFill>
                  <a:sym typeface="Symbol" panose="05050102010706020507" pitchFamily="18" charset="2"/>
                </a:rPr>
                <a:t></a:t>
              </a:r>
              <a:r>
                <a:rPr lang="en-US" altLang="ru-RU" sz="2400" b="1" i="1" baseline="-25000">
                  <a:solidFill>
                    <a:schemeClr val="hlink"/>
                  </a:solidFill>
                  <a:sym typeface="Symbol" panose="05050102010706020507" pitchFamily="18" charset="2"/>
                </a:rPr>
                <a:t>u</a:t>
              </a:r>
              <a:endParaRPr lang="ru-RU" altLang="ru-RU" sz="2400" b="1" i="1" baseline="-25000">
                <a:solidFill>
                  <a:schemeClr val="hlink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211" name="Freeform 35"/>
            <p:cNvSpPr>
              <a:spLocks/>
            </p:cNvSpPr>
            <p:nvPr/>
          </p:nvSpPr>
          <p:spPr bwMode="auto">
            <a:xfrm>
              <a:off x="4270" y="829"/>
              <a:ext cx="681" cy="544"/>
            </a:xfrm>
            <a:custGeom>
              <a:avLst/>
              <a:gdLst>
                <a:gd name="T0" fmla="*/ 0 w 681"/>
                <a:gd name="T1" fmla="*/ 0 h 544"/>
                <a:gd name="T2" fmla="*/ 466 w 681"/>
                <a:gd name="T3" fmla="*/ 91 h 544"/>
                <a:gd name="T4" fmla="*/ 681 w 681"/>
                <a:gd name="T5" fmla="*/ 544 h 5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1" h="544">
                  <a:moveTo>
                    <a:pt x="0" y="0"/>
                  </a:moveTo>
                  <a:cubicBezTo>
                    <a:pt x="77" y="15"/>
                    <a:pt x="353" y="0"/>
                    <a:pt x="466" y="91"/>
                  </a:cubicBezTo>
                  <a:cubicBezTo>
                    <a:pt x="579" y="182"/>
                    <a:pt x="636" y="450"/>
                    <a:pt x="681" y="544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dash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7" grpId="0"/>
      <p:bldP spid="14353" grpId="0" autoUpdateAnimBg="0"/>
      <p:bldP spid="14356" grpId="0" animBg="1"/>
      <p:bldP spid="14360" grpId="0" autoUpdateAnimBg="0"/>
      <p:bldP spid="14365" grpId="0" autoUpdateAnimBg="0"/>
      <p:bldP spid="14366" grpId="0" autoUpdateAnimBg="0"/>
      <p:bldP spid="143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8" name="Group 48"/>
          <p:cNvGrpSpPr>
            <a:grpSpLocks/>
          </p:cNvGrpSpPr>
          <p:nvPr/>
        </p:nvGrpSpPr>
        <p:grpSpPr bwMode="auto">
          <a:xfrm>
            <a:off x="1193800" y="2036763"/>
            <a:ext cx="6891338" cy="3373437"/>
            <a:chOff x="768" y="1434"/>
            <a:chExt cx="4341" cy="2125"/>
          </a:xfrm>
        </p:grpSpPr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2208" y="2544"/>
              <a:ext cx="33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i(t)</a:t>
              </a:r>
              <a:endParaRPr 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1968" y="1440"/>
              <a:ext cx="48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rgbClr val="CC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  <a:r>
                <a:rPr lang="en-US" b="1" i="1" baseline="-25000">
                  <a:solidFill>
                    <a:srgbClr val="CC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L</a:t>
              </a:r>
              <a:r>
                <a:rPr lang="en-US" b="1" i="1">
                  <a:solidFill>
                    <a:srgbClr val="CC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(t</a:t>
              </a:r>
              <a:r>
                <a:rPr lang="en-US">
                  <a:solidFill>
                    <a:srgbClr val="CC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ru-RU">
                <a:solidFill>
                  <a:srgbClr val="CC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2" name="Freeform 36"/>
            <p:cNvSpPr>
              <a:spLocks/>
            </p:cNvSpPr>
            <p:nvPr/>
          </p:nvSpPr>
          <p:spPr bwMode="auto">
            <a:xfrm>
              <a:off x="768" y="1436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9253" name="Freeform 37"/>
            <p:cNvSpPr>
              <a:spLocks/>
            </p:cNvSpPr>
            <p:nvPr/>
          </p:nvSpPr>
          <p:spPr bwMode="auto">
            <a:xfrm flipV="1">
              <a:off x="1125" y="2505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9254" name="Freeform 38"/>
            <p:cNvSpPr>
              <a:spLocks/>
            </p:cNvSpPr>
            <p:nvPr/>
          </p:nvSpPr>
          <p:spPr bwMode="auto">
            <a:xfrm>
              <a:off x="1488" y="1449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9255" name="Freeform 39"/>
            <p:cNvSpPr>
              <a:spLocks/>
            </p:cNvSpPr>
            <p:nvPr/>
          </p:nvSpPr>
          <p:spPr bwMode="auto">
            <a:xfrm flipV="1">
              <a:off x="1845" y="2505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9256" name="Freeform 40"/>
            <p:cNvSpPr>
              <a:spLocks/>
            </p:cNvSpPr>
            <p:nvPr/>
          </p:nvSpPr>
          <p:spPr bwMode="auto">
            <a:xfrm>
              <a:off x="2217" y="1440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9257" name="Freeform 41"/>
            <p:cNvSpPr>
              <a:spLocks/>
            </p:cNvSpPr>
            <p:nvPr/>
          </p:nvSpPr>
          <p:spPr bwMode="auto">
            <a:xfrm flipV="1">
              <a:off x="2574" y="2505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9258" name="Freeform 42"/>
            <p:cNvSpPr>
              <a:spLocks/>
            </p:cNvSpPr>
            <p:nvPr/>
          </p:nvSpPr>
          <p:spPr bwMode="auto">
            <a:xfrm>
              <a:off x="2928" y="1434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9259" name="Freeform 43"/>
            <p:cNvSpPr>
              <a:spLocks/>
            </p:cNvSpPr>
            <p:nvPr/>
          </p:nvSpPr>
          <p:spPr bwMode="auto">
            <a:xfrm flipV="1">
              <a:off x="3285" y="2505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9260" name="Freeform 44"/>
            <p:cNvSpPr>
              <a:spLocks/>
            </p:cNvSpPr>
            <p:nvPr/>
          </p:nvSpPr>
          <p:spPr bwMode="auto">
            <a:xfrm>
              <a:off x="3639" y="1440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9261" name="Freeform 45"/>
            <p:cNvSpPr>
              <a:spLocks/>
            </p:cNvSpPr>
            <p:nvPr/>
          </p:nvSpPr>
          <p:spPr bwMode="auto">
            <a:xfrm flipV="1">
              <a:off x="4014" y="2508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9262" name="Freeform 46"/>
            <p:cNvSpPr>
              <a:spLocks/>
            </p:cNvSpPr>
            <p:nvPr/>
          </p:nvSpPr>
          <p:spPr bwMode="auto">
            <a:xfrm>
              <a:off x="4359" y="1440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9263" name="Freeform 47"/>
            <p:cNvSpPr>
              <a:spLocks/>
            </p:cNvSpPr>
            <p:nvPr/>
          </p:nvSpPr>
          <p:spPr bwMode="auto">
            <a:xfrm flipV="1">
              <a:off x="4725" y="2496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8600" y="88900"/>
            <a:ext cx="8763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Энергия поступающая в индуктивный элемент за четверть периода (р</a:t>
            </a:r>
            <a:r>
              <a:rPr lang="ru-RU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rPr>
              <a:t>&gt;</a:t>
            </a:r>
            <a:r>
              <a:rPr lang="ru-RU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0)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1155700" y="425450"/>
            <a:ext cx="7164388" cy="1062038"/>
            <a:chOff x="816" y="381"/>
            <a:chExt cx="4224" cy="588"/>
          </a:xfrm>
        </p:grpSpPr>
        <p:sp>
          <p:nvSpPr>
            <p:cNvPr id="9248" name="Rectangle 3"/>
            <p:cNvSpPr>
              <a:spLocks noChangeArrowheads="1"/>
            </p:cNvSpPr>
            <p:nvPr/>
          </p:nvSpPr>
          <p:spPr bwMode="auto">
            <a:xfrm>
              <a:off x="816" y="381"/>
              <a:ext cx="422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9249" name="Object 4"/>
            <p:cNvGraphicFramePr>
              <a:graphicFrameLocks noChangeAspect="1"/>
            </p:cNvGraphicFramePr>
            <p:nvPr/>
          </p:nvGraphicFramePr>
          <p:xfrm>
            <a:off x="894" y="393"/>
            <a:ext cx="4065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Формула" r:id="rId3" imgW="3403600" imgH="482600" progId="Equation.3">
                    <p:embed/>
                  </p:oleObj>
                </mc:Choice>
                <mc:Fallback>
                  <p:oleObj name="Формула" r:id="rId3" imgW="3403600" imgH="482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393"/>
                          <a:ext cx="4065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8" name="Group 28"/>
          <p:cNvGrpSpPr>
            <a:grpSpLocks/>
          </p:cNvGrpSpPr>
          <p:nvPr/>
        </p:nvGrpSpPr>
        <p:grpSpPr bwMode="auto">
          <a:xfrm>
            <a:off x="533400" y="1741488"/>
            <a:ext cx="685800" cy="2895600"/>
            <a:chOff x="336" y="240"/>
            <a:chExt cx="432" cy="1824"/>
          </a:xfrm>
        </p:grpSpPr>
        <p:sp>
          <p:nvSpPr>
            <p:cNvPr id="9246" name="Line 29"/>
            <p:cNvSpPr>
              <a:spLocks noChangeShapeType="1"/>
            </p:cNvSpPr>
            <p:nvPr/>
          </p:nvSpPr>
          <p:spPr bwMode="auto">
            <a:xfrm>
              <a:off x="768" y="240"/>
              <a:ext cx="0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336" y="288"/>
              <a:ext cx="38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i,u,p</a:t>
              </a:r>
              <a:endParaRPr lang="ru-RU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5391" name="Group 31"/>
          <p:cNvGrpSpPr>
            <a:grpSpLocks/>
          </p:cNvGrpSpPr>
          <p:nvPr/>
        </p:nvGrpSpPr>
        <p:grpSpPr bwMode="auto">
          <a:xfrm>
            <a:off x="381000" y="3570288"/>
            <a:ext cx="8382000" cy="371475"/>
            <a:chOff x="576" y="1392"/>
            <a:chExt cx="4944" cy="234"/>
          </a:xfrm>
        </p:grpSpPr>
        <p:sp>
          <p:nvSpPr>
            <p:cNvPr id="9244" name="Line 32"/>
            <p:cNvSpPr>
              <a:spLocks noChangeShapeType="1"/>
            </p:cNvSpPr>
            <p:nvPr/>
          </p:nvSpPr>
          <p:spPr bwMode="auto">
            <a:xfrm>
              <a:off x="576" y="1488"/>
              <a:ext cx="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5376" y="1392"/>
              <a:ext cx="14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endParaRPr 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5413" name="Group 53"/>
          <p:cNvGrpSpPr>
            <a:grpSpLocks/>
          </p:cNvGrpSpPr>
          <p:nvPr/>
        </p:nvGrpSpPr>
        <p:grpSpPr bwMode="auto">
          <a:xfrm>
            <a:off x="457200" y="2579688"/>
            <a:ext cx="7591425" cy="2076450"/>
            <a:chOff x="288" y="1625"/>
            <a:chExt cx="4782" cy="1308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88" y="1625"/>
              <a:ext cx="33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u(t)</a:t>
              </a:r>
              <a:endParaRPr lang="ru-RU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9230" name="Group 13"/>
            <p:cNvGrpSpPr>
              <a:grpSpLocks/>
            </p:cNvGrpSpPr>
            <p:nvPr/>
          </p:nvGrpSpPr>
          <p:grpSpPr bwMode="auto">
            <a:xfrm>
              <a:off x="417" y="1760"/>
              <a:ext cx="4311" cy="1173"/>
              <a:chOff x="768" y="903"/>
              <a:chExt cx="4311" cy="1173"/>
            </a:xfrm>
          </p:grpSpPr>
          <p:sp>
            <p:nvSpPr>
              <p:cNvPr id="9238" name="Freeform 14"/>
              <p:cNvSpPr>
                <a:spLocks/>
              </p:cNvSpPr>
              <p:nvPr/>
            </p:nvSpPr>
            <p:spPr bwMode="auto">
              <a:xfrm flipV="1">
                <a:off x="1488" y="1488"/>
                <a:ext cx="720" cy="585"/>
              </a:xfrm>
              <a:custGeom>
                <a:avLst/>
                <a:gdLst>
                  <a:gd name="T0" fmla="*/ 0 w 720"/>
                  <a:gd name="T1" fmla="*/ 585 h 585"/>
                  <a:gd name="T2" fmla="*/ 347 w 720"/>
                  <a:gd name="T3" fmla="*/ 0 h 585"/>
                  <a:gd name="T4" fmla="*/ 720 w 720"/>
                  <a:gd name="T5" fmla="*/ 585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28575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9239" name="Freeform 15"/>
              <p:cNvSpPr>
                <a:spLocks/>
              </p:cNvSpPr>
              <p:nvPr/>
            </p:nvSpPr>
            <p:spPr bwMode="auto">
              <a:xfrm flipV="1">
                <a:off x="2919" y="1491"/>
                <a:ext cx="720" cy="585"/>
              </a:xfrm>
              <a:custGeom>
                <a:avLst/>
                <a:gdLst>
                  <a:gd name="T0" fmla="*/ 0 w 720"/>
                  <a:gd name="T1" fmla="*/ 585 h 585"/>
                  <a:gd name="T2" fmla="*/ 347 w 720"/>
                  <a:gd name="T3" fmla="*/ 0 h 585"/>
                  <a:gd name="T4" fmla="*/ 720 w 720"/>
                  <a:gd name="T5" fmla="*/ 585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28575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9240" name="Freeform 16"/>
              <p:cNvSpPr>
                <a:spLocks/>
              </p:cNvSpPr>
              <p:nvPr/>
            </p:nvSpPr>
            <p:spPr bwMode="auto">
              <a:xfrm flipV="1">
                <a:off x="4359" y="1479"/>
                <a:ext cx="720" cy="585"/>
              </a:xfrm>
              <a:custGeom>
                <a:avLst/>
                <a:gdLst>
                  <a:gd name="T0" fmla="*/ 0 w 720"/>
                  <a:gd name="T1" fmla="*/ 585 h 585"/>
                  <a:gd name="T2" fmla="*/ 347 w 720"/>
                  <a:gd name="T3" fmla="*/ 0 h 585"/>
                  <a:gd name="T4" fmla="*/ 720 w 720"/>
                  <a:gd name="T5" fmla="*/ 585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28575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9241" name="Freeform 17"/>
              <p:cNvSpPr>
                <a:spLocks/>
              </p:cNvSpPr>
              <p:nvPr/>
            </p:nvSpPr>
            <p:spPr bwMode="auto">
              <a:xfrm>
                <a:off x="768" y="903"/>
                <a:ext cx="720" cy="585"/>
              </a:xfrm>
              <a:custGeom>
                <a:avLst/>
                <a:gdLst>
                  <a:gd name="T0" fmla="*/ 0 w 720"/>
                  <a:gd name="T1" fmla="*/ 585 h 585"/>
                  <a:gd name="T2" fmla="*/ 347 w 720"/>
                  <a:gd name="T3" fmla="*/ 0 h 585"/>
                  <a:gd name="T4" fmla="*/ 720 w 720"/>
                  <a:gd name="T5" fmla="*/ 585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28575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9242" name="Freeform 18"/>
              <p:cNvSpPr>
                <a:spLocks/>
              </p:cNvSpPr>
              <p:nvPr/>
            </p:nvSpPr>
            <p:spPr bwMode="auto">
              <a:xfrm>
                <a:off x="2199" y="903"/>
                <a:ext cx="720" cy="585"/>
              </a:xfrm>
              <a:custGeom>
                <a:avLst/>
                <a:gdLst>
                  <a:gd name="T0" fmla="*/ 0 w 720"/>
                  <a:gd name="T1" fmla="*/ 585 h 585"/>
                  <a:gd name="T2" fmla="*/ 347 w 720"/>
                  <a:gd name="T3" fmla="*/ 0 h 585"/>
                  <a:gd name="T4" fmla="*/ 720 w 720"/>
                  <a:gd name="T5" fmla="*/ 585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28575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9243" name="Freeform 19"/>
              <p:cNvSpPr>
                <a:spLocks/>
              </p:cNvSpPr>
              <p:nvPr/>
            </p:nvSpPr>
            <p:spPr bwMode="auto">
              <a:xfrm>
                <a:off x="3639" y="903"/>
                <a:ext cx="720" cy="585"/>
              </a:xfrm>
              <a:custGeom>
                <a:avLst/>
                <a:gdLst>
                  <a:gd name="T0" fmla="*/ 0 w 720"/>
                  <a:gd name="T1" fmla="*/ 585 h 585"/>
                  <a:gd name="T2" fmla="*/ 347 w 720"/>
                  <a:gd name="T3" fmla="*/ 0 h 585"/>
                  <a:gd name="T4" fmla="*/ 720 w 720"/>
                  <a:gd name="T5" fmla="*/ 585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28575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</p:grpSp>
        <p:grpSp>
          <p:nvGrpSpPr>
            <p:cNvPr id="9231" name="Group 20"/>
            <p:cNvGrpSpPr>
              <a:grpSpLocks/>
            </p:cNvGrpSpPr>
            <p:nvPr/>
          </p:nvGrpSpPr>
          <p:grpSpPr bwMode="auto">
            <a:xfrm>
              <a:off x="759" y="2033"/>
              <a:ext cx="4311" cy="600"/>
              <a:chOff x="768" y="1188"/>
              <a:chExt cx="4311" cy="600"/>
            </a:xfrm>
          </p:grpSpPr>
          <p:sp>
            <p:nvSpPr>
              <p:cNvPr id="9232" name="Freeform 21"/>
              <p:cNvSpPr>
                <a:spLocks/>
              </p:cNvSpPr>
              <p:nvPr/>
            </p:nvSpPr>
            <p:spPr bwMode="auto">
              <a:xfrm flipV="1">
                <a:off x="1488" y="1488"/>
                <a:ext cx="720" cy="297"/>
              </a:xfrm>
              <a:custGeom>
                <a:avLst/>
                <a:gdLst>
                  <a:gd name="T0" fmla="*/ 0 w 720"/>
                  <a:gd name="T1" fmla="*/ 151 h 585"/>
                  <a:gd name="T2" fmla="*/ 347 w 720"/>
                  <a:gd name="T3" fmla="*/ 0 h 585"/>
                  <a:gd name="T4" fmla="*/ 720 w 720"/>
                  <a:gd name="T5" fmla="*/ 151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9233" name="Freeform 22"/>
              <p:cNvSpPr>
                <a:spLocks/>
              </p:cNvSpPr>
              <p:nvPr/>
            </p:nvSpPr>
            <p:spPr bwMode="auto">
              <a:xfrm flipV="1">
                <a:off x="2919" y="1491"/>
                <a:ext cx="720" cy="297"/>
              </a:xfrm>
              <a:custGeom>
                <a:avLst/>
                <a:gdLst>
                  <a:gd name="T0" fmla="*/ 0 w 720"/>
                  <a:gd name="T1" fmla="*/ 151 h 585"/>
                  <a:gd name="T2" fmla="*/ 347 w 720"/>
                  <a:gd name="T3" fmla="*/ 0 h 585"/>
                  <a:gd name="T4" fmla="*/ 720 w 720"/>
                  <a:gd name="T5" fmla="*/ 151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9234" name="Freeform 23"/>
              <p:cNvSpPr>
                <a:spLocks/>
              </p:cNvSpPr>
              <p:nvPr/>
            </p:nvSpPr>
            <p:spPr bwMode="auto">
              <a:xfrm flipV="1">
                <a:off x="4359" y="1488"/>
                <a:ext cx="720" cy="297"/>
              </a:xfrm>
              <a:custGeom>
                <a:avLst/>
                <a:gdLst>
                  <a:gd name="T0" fmla="*/ 0 w 720"/>
                  <a:gd name="T1" fmla="*/ 151 h 585"/>
                  <a:gd name="T2" fmla="*/ 347 w 720"/>
                  <a:gd name="T3" fmla="*/ 0 h 585"/>
                  <a:gd name="T4" fmla="*/ 720 w 720"/>
                  <a:gd name="T5" fmla="*/ 151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9235" name="Freeform 24"/>
              <p:cNvSpPr>
                <a:spLocks/>
              </p:cNvSpPr>
              <p:nvPr/>
            </p:nvSpPr>
            <p:spPr bwMode="auto">
              <a:xfrm>
                <a:off x="768" y="1191"/>
                <a:ext cx="720" cy="297"/>
              </a:xfrm>
              <a:custGeom>
                <a:avLst/>
                <a:gdLst>
                  <a:gd name="T0" fmla="*/ 0 w 720"/>
                  <a:gd name="T1" fmla="*/ 151 h 585"/>
                  <a:gd name="T2" fmla="*/ 347 w 720"/>
                  <a:gd name="T3" fmla="*/ 0 h 585"/>
                  <a:gd name="T4" fmla="*/ 720 w 720"/>
                  <a:gd name="T5" fmla="*/ 151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9236" name="Freeform 25"/>
              <p:cNvSpPr>
                <a:spLocks/>
              </p:cNvSpPr>
              <p:nvPr/>
            </p:nvSpPr>
            <p:spPr bwMode="auto">
              <a:xfrm>
                <a:off x="2199" y="1194"/>
                <a:ext cx="720" cy="297"/>
              </a:xfrm>
              <a:custGeom>
                <a:avLst/>
                <a:gdLst>
                  <a:gd name="T0" fmla="*/ 0 w 720"/>
                  <a:gd name="T1" fmla="*/ 151 h 585"/>
                  <a:gd name="T2" fmla="*/ 347 w 720"/>
                  <a:gd name="T3" fmla="*/ 0 h 585"/>
                  <a:gd name="T4" fmla="*/ 720 w 720"/>
                  <a:gd name="T5" fmla="*/ 151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9237" name="Freeform 26"/>
              <p:cNvSpPr>
                <a:spLocks/>
              </p:cNvSpPr>
              <p:nvPr/>
            </p:nvSpPr>
            <p:spPr bwMode="auto">
              <a:xfrm>
                <a:off x="3642" y="1188"/>
                <a:ext cx="720" cy="297"/>
              </a:xfrm>
              <a:custGeom>
                <a:avLst/>
                <a:gdLst>
                  <a:gd name="T0" fmla="*/ 0 w 720"/>
                  <a:gd name="T1" fmla="*/ 151 h 585"/>
                  <a:gd name="T2" fmla="*/ 347 w 720"/>
                  <a:gd name="T3" fmla="*/ 0 h 585"/>
                  <a:gd name="T4" fmla="*/ 720 w 720"/>
                  <a:gd name="T5" fmla="*/ 151 h 5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585">
                    <a:moveTo>
                      <a:pt x="0" y="585"/>
                    </a:moveTo>
                    <a:cubicBezTo>
                      <a:pt x="58" y="488"/>
                      <a:pt x="227" y="0"/>
                      <a:pt x="347" y="0"/>
                    </a:cubicBezTo>
                    <a:cubicBezTo>
                      <a:pt x="467" y="0"/>
                      <a:pt x="642" y="463"/>
                      <a:pt x="720" y="585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ru-RU"/>
              </a:p>
            </p:txBody>
          </p:sp>
        </p:grpSp>
      </p:grp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63500" y="5337175"/>
            <a:ext cx="27432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Средняя за период мощность</a:t>
            </a:r>
            <a:r>
              <a:rPr lang="ru-RU" sz="200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 индуктивном элементе</a:t>
            </a:r>
          </a:p>
        </p:txBody>
      </p:sp>
      <p:graphicFrame>
        <p:nvGraphicFramePr>
          <p:cNvPr id="15411" name="Object 51"/>
          <p:cNvGraphicFramePr>
            <a:graphicFrameLocks noChangeAspect="1"/>
          </p:cNvGraphicFramePr>
          <p:nvPr/>
        </p:nvGraphicFramePr>
        <p:xfrm>
          <a:off x="2859088" y="5589588"/>
          <a:ext cx="62007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Формула" r:id="rId5" imgW="3098800" imgH="482600" progId="Equation.3">
                  <p:embed/>
                </p:oleObj>
              </mc:Choice>
              <mc:Fallback>
                <p:oleObj name="Формула" r:id="rId5" imgW="3098800" imgH="482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5589588"/>
                        <a:ext cx="6200775" cy="11033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4" name="Object 54"/>
          <p:cNvGraphicFramePr>
            <a:graphicFrameLocks noChangeAspect="1"/>
          </p:cNvGraphicFramePr>
          <p:nvPr/>
        </p:nvGraphicFramePr>
        <p:xfrm>
          <a:off x="8010525" y="1781175"/>
          <a:ext cx="836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Формула" r:id="rId7" imgW="418918" imgH="215806" progId="Equation.3">
                  <p:embed/>
                </p:oleObj>
              </mc:Choice>
              <mc:Fallback>
                <p:oleObj name="Формула" r:id="rId7" imgW="418918" imgH="215806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525" y="1781175"/>
                        <a:ext cx="836613" cy="431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5" name="Object 55"/>
          <p:cNvGraphicFramePr>
            <a:graphicFrameLocks noChangeAspect="1"/>
          </p:cNvGraphicFramePr>
          <p:nvPr/>
        </p:nvGraphicFramePr>
        <p:xfrm>
          <a:off x="7529513" y="2349500"/>
          <a:ext cx="15478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Формула" r:id="rId9" imgW="774364" imgH="228501" progId="Equation.3">
                  <p:embed/>
                </p:oleObj>
              </mc:Choice>
              <mc:Fallback>
                <p:oleObj name="Формула" r:id="rId9" imgW="774364" imgH="228501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3" y="2349500"/>
                        <a:ext cx="1547812" cy="5159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6" name="Object 56"/>
          <p:cNvGraphicFramePr>
            <a:graphicFrameLocks noChangeAspect="1"/>
          </p:cNvGraphicFramePr>
          <p:nvPr/>
        </p:nvGraphicFramePr>
        <p:xfrm>
          <a:off x="7889875" y="3068638"/>
          <a:ext cx="1038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Формула" r:id="rId11" imgW="520474" imgH="215806" progId="Equation.3">
                  <p:embed/>
                </p:oleObj>
              </mc:Choice>
              <mc:Fallback>
                <p:oleObj name="Формула" r:id="rId11" imgW="520474" imgH="215806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75" y="3068638"/>
                        <a:ext cx="1038225" cy="431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40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1908175" y="47625"/>
            <a:ext cx="64801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u="sng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ru-RU" b="1" u="sng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.3  Емкостной элемент</a:t>
            </a:r>
            <a:r>
              <a:rPr lang="en-US" b="1" u="sng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b="1" u="sng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 его характеристики</a:t>
            </a:r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3563938" y="490538"/>
          <a:ext cx="5475287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Формула" r:id="rId3" imgW="2806700" imgH="1219200" progId="Equation.3">
                  <p:embed/>
                </p:oleObj>
              </mc:Choice>
              <mc:Fallback>
                <p:oleObj name="Формула" r:id="rId3" imgW="2806700" imgH="1219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90538"/>
                        <a:ext cx="5475287" cy="2397125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6003925" y="3001963"/>
          <a:ext cx="30321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Формула" r:id="rId5" imgW="1459866" imgH="393529" progId="Equation.3">
                  <p:embed/>
                </p:oleObj>
              </mc:Choice>
              <mc:Fallback>
                <p:oleObj name="Формула" r:id="rId5" imgW="1459866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3001963"/>
                        <a:ext cx="3032125" cy="760412"/>
                      </a:xfrm>
                      <a:prstGeom prst="rect">
                        <a:avLst/>
                      </a:prstGeom>
                      <a:solidFill>
                        <a:srgbClr val="99FF33"/>
                      </a:solidFill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21" name="Group 37"/>
          <p:cNvGrpSpPr>
            <a:grpSpLocks/>
          </p:cNvGrpSpPr>
          <p:nvPr/>
        </p:nvGrpSpPr>
        <p:grpSpPr bwMode="auto">
          <a:xfrm>
            <a:off x="77788" y="2962275"/>
            <a:ext cx="4156075" cy="762000"/>
            <a:chOff x="2907" y="1776"/>
            <a:chExt cx="2618" cy="480"/>
          </a:xfrm>
        </p:grpSpPr>
        <p:sp>
          <p:nvSpPr>
            <p:cNvPr id="10284" name="Rectangle 27"/>
            <p:cNvSpPr>
              <a:spLocks noChangeArrowheads="1"/>
            </p:cNvSpPr>
            <p:nvPr/>
          </p:nvSpPr>
          <p:spPr bwMode="auto">
            <a:xfrm>
              <a:off x="2907" y="1776"/>
              <a:ext cx="2592" cy="4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graphicFrame>
          <p:nvGraphicFramePr>
            <p:cNvPr id="10285" name="Object 28"/>
            <p:cNvGraphicFramePr>
              <a:graphicFrameLocks noChangeAspect="1"/>
            </p:cNvGraphicFramePr>
            <p:nvPr/>
          </p:nvGraphicFramePr>
          <p:xfrm>
            <a:off x="2915" y="1776"/>
            <a:ext cx="2610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8" name="Формула" r:id="rId7" imgW="2145369" imgH="393529" progId="Equation.3">
                    <p:embed/>
                  </p:oleObj>
                </mc:Choice>
                <mc:Fallback>
                  <p:oleObj name="Формула" r:id="rId7" imgW="2145369" imgH="39352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" y="1776"/>
                          <a:ext cx="2610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50" name="Group 66"/>
          <p:cNvGrpSpPr>
            <a:grpSpLocks/>
          </p:cNvGrpSpPr>
          <p:nvPr/>
        </p:nvGrpSpPr>
        <p:grpSpPr bwMode="auto">
          <a:xfrm>
            <a:off x="495300" y="476250"/>
            <a:ext cx="2501900" cy="1376363"/>
            <a:chOff x="312" y="300"/>
            <a:chExt cx="1576" cy="867"/>
          </a:xfrm>
        </p:grpSpPr>
        <p:sp>
          <p:nvSpPr>
            <p:cNvPr id="10271" name="Oval 3"/>
            <p:cNvSpPr>
              <a:spLocks noChangeArrowheads="1"/>
            </p:cNvSpPr>
            <p:nvPr/>
          </p:nvSpPr>
          <p:spPr bwMode="auto">
            <a:xfrm>
              <a:off x="312" y="654"/>
              <a:ext cx="144" cy="144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0272" name="Oval 4"/>
            <p:cNvSpPr>
              <a:spLocks noChangeArrowheads="1"/>
            </p:cNvSpPr>
            <p:nvPr/>
          </p:nvSpPr>
          <p:spPr bwMode="auto">
            <a:xfrm>
              <a:off x="1744" y="660"/>
              <a:ext cx="144" cy="144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0273" name="Line 5"/>
            <p:cNvSpPr>
              <a:spLocks noChangeShapeType="1"/>
            </p:cNvSpPr>
            <p:nvPr/>
          </p:nvSpPr>
          <p:spPr bwMode="auto">
            <a:xfrm flipV="1">
              <a:off x="312" y="660"/>
              <a:ext cx="144" cy="14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274" name="Line 6"/>
            <p:cNvSpPr>
              <a:spLocks noChangeShapeType="1"/>
            </p:cNvSpPr>
            <p:nvPr/>
          </p:nvSpPr>
          <p:spPr bwMode="auto">
            <a:xfrm flipV="1">
              <a:off x="1728" y="667"/>
              <a:ext cx="144" cy="14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993" y="300"/>
              <a:ext cx="28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ru-RU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</a:t>
              </a:r>
            </a:p>
          </p:txBody>
        </p:sp>
        <p:sp>
          <p:nvSpPr>
            <p:cNvPr id="10276" name="Text Box 8"/>
            <p:cNvSpPr txBox="1">
              <a:spLocks noChangeArrowheads="1"/>
            </p:cNvSpPr>
            <p:nvPr/>
          </p:nvSpPr>
          <p:spPr bwMode="auto">
            <a:xfrm>
              <a:off x="608" y="423"/>
              <a:ext cx="24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400" b="1" i="1">
                  <a:solidFill>
                    <a:schemeClr val="hlink"/>
                  </a:solidFill>
                </a:rPr>
                <a:t>i(t)</a:t>
              </a:r>
              <a:endParaRPr lang="ru-RU" altLang="ru-RU" sz="2400" b="1" i="1">
                <a:solidFill>
                  <a:schemeClr val="hlink"/>
                </a:solidFill>
              </a:endParaRPr>
            </a:p>
          </p:txBody>
        </p:sp>
        <p:sp>
          <p:nvSpPr>
            <p:cNvPr id="10277" name="Text Box 9"/>
            <p:cNvSpPr txBox="1">
              <a:spLocks noChangeArrowheads="1"/>
            </p:cNvSpPr>
            <p:nvPr/>
          </p:nvSpPr>
          <p:spPr bwMode="auto">
            <a:xfrm>
              <a:off x="884" y="933"/>
              <a:ext cx="46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400" b="1" i="1">
                  <a:solidFill>
                    <a:srgbClr val="00FF00"/>
                  </a:solidFill>
                </a:rPr>
                <a:t>u</a:t>
              </a:r>
              <a:r>
                <a:rPr lang="ru-RU" altLang="ru-RU" sz="2400" b="1" i="1" baseline="-25000">
                  <a:solidFill>
                    <a:srgbClr val="00FF00"/>
                  </a:solidFill>
                </a:rPr>
                <a:t>С</a:t>
              </a:r>
              <a:r>
                <a:rPr lang="en-US" altLang="ru-RU" sz="2400" b="1" i="1">
                  <a:solidFill>
                    <a:srgbClr val="00FF00"/>
                  </a:solidFill>
                </a:rPr>
                <a:t>(t)</a:t>
              </a:r>
              <a:endParaRPr lang="ru-RU" altLang="ru-RU" sz="2400" b="1" i="1">
                <a:solidFill>
                  <a:srgbClr val="00FF00"/>
                </a:solidFill>
              </a:endParaRPr>
            </a:p>
          </p:txBody>
        </p:sp>
        <p:sp>
          <p:nvSpPr>
            <p:cNvPr id="10278" name="Line 18"/>
            <p:cNvSpPr>
              <a:spLocks noChangeShapeType="1"/>
            </p:cNvSpPr>
            <p:nvPr/>
          </p:nvSpPr>
          <p:spPr bwMode="auto">
            <a:xfrm>
              <a:off x="824" y="937"/>
              <a:ext cx="62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279" name="Line 29"/>
            <p:cNvSpPr>
              <a:spLocks noChangeShapeType="1"/>
            </p:cNvSpPr>
            <p:nvPr/>
          </p:nvSpPr>
          <p:spPr bwMode="auto">
            <a:xfrm>
              <a:off x="456" y="729"/>
              <a:ext cx="624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280" name="Line 30"/>
            <p:cNvSpPr>
              <a:spLocks noChangeShapeType="1"/>
            </p:cNvSpPr>
            <p:nvPr/>
          </p:nvSpPr>
          <p:spPr bwMode="auto">
            <a:xfrm>
              <a:off x="1176" y="729"/>
              <a:ext cx="576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281" name="Line 32"/>
            <p:cNvSpPr>
              <a:spLocks noChangeShapeType="1"/>
            </p:cNvSpPr>
            <p:nvPr/>
          </p:nvSpPr>
          <p:spPr bwMode="auto">
            <a:xfrm>
              <a:off x="1080" y="537"/>
              <a:ext cx="0" cy="336"/>
            </a:xfrm>
            <a:prstGeom prst="line">
              <a:avLst/>
            </a:prstGeom>
            <a:noFill/>
            <a:ln w="762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282" name="Line 33"/>
            <p:cNvSpPr>
              <a:spLocks noChangeShapeType="1"/>
            </p:cNvSpPr>
            <p:nvPr/>
          </p:nvSpPr>
          <p:spPr bwMode="auto">
            <a:xfrm>
              <a:off x="1176" y="537"/>
              <a:ext cx="0" cy="336"/>
            </a:xfrm>
            <a:prstGeom prst="line">
              <a:avLst/>
            </a:prstGeom>
            <a:noFill/>
            <a:ln w="762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283" name="Line 17"/>
            <p:cNvSpPr>
              <a:spLocks noChangeShapeType="1"/>
            </p:cNvSpPr>
            <p:nvPr/>
          </p:nvSpPr>
          <p:spPr bwMode="auto">
            <a:xfrm>
              <a:off x="552" y="729"/>
              <a:ext cx="37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179388" y="3873500"/>
            <a:ext cx="4321175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b="1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Напряжение на емкостном элементе имеет форму гармонического колебания и отстает по фазе  от колебания тока на угол  </a:t>
            </a:r>
            <a:r>
              <a:rPr lang="ru-RU" b="1" i="1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/2.</a:t>
            </a:r>
            <a:endParaRPr lang="ru-RU" b="1" i="1">
              <a:solidFill>
                <a:srgbClr val="99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16423" name="Group 39"/>
          <p:cNvGrpSpPr>
            <a:grpSpLocks/>
          </p:cNvGrpSpPr>
          <p:nvPr/>
        </p:nvGrpSpPr>
        <p:grpSpPr bwMode="auto">
          <a:xfrm>
            <a:off x="5835650" y="4506913"/>
            <a:ext cx="2838450" cy="311150"/>
            <a:chOff x="180" y="3600"/>
            <a:chExt cx="1788" cy="196"/>
          </a:xfrm>
        </p:grpSpPr>
        <p:sp>
          <p:nvSpPr>
            <p:cNvPr id="10269" name="Line 40"/>
            <p:cNvSpPr>
              <a:spLocks noChangeShapeType="1"/>
            </p:cNvSpPr>
            <p:nvPr/>
          </p:nvSpPr>
          <p:spPr bwMode="auto">
            <a:xfrm>
              <a:off x="180" y="3696"/>
              <a:ext cx="15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270" name="Text Box 41"/>
            <p:cNvSpPr txBox="1">
              <a:spLocks noChangeArrowheads="1"/>
            </p:cNvSpPr>
            <p:nvPr/>
          </p:nvSpPr>
          <p:spPr bwMode="auto">
            <a:xfrm>
              <a:off x="1776" y="3600"/>
              <a:ext cx="192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 b="1">
                  <a:solidFill>
                    <a:schemeClr val="folHlink"/>
                  </a:solidFill>
                </a:rPr>
                <a:t>+1</a:t>
              </a:r>
              <a:endParaRPr lang="ru-RU" altLang="ru-RU" sz="20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16443" name="Group 59"/>
          <p:cNvGrpSpPr>
            <a:grpSpLocks/>
          </p:cNvGrpSpPr>
          <p:nvPr/>
        </p:nvGrpSpPr>
        <p:grpSpPr bwMode="auto">
          <a:xfrm>
            <a:off x="5597525" y="3632200"/>
            <a:ext cx="228600" cy="1524000"/>
            <a:chOff x="3312" y="2763"/>
            <a:chExt cx="144" cy="960"/>
          </a:xfrm>
        </p:grpSpPr>
        <p:sp>
          <p:nvSpPr>
            <p:cNvPr id="10267" name="Line 43"/>
            <p:cNvSpPr>
              <a:spLocks noChangeShapeType="1"/>
            </p:cNvSpPr>
            <p:nvPr/>
          </p:nvSpPr>
          <p:spPr bwMode="auto">
            <a:xfrm>
              <a:off x="3456" y="2763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268" name="Text Box 44"/>
            <p:cNvSpPr txBox="1">
              <a:spLocks noChangeArrowheads="1"/>
            </p:cNvSpPr>
            <p:nvPr/>
          </p:nvSpPr>
          <p:spPr bwMode="auto">
            <a:xfrm>
              <a:off x="3312" y="2784"/>
              <a:ext cx="9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 b="1">
                  <a:solidFill>
                    <a:schemeClr val="folHlink"/>
                  </a:solidFill>
                </a:rPr>
                <a:t>j</a:t>
              </a:r>
              <a:endParaRPr lang="ru-RU" altLang="ru-RU" sz="20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16440" name="Group 56"/>
          <p:cNvGrpSpPr>
            <a:grpSpLocks/>
          </p:cNvGrpSpPr>
          <p:nvPr/>
        </p:nvGrpSpPr>
        <p:grpSpPr bwMode="auto">
          <a:xfrm>
            <a:off x="5826125" y="3741738"/>
            <a:ext cx="1676400" cy="933450"/>
            <a:chOff x="3456" y="2832"/>
            <a:chExt cx="1056" cy="588"/>
          </a:xfrm>
        </p:grpSpPr>
        <p:sp>
          <p:nvSpPr>
            <p:cNvPr id="10263" name="Line 47"/>
            <p:cNvSpPr>
              <a:spLocks noChangeShapeType="1"/>
            </p:cNvSpPr>
            <p:nvPr/>
          </p:nvSpPr>
          <p:spPr bwMode="auto">
            <a:xfrm flipV="1">
              <a:off x="3456" y="2908"/>
              <a:ext cx="720" cy="49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264" name="Text Box 48"/>
            <p:cNvSpPr txBox="1">
              <a:spLocks noChangeArrowheads="1"/>
            </p:cNvSpPr>
            <p:nvPr/>
          </p:nvSpPr>
          <p:spPr bwMode="auto">
            <a:xfrm>
              <a:off x="4224" y="2832"/>
              <a:ext cx="28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 b="1">
                  <a:solidFill>
                    <a:schemeClr val="accent1"/>
                  </a:solidFill>
                </a:rPr>
                <a:t>I</a:t>
              </a:r>
              <a:r>
                <a:rPr lang="en-US" altLang="ru-RU" sz="2000" b="1" baseline="-25000">
                  <a:solidFill>
                    <a:schemeClr val="accent1"/>
                  </a:solidFill>
                </a:rPr>
                <a:t>m</a:t>
              </a:r>
              <a:endParaRPr lang="ru-RU" altLang="ru-RU" sz="2000" b="1">
                <a:solidFill>
                  <a:schemeClr val="accent1"/>
                </a:solidFill>
              </a:endParaRPr>
            </a:p>
          </p:txBody>
        </p:sp>
        <p:sp>
          <p:nvSpPr>
            <p:cNvPr id="10265" name="Line 49"/>
            <p:cNvSpPr>
              <a:spLocks noChangeShapeType="1"/>
            </p:cNvSpPr>
            <p:nvPr/>
          </p:nvSpPr>
          <p:spPr bwMode="auto">
            <a:xfrm>
              <a:off x="3899" y="3120"/>
              <a:ext cx="133" cy="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266" name="Text Box 50"/>
            <p:cNvSpPr txBox="1">
              <a:spLocks noChangeArrowheads="1"/>
            </p:cNvSpPr>
            <p:nvPr/>
          </p:nvSpPr>
          <p:spPr bwMode="auto">
            <a:xfrm>
              <a:off x="3936" y="3120"/>
              <a:ext cx="28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2000" b="1">
                  <a:solidFill>
                    <a:schemeClr val="accent1"/>
                  </a:solidFill>
                  <a:sym typeface="Symbol" panose="05050102010706020507" pitchFamily="18" charset="2"/>
                </a:rPr>
                <a:t></a:t>
              </a:r>
              <a:r>
                <a:rPr lang="en-US" altLang="ru-RU" sz="2000" b="1" baseline="-25000">
                  <a:solidFill>
                    <a:schemeClr val="accent1"/>
                  </a:solidFill>
                  <a:sym typeface="Symbol" panose="05050102010706020507" pitchFamily="18" charset="2"/>
                </a:rPr>
                <a:t>i</a:t>
              </a:r>
              <a:endParaRPr lang="ru-RU" altLang="ru-RU" sz="2000" b="1" baseline="-25000">
                <a:solidFill>
                  <a:schemeClr val="accent1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6442" name="Group 58"/>
          <p:cNvGrpSpPr>
            <a:grpSpLocks/>
          </p:cNvGrpSpPr>
          <p:nvPr/>
        </p:nvGrpSpPr>
        <p:grpSpPr bwMode="auto">
          <a:xfrm>
            <a:off x="5830888" y="4584700"/>
            <a:ext cx="1214437" cy="1519238"/>
            <a:chOff x="3459" y="3363"/>
            <a:chExt cx="765" cy="957"/>
          </a:xfrm>
        </p:grpSpPr>
        <p:sp>
          <p:nvSpPr>
            <p:cNvPr id="10258" name="Line 52"/>
            <p:cNvSpPr>
              <a:spLocks noChangeShapeType="1"/>
            </p:cNvSpPr>
            <p:nvPr/>
          </p:nvSpPr>
          <p:spPr bwMode="auto">
            <a:xfrm rot="5400000" flipV="1">
              <a:off x="3290" y="3577"/>
              <a:ext cx="912" cy="57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259" name="Line 53"/>
            <p:cNvSpPr>
              <a:spLocks noChangeShapeType="1"/>
            </p:cNvSpPr>
            <p:nvPr/>
          </p:nvSpPr>
          <p:spPr bwMode="auto">
            <a:xfrm flipV="1">
              <a:off x="3747" y="3402"/>
              <a:ext cx="192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0260" name="Text Box 54"/>
            <p:cNvSpPr txBox="1">
              <a:spLocks noChangeArrowheads="1"/>
            </p:cNvSpPr>
            <p:nvPr/>
          </p:nvSpPr>
          <p:spPr bwMode="auto">
            <a:xfrm>
              <a:off x="3936" y="3552"/>
              <a:ext cx="28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2000" b="1">
                  <a:solidFill>
                    <a:schemeClr val="hlink"/>
                  </a:solidFill>
                  <a:sym typeface="Symbol" panose="05050102010706020507" pitchFamily="18" charset="2"/>
                </a:rPr>
                <a:t></a:t>
              </a:r>
              <a:r>
                <a:rPr lang="en-US" altLang="ru-RU" sz="2000" b="1" baseline="-25000">
                  <a:solidFill>
                    <a:schemeClr val="hlink"/>
                  </a:solidFill>
                  <a:sym typeface="Symbol" panose="05050102010706020507" pitchFamily="18" charset="2"/>
                </a:rPr>
                <a:t>u</a:t>
              </a:r>
              <a:endParaRPr lang="ru-RU" altLang="ru-RU" sz="2000" b="1" baseline="-25000">
                <a:solidFill>
                  <a:schemeClr val="hlink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0261" name="Rectangle 55"/>
            <p:cNvSpPr>
              <a:spLocks noChangeArrowheads="1"/>
            </p:cNvSpPr>
            <p:nvPr/>
          </p:nvSpPr>
          <p:spPr bwMode="auto">
            <a:xfrm rot="3290607">
              <a:off x="3478" y="3359"/>
              <a:ext cx="117" cy="1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2400"/>
            </a:p>
          </p:txBody>
        </p:sp>
        <p:sp>
          <p:nvSpPr>
            <p:cNvPr id="10262" name="Text Box 57"/>
            <p:cNvSpPr txBox="1">
              <a:spLocks noChangeArrowheads="1"/>
            </p:cNvSpPr>
            <p:nvPr/>
          </p:nvSpPr>
          <p:spPr bwMode="auto">
            <a:xfrm>
              <a:off x="3936" y="3888"/>
              <a:ext cx="288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 b="1">
                  <a:solidFill>
                    <a:schemeClr val="hlink"/>
                  </a:solidFill>
                  <a:sym typeface="Symbol" panose="05050102010706020507" pitchFamily="18" charset="2"/>
                </a:rPr>
                <a:t>U</a:t>
              </a:r>
              <a:r>
                <a:rPr lang="en-US" altLang="ru-RU" sz="2000" b="1" baseline="-25000">
                  <a:solidFill>
                    <a:schemeClr val="hlink"/>
                  </a:solidFill>
                  <a:sym typeface="Symbol" panose="05050102010706020507" pitchFamily="18" charset="2"/>
                </a:rPr>
                <a:t>m</a:t>
              </a:r>
              <a:endParaRPr lang="ru-RU" altLang="ru-RU" sz="2000" b="1">
                <a:solidFill>
                  <a:schemeClr val="hlink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6445" name="AutoShape 61"/>
          <p:cNvSpPr>
            <a:spLocks noChangeArrowheads="1"/>
          </p:cNvSpPr>
          <p:nvPr/>
        </p:nvSpPr>
        <p:spPr bwMode="auto">
          <a:xfrm>
            <a:off x="4716463" y="4302125"/>
            <a:ext cx="990600" cy="685800"/>
          </a:xfrm>
          <a:custGeom>
            <a:avLst/>
            <a:gdLst>
              <a:gd name="T0" fmla="*/ 34072513 w 21600"/>
              <a:gd name="T1" fmla="*/ 0 h 21600"/>
              <a:gd name="T2" fmla="*/ 0 w 21600"/>
              <a:gd name="T3" fmla="*/ 10887075 h 21600"/>
              <a:gd name="T4" fmla="*/ 34072513 w 21600"/>
              <a:gd name="T5" fmla="*/ 21774150 h 21600"/>
              <a:gd name="T6" fmla="*/ 45430017 w 21600"/>
              <a:gd name="T7" fmla="*/ 108870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6449" name="Object 65"/>
          <p:cNvGraphicFramePr>
            <a:graphicFrameLocks noChangeAspect="1"/>
          </p:cNvGraphicFramePr>
          <p:nvPr/>
        </p:nvGraphicFramePr>
        <p:xfrm>
          <a:off x="539750" y="2060575"/>
          <a:ext cx="2592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Формула" r:id="rId9" imgW="1257300" imgH="228600" progId="Equation.3">
                  <p:embed/>
                </p:oleObj>
              </mc:Choice>
              <mc:Fallback>
                <p:oleObj name="Формула" r:id="rId9" imgW="1257300" imgH="2286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2592388" cy="4572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28575">
                        <a:solidFill>
                          <a:srgbClr val="00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1" name="Object 67"/>
          <p:cNvGraphicFramePr>
            <a:graphicFrameLocks noChangeAspect="1"/>
          </p:cNvGraphicFramePr>
          <p:nvPr/>
        </p:nvGraphicFramePr>
        <p:xfrm>
          <a:off x="65088" y="5830888"/>
          <a:ext cx="46370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Формула" r:id="rId11" imgW="2044700" imgH="419100" progId="Equation.3">
                  <p:embed/>
                </p:oleObj>
              </mc:Choice>
              <mc:Fallback>
                <p:oleObj name="Формула" r:id="rId11" imgW="2044700" imgH="4191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5830888"/>
                        <a:ext cx="4637087" cy="906462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2" name="Object 68"/>
          <p:cNvGraphicFramePr>
            <a:graphicFrameLocks noChangeAspect="1"/>
          </p:cNvGraphicFramePr>
          <p:nvPr/>
        </p:nvGraphicFramePr>
        <p:xfrm>
          <a:off x="7134225" y="5157788"/>
          <a:ext cx="19113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Формула" r:id="rId13" imgW="850900" imgH="228600" progId="Equation.3">
                  <p:embed/>
                </p:oleObj>
              </mc:Choice>
              <mc:Fallback>
                <p:oleObj name="Формула" r:id="rId13" imgW="850900" imgH="2286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5" y="5157788"/>
                        <a:ext cx="1911350" cy="512762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3" name="Object 69"/>
          <p:cNvGraphicFramePr>
            <a:graphicFrameLocks noChangeAspect="1"/>
          </p:cNvGraphicFramePr>
          <p:nvPr/>
        </p:nvGraphicFramePr>
        <p:xfrm>
          <a:off x="4787900" y="5521325"/>
          <a:ext cx="15287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Формула" r:id="rId15" imgW="698500" imgH="228600" progId="Equation.3">
                  <p:embed/>
                </p:oleObj>
              </mc:Choice>
              <mc:Fallback>
                <p:oleObj name="Формула" r:id="rId15" imgW="698500" imgH="2286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521325"/>
                        <a:ext cx="1528763" cy="5143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4" name="Object 70"/>
          <p:cNvGraphicFramePr>
            <a:graphicFrameLocks noChangeAspect="1"/>
          </p:cNvGraphicFramePr>
          <p:nvPr/>
        </p:nvGraphicFramePr>
        <p:xfrm>
          <a:off x="5867400" y="6135688"/>
          <a:ext cx="304323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Формула" r:id="rId17" imgW="1345616" imgH="304668" progId="Equation.3">
                  <p:embed/>
                </p:oleObj>
              </mc:Choice>
              <mc:Fallback>
                <p:oleObj name="Формула" r:id="rId17" imgW="1345616" imgH="304668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135688"/>
                        <a:ext cx="3043238" cy="671512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 autoUpdateAnimBg="0"/>
      <p:bldP spid="164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31913" y="76200"/>
            <a:ext cx="6840537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Мгновенная мощность изменяется во времени</a:t>
            </a:r>
          </a:p>
        </p:txBody>
      </p:sp>
      <p:grpSp>
        <p:nvGrpSpPr>
          <p:cNvPr id="17457" name="Group 49"/>
          <p:cNvGrpSpPr>
            <a:grpSpLocks/>
          </p:cNvGrpSpPr>
          <p:nvPr/>
        </p:nvGrpSpPr>
        <p:grpSpPr bwMode="auto">
          <a:xfrm>
            <a:off x="73025" y="457200"/>
            <a:ext cx="9061450" cy="1593850"/>
            <a:chOff x="46" y="288"/>
            <a:chExt cx="5708" cy="1004"/>
          </a:xfrm>
        </p:grpSpPr>
        <p:graphicFrame>
          <p:nvGraphicFramePr>
            <p:cNvPr id="11305" name="Object 5"/>
            <p:cNvGraphicFramePr>
              <a:graphicFrameLocks noChangeAspect="1"/>
            </p:cNvGraphicFramePr>
            <p:nvPr/>
          </p:nvGraphicFramePr>
          <p:xfrm>
            <a:off x="46" y="288"/>
            <a:ext cx="5708" cy="1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7" name="Формула" r:id="rId3" imgW="4762500" imgH="838200" progId="Equation.3">
                    <p:embed/>
                  </p:oleObj>
                </mc:Choice>
                <mc:Fallback>
                  <p:oleObj name="Формула" r:id="rId3" imgW="4762500" imgH="838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" y="288"/>
                          <a:ext cx="5708" cy="1004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38100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6" name="Line 6"/>
            <p:cNvSpPr>
              <a:spLocks noChangeShapeType="1"/>
            </p:cNvSpPr>
            <p:nvPr/>
          </p:nvSpPr>
          <p:spPr bwMode="auto">
            <a:xfrm>
              <a:off x="4557" y="1160"/>
              <a:ext cx="1104" cy="0"/>
            </a:xfrm>
            <a:prstGeom prst="line">
              <a:avLst/>
            </a:prstGeom>
            <a:noFill/>
            <a:ln w="57150" cmpd="thinThick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3188" y="2006600"/>
            <a:ext cx="896461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00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 синусоидальному закону </a:t>
            </a:r>
            <a:r>
              <a:rPr lang="ru-RU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 частотой в два раза большей частоты тока.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01600" y="2349500"/>
            <a:ext cx="8964613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" tIns="3600" rIns="7200" bIns="36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sz="2000" b="1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Мгновенная мощность </a:t>
            </a:r>
            <a:r>
              <a:rPr lang="ru-RU" sz="2000" b="1" u="sng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положительна </a:t>
            </a:r>
            <a:r>
              <a:rPr lang="ru-RU" sz="2000" b="1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 нарастании по абсолютному значению напряжения на емкостном элементе</a:t>
            </a:r>
            <a:r>
              <a:rPr lang="ru-RU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Т/4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t&lt;</a:t>
            </a:r>
            <a:r>
              <a:rPr lang="ru-RU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Т/2</a:t>
            </a:r>
            <a:r>
              <a:rPr lang="ru-RU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ru-RU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(накопление энергии в электрическом поле конденсатора).</a:t>
            </a:r>
          </a:p>
        </p:txBody>
      </p:sp>
      <p:grpSp>
        <p:nvGrpSpPr>
          <p:cNvPr id="17455" name="Group 47"/>
          <p:cNvGrpSpPr>
            <a:grpSpLocks/>
          </p:cNvGrpSpPr>
          <p:nvPr/>
        </p:nvGrpSpPr>
        <p:grpSpPr bwMode="auto">
          <a:xfrm>
            <a:off x="1371600" y="3471863"/>
            <a:ext cx="6891338" cy="3373437"/>
            <a:chOff x="768" y="2147"/>
            <a:chExt cx="4341" cy="2125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2112" y="2160"/>
              <a:ext cx="48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rgbClr val="CC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  <a:r>
                <a:rPr lang="ru-RU" b="1" i="1" baseline="-25000">
                  <a:solidFill>
                    <a:srgbClr val="CC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</a:t>
              </a:r>
              <a:r>
                <a:rPr lang="en-US" b="1" i="1">
                  <a:solidFill>
                    <a:srgbClr val="CC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(t)</a:t>
              </a:r>
              <a:endParaRPr lang="ru-RU" b="1" i="1">
                <a:solidFill>
                  <a:srgbClr val="CC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293" name="Freeform 13"/>
            <p:cNvSpPr>
              <a:spLocks/>
            </p:cNvSpPr>
            <p:nvPr/>
          </p:nvSpPr>
          <p:spPr bwMode="auto">
            <a:xfrm flipV="1">
              <a:off x="768" y="3219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94" name="Freeform 14"/>
            <p:cNvSpPr>
              <a:spLocks/>
            </p:cNvSpPr>
            <p:nvPr/>
          </p:nvSpPr>
          <p:spPr bwMode="auto">
            <a:xfrm>
              <a:off x="1125" y="2150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95" name="Freeform 15"/>
            <p:cNvSpPr>
              <a:spLocks/>
            </p:cNvSpPr>
            <p:nvPr/>
          </p:nvSpPr>
          <p:spPr bwMode="auto">
            <a:xfrm flipV="1">
              <a:off x="1488" y="3206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96" name="Freeform 16"/>
            <p:cNvSpPr>
              <a:spLocks/>
            </p:cNvSpPr>
            <p:nvPr/>
          </p:nvSpPr>
          <p:spPr bwMode="auto">
            <a:xfrm>
              <a:off x="1845" y="2150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97" name="Freeform 17"/>
            <p:cNvSpPr>
              <a:spLocks/>
            </p:cNvSpPr>
            <p:nvPr/>
          </p:nvSpPr>
          <p:spPr bwMode="auto">
            <a:xfrm flipV="1">
              <a:off x="2217" y="3215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98" name="Freeform 18"/>
            <p:cNvSpPr>
              <a:spLocks/>
            </p:cNvSpPr>
            <p:nvPr/>
          </p:nvSpPr>
          <p:spPr bwMode="auto">
            <a:xfrm>
              <a:off x="2574" y="2150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99" name="Freeform 19"/>
            <p:cNvSpPr>
              <a:spLocks/>
            </p:cNvSpPr>
            <p:nvPr/>
          </p:nvSpPr>
          <p:spPr bwMode="auto">
            <a:xfrm flipV="1">
              <a:off x="2928" y="3221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300" name="Freeform 20"/>
            <p:cNvSpPr>
              <a:spLocks/>
            </p:cNvSpPr>
            <p:nvPr/>
          </p:nvSpPr>
          <p:spPr bwMode="auto">
            <a:xfrm>
              <a:off x="3285" y="2150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301" name="Freeform 21"/>
            <p:cNvSpPr>
              <a:spLocks/>
            </p:cNvSpPr>
            <p:nvPr/>
          </p:nvSpPr>
          <p:spPr bwMode="auto">
            <a:xfrm flipV="1">
              <a:off x="3639" y="3215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302" name="Freeform 22"/>
            <p:cNvSpPr>
              <a:spLocks/>
            </p:cNvSpPr>
            <p:nvPr/>
          </p:nvSpPr>
          <p:spPr bwMode="auto">
            <a:xfrm>
              <a:off x="4014" y="2147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303" name="Freeform 23"/>
            <p:cNvSpPr>
              <a:spLocks/>
            </p:cNvSpPr>
            <p:nvPr/>
          </p:nvSpPr>
          <p:spPr bwMode="auto">
            <a:xfrm flipV="1">
              <a:off x="4359" y="3215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304" name="Freeform 24"/>
            <p:cNvSpPr>
              <a:spLocks/>
            </p:cNvSpPr>
            <p:nvPr/>
          </p:nvSpPr>
          <p:spPr bwMode="auto">
            <a:xfrm>
              <a:off x="4725" y="2159"/>
              <a:ext cx="384" cy="1051"/>
            </a:xfrm>
            <a:custGeom>
              <a:avLst/>
              <a:gdLst>
                <a:gd name="T0" fmla="*/ 0 w 384"/>
                <a:gd name="T1" fmla="*/ 1051 h 1051"/>
                <a:gd name="T2" fmla="*/ 165 w 384"/>
                <a:gd name="T3" fmla="*/ 0 h 1051"/>
                <a:gd name="T4" fmla="*/ 384 w 384"/>
                <a:gd name="T5" fmla="*/ 1051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051">
                  <a:moveTo>
                    <a:pt x="0" y="1051"/>
                  </a:moveTo>
                  <a:cubicBezTo>
                    <a:pt x="27" y="876"/>
                    <a:pt x="101" y="0"/>
                    <a:pt x="165" y="0"/>
                  </a:cubicBezTo>
                  <a:cubicBezTo>
                    <a:pt x="229" y="0"/>
                    <a:pt x="338" y="832"/>
                    <a:pt x="384" y="1051"/>
                  </a:cubicBezTo>
                </a:path>
              </a:pathLst>
            </a:custGeom>
            <a:solidFill>
              <a:srgbClr val="CCFF66"/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grpSp>
        <p:nvGrpSpPr>
          <p:cNvPr id="17433" name="Group 25"/>
          <p:cNvGrpSpPr>
            <a:grpSpLocks/>
          </p:cNvGrpSpPr>
          <p:nvPr/>
        </p:nvGrpSpPr>
        <p:grpSpPr bwMode="auto">
          <a:xfrm>
            <a:off x="685800" y="3176588"/>
            <a:ext cx="685800" cy="2895600"/>
            <a:chOff x="336" y="240"/>
            <a:chExt cx="432" cy="1824"/>
          </a:xfrm>
        </p:grpSpPr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768" y="240"/>
              <a:ext cx="0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>
              <a:off x="336" y="288"/>
              <a:ext cx="38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i,u,p</a:t>
              </a:r>
              <a:endParaRPr 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7436" name="Group 28"/>
          <p:cNvGrpSpPr>
            <a:grpSpLocks/>
          </p:cNvGrpSpPr>
          <p:nvPr/>
        </p:nvGrpSpPr>
        <p:grpSpPr bwMode="auto">
          <a:xfrm>
            <a:off x="533400" y="5005388"/>
            <a:ext cx="8382000" cy="371475"/>
            <a:chOff x="576" y="1392"/>
            <a:chExt cx="4944" cy="234"/>
          </a:xfrm>
        </p:grpSpPr>
        <p:sp>
          <p:nvSpPr>
            <p:cNvPr id="11288" name="Line 29"/>
            <p:cNvSpPr>
              <a:spLocks noChangeShapeType="1"/>
            </p:cNvSpPr>
            <p:nvPr/>
          </p:nvSpPr>
          <p:spPr bwMode="auto">
            <a:xfrm>
              <a:off x="576" y="1488"/>
              <a:ext cx="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5376" y="1392"/>
              <a:ext cx="14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endParaRPr 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7456" name="Group 48"/>
          <p:cNvGrpSpPr>
            <a:grpSpLocks/>
          </p:cNvGrpSpPr>
          <p:nvPr/>
        </p:nvGrpSpPr>
        <p:grpSpPr bwMode="auto">
          <a:xfrm>
            <a:off x="403225" y="4229100"/>
            <a:ext cx="7826375" cy="1862138"/>
            <a:chOff x="158" y="2624"/>
            <a:chExt cx="4930" cy="1173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816" y="2640"/>
              <a:ext cx="33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i(t)</a:t>
              </a:r>
              <a:endParaRPr lang="ru-RU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158" y="3339"/>
              <a:ext cx="33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3600" rIns="7200" bIns="36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1" i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u(t)</a:t>
              </a:r>
              <a:endParaRPr lang="ru-RU" b="1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276" name="Freeform 33"/>
            <p:cNvSpPr>
              <a:spLocks/>
            </p:cNvSpPr>
            <p:nvPr/>
          </p:nvSpPr>
          <p:spPr bwMode="auto">
            <a:xfrm>
              <a:off x="1137" y="2627"/>
              <a:ext cx="720" cy="585"/>
            </a:xfrm>
            <a:custGeom>
              <a:avLst/>
              <a:gdLst>
                <a:gd name="T0" fmla="*/ 0 w 720"/>
                <a:gd name="T1" fmla="*/ 585 h 585"/>
                <a:gd name="T2" fmla="*/ 347 w 720"/>
                <a:gd name="T3" fmla="*/ 0 h 585"/>
                <a:gd name="T4" fmla="*/ 720 w 720"/>
                <a:gd name="T5" fmla="*/ 585 h 5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85">
                  <a:moveTo>
                    <a:pt x="0" y="585"/>
                  </a:moveTo>
                  <a:cubicBezTo>
                    <a:pt x="58" y="488"/>
                    <a:pt x="227" y="0"/>
                    <a:pt x="347" y="0"/>
                  </a:cubicBezTo>
                  <a:cubicBezTo>
                    <a:pt x="467" y="0"/>
                    <a:pt x="642" y="463"/>
                    <a:pt x="720" y="585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77" name="Freeform 34"/>
            <p:cNvSpPr>
              <a:spLocks/>
            </p:cNvSpPr>
            <p:nvPr/>
          </p:nvSpPr>
          <p:spPr bwMode="auto">
            <a:xfrm>
              <a:off x="2568" y="2624"/>
              <a:ext cx="720" cy="585"/>
            </a:xfrm>
            <a:custGeom>
              <a:avLst/>
              <a:gdLst>
                <a:gd name="T0" fmla="*/ 0 w 720"/>
                <a:gd name="T1" fmla="*/ 585 h 585"/>
                <a:gd name="T2" fmla="*/ 347 w 720"/>
                <a:gd name="T3" fmla="*/ 0 h 585"/>
                <a:gd name="T4" fmla="*/ 720 w 720"/>
                <a:gd name="T5" fmla="*/ 585 h 5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85">
                  <a:moveTo>
                    <a:pt x="0" y="585"/>
                  </a:moveTo>
                  <a:cubicBezTo>
                    <a:pt x="58" y="488"/>
                    <a:pt x="227" y="0"/>
                    <a:pt x="347" y="0"/>
                  </a:cubicBezTo>
                  <a:cubicBezTo>
                    <a:pt x="467" y="0"/>
                    <a:pt x="642" y="463"/>
                    <a:pt x="720" y="585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78" name="Freeform 35"/>
            <p:cNvSpPr>
              <a:spLocks/>
            </p:cNvSpPr>
            <p:nvPr/>
          </p:nvSpPr>
          <p:spPr bwMode="auto">
            <a:xfrm>
              <a:off x="4008" y="2636"/>
              <a:ext cx="720" cy="585"/>
            </a:xfrm>
            <a:custGeom>
              <a:avLst/>
              <a:gdLst>
                <a:gd name="T0" fmla="*/ 0 w 720"/>
                <a:gd name="T1" fmla="*/ 585 h 585"/>
                <a:gd name="T2" fmla="*/ 347 w 720"/>
                <a:gd name="T3" fmla="*/ 0 h 585"/>
                <a:gd name="T4" fmla="*/ 720 w 720"/>
                <a:gd name="T5" fmla="*/ 585 h 5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85">
                  <a:moveTo>
                    <a:pt x="0" y="585"/>
                  </a:moveTo>
                  <a:cubicBezTo>
                    <a:pt x="58" y="488"/>
                    <a:pt x="227" y="0"/>
                    <a:pt x="347" y="0"/>
                  </a:cubicBezTo>
                  <a:cubicBezTo>
                    <a:pt x="467" y="0"/>
                    <a:pt x="642" y="463"/>
                    <a:pt x="720" y="585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79" name="Freeform 36"/>
            <p:cNvSpPr>
              <a:spLocks/>
            </p:cNvSpPr>
            <p:nvPr/>
          </p:nvSpPr>
          <p:spPr bwMode="auto">
            <a:xfrm flipV="1">
              <a:off x="417" y="3212"/>
              <a:ext cx="720" cy="585"/>
            </a:xfrm>
            <a:custGeom>
              <a:avLst/>
              <a:gdLst>
                <a:gd name="T0" fmla="*/ 0 w 720"/>
                <a:gd name="T1" fmla="*/ 585 h 585"/>
                <a:gd name="T2" fmla="*/ 347 w 720"/>
                <a:gd name="T3" fmla="*/ 0 h 585"/>
                <a:gd name="T4" fmla="*/ 720 w 720"/>
                <a:gd name="T5" fmla="*/ 585 h 5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85">
                  <a:moveTo>
                    <a:pt x="0" y="585"/>
                  </a:moveTo>
                  <a:cubicBezTo>
                    <a:pt x="58" y="488"/>
                    <a:pt x="227" y="0"/>
                    <a:pt x="347" y="0"/>
                  </a:cubicBezTo>
                  <a:cubicBezTo>
                    <a:pt x="467" y="0"/>
                    <a:pt x="642" y="463"/>
                    <a:pt x="720" y="585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80" name="Freeform 37"/>
            <p:cNvSpPr>
              <a:spLocks/>
            </p:cNvSpPr>
            <p:nvPr/>
          </p:nvSpPr>
          <p:spPr bwMode="auto">
            <a:xfrm flipV="1">
              <a:off x="1848" y="3212"/>
              <a:ext cx="720" cy="585"/>
            </a:xfrm>
            <a:custGeom>
              <a:avLst/>
              <a:gdLst>
                <a:gd name="T0" fmla="*/ 0 w 720"/>
                <a:gd name="T1" fmla="*/ 585 h 585"/>
                <a:gd name="T2" fmla="*/ 347 w 720"/>
                <a:gd name="T3" fmla="*/ 0 h 585"/>
                <a:gd name="T4" fmla="*/ 720 w 720"/>
                <a:gd name="T5" fmla="*/ 585 h 5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85">
                  <a:moveTo>
                    <a:pt x="0" y="585"/>
                  </a:moveTo>
                  <a:cubicBezTo>
                    <a:pt x="58" y="488"/>
                    <a:pt x="227" y="0"/>
                    <a:pt x="347" y="0"/>
                  </a:cubicBezTo>
                  <a:cubicBezTo>
                    <a:pt x="467" y="0"/>
                    <a:pt x="642" y="463"/>
                    <a:pt x="720" y="585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81" name="Freeform 38"/>
            <p:cNvSpPr>
              <a:spLocks/>
            </p:cNvSpPr>
            <p:nvPr/>
          </p:nvSpPr>
          <p:spPr bwMode="auto">
            <a:xfrm flipV="1">
              <a:off x="3288" y="3212"/>
              <a:ext cx="720" cy="585"/>
            </a:xfrm>
            <a:custGeom>
              <a:avLst/>
              <a:gdLst>
                <a:gd name="T0" fmla="*/ 0 w 720"/>
                <a:gd name="T1" fmla="*/ 585 h 585"/>
                <a:gd name="T2" fmla="*/ 347 w 720"/>
                <a:gd name="T3" fmla="*/ 0 h 585"/>
                <a:gd name="T4" fmla="*/ 720 w 720"/>
                <a:gd name="T5" fmla="*/ 585 h 5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85">
                  <a:moveTo>
                    <a:pt x="0" y="585"/>
                  </a:moveTo>
                  <a:cubicBezTo>
                    <a:pt x="58" y="488"/>
                    <a:pt x="227" y="0"/>
                    <a:pt x="347" y="0"/>
                  </a:cubicBezTo>
                  <a:cubicBezTo>
                    <a:pt x="467" y="0"/>
                    <a:pt x="642" y="463"/>
                    <a:pt x="720" y="585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82" name="Freeform 40"/>
            <p:cNvSpPr>
              <a:spLocks/>
            </p:cNvSpPr>
            <p:nvPr/>
          </p:nvSpPr>
          <p:spPr bwMode="auto">
            <a:xfrm flipV="1">
              <a:off x="1497" y="3197"/>
              <a:ext cx="720" cy="297"/>
            </a:xfrm>
            <a:custGeom>
              <a:avLst/>
              <a:gdLst>
                <a:gd name="T0" fmla="*/ 0 w 720"/>
                <a:gd name="T1" fmla="*/ 151 h 585"/>
                <a:gd name="T2" fmla="*/ 347 w 720"/>
                <a:gd name="T3" fmla="*/ 0 h 585"/>
                <a:gd name="T4" fmla="*/ 720 w 720"/>
                <a:gd name="T5" fmla="*/ 151 h 5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85">
                  <a:moveTo>
                    <a:pt x="0" y="585"/>
                  </a:moveTo>
                  <a:cubicBezTo>
                    <a:pt x="58" y="488"/>
                    <a:pt x="227" y="0"/>
                    <a:pt x="347" y="0"/>
                  </a:cubicBezTo>
                  <a:cubicBezTo>
                    <a:pt x="467" y="0"/>
                    <a:pt x="642" y="463"/>
                    <a:pt x="720" y="585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83" name="Freeform 41"/>
            <p:cNvSpPr>
              <a:spLocks/>
            </p:cNvSpPr>
            <p:nvPr/>
          </p:nvSpPr>
          <p:spPr bwMode="auto">
            <a:xfrm flipV="1">
              <a:off x="2928" y="3200"/>
              <a:ext cx="720" cy="297"/>
            </a:xfrm>
            <a:custGeom>
              <a:avLst/>
              <a:gdLst>
                <a:gd name="T0" fmla="*/ 0 w 720"/>
                <a:gd name="T1" fmla="*/ 151 h 585"/>
                <a:gd name="T2" fmla="*/ 347 w 720"/>
                <a:gd name="T3" fmla="*/ 0 h 585"/>
                <a:gd name="T4" fmla="*/ 720 w 720"/>
                <a:gd name="T5" fmla="*/ 151 h 5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85">
                  <a:moveTo>
                    <a:pt x="0" y="585"/>
                  </a:moveTo>
                  <a:cubicBezTo>
                    <a:pt x="58" y="488"/>
                    <a:pt x="227" y="0"/>
                    <a:pt x="347" y="0"/>
                  </a:cubicBezTo>
                  <a:cubicBezTo>
                    <a:pt x="467" y="0"/>
                    <a:pt x="642" y="463"/>
                    <a:pt x="720" y="585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84" name="Freeform 42"/>
            <p:cNvSpPr>
              <a:spLocks/>
            </p:cNvSpPr>
            <p:nvPr/>
          </p:nvSpPr>
          <p:spPr bwMode="auto">
            <a:xfrm flipV="1">
              <a:off x="4368" y="3197"/>
              <a:ext cx="720" cy="297"/>
            </a:xfrm>
            <a:custGeom>
              <a:avLst/>
              <a:gdLst>
                <a:gd name="T0" fmla="*/ 0 w 720"/>
                <a:gd name="T1" fmla="*/ 151 h 585"/>
                <a:gd name="T2" fmla="*/ 347 w 720"/>
                <a:gd name="T3" fmla="*/ 0 h 585"/>
                <a:gd name="T4" fmla="*/ 720 w 720"/>
                <a:gd name="T5" fmla="*/ 151 h 5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85">
                  <a:moveTo>
                    <a:pt x="0" y="585"/>
                  </a:moveTo>
                  <a:cubicBezTo>
                    <a:pt x="58" y="488"/>
                    <a:pt x="227" y="0"/>
                    <a:pt x="347" y="0"/>
                  </a:cubicBezTo>
                  <a:cubicBezTo>
                    <a:pt x="467" y="0"/>
                    <a:pt x="642" y="463"/>
                    <a:pt x="720" y="585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85" name="Freeform 43"/>
            <p:cNvSpPr>
              <a:spLocks/>
            </p:cNvSpPr>
            <p:nvPr/>
          </p:nvSpPr>
          <p:spPr bwMode="auto">
            <a:xfrm>
              <a:off x="777" y="2900"/>
              <a:ext cx="720" cy="297"/>
            </a:xfrm>
            <a:custGeom>
              <a:avLst/>
              <a:gdLst>
                <a:gd name="T0" fmla="*/ 0 w 720"/>
                <a:gd name="T1" fmla="*/ 151 h 585"/>
                <a:gd name="T2" fmla="*/ 347 w 720"/>
                <a:gd name="T3" fmla="*/ 0 h 585"/>
                <a:gd name="T4" fmla="*/ 720 w 720"/>
                <a:gd name="T5" fmla="*/ 151 h 5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85">
                  <a:moveTo>
                    <a:pt x="0" y="585"/>
                  </a:moveTo>
                  <a:cubicBezTo>
                    <a:pt x="58" y="488"/>
                    <a:pt x="227" y="0"/>
                    <a:pt x="347" y="0"/>
                  </a:cubicBezTo>
                  <a:cubicBezTo>
                    <a:pt x="467" y="0"/>
                    <a:pt x="642" y="463"/>
                    <a:pt x="720" y="585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86" name="Freeform 44"/>
            <p:cNvSpPr>
              <a:spLocks/>
            </p:cNvSpPr>
            <p:nvPr/>
          </p:nvSpPr>
          <p:spPr bwMode="auto">
            <a:xfrm>
              <a:off x="2208" y="2903"/>
              <a:ext cx="720" cy="297"/>
            </a:xfrm>
            <a:custGeom>
              <a:avLst/>
              <a:gdLst>
                <a:gd name="T0" fmla="*/ 0 w 720"/>
                <a:gd name="T1" fmla="*/ 151 h 585"/>
                <a:gd name="T2" fmla="*/ 347 w 720"/>
                <a:gd name="T3" fmla="*/ 0 h 585"/>
                <a:gd name="T4" fmla="*/ 720 w 720"/>
                <a:gd name="T5" fmla="*/ 151 h 5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85">
                  <a:moveTo>
                    <a:pt x="0" y="585"/>
                  </a:moveTo>
                  <a:cubicBezTo>
                    <a:pt x="58" y="488"/>
                    <a:pt x="227" y="0"/>
                    <a:pt x="347" y="0"/>
                  </a:cubicBezTo>
                  <a:cubicBezTo>
                    <a:pt x="467" y="0"/>
                    <a:pt x="642" y="463"/>
                    <a:pt x="720" y="585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87" name="Freeform 45"/>
            <p:cNvSpPr>
              <a:spLocks/>
            </p:cNvSpPr>
            <p:nvPr/>
          </p:nvSpPr>
          <p:spPr bwMode="auto">
            <a:xfrm>
              <a:off x="3651" y="2897"/>
              <a:ext cx="720" cy="297"/>
            </a:xfrm>
            <a:custGeom>
              <a:avLst/>
              <a:gdLst>
                <a:gd name="T0" fmla="*/ 0 w 720"/>
                <a:gd name="T1" fmla="*/ 151 h 585"/>
                <a:gd name="T2" fmla="*/ 347 w 720"/>
                <a:gd name="T3" fmla="*/ 0 h 585"/>
                <a:gd name="T4" fmla="*/ 720 w 720"/>
                <a:gd name="T5" fmla="*/ 151 h 5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585">
                  <a:moveTo>
                    <a:pt x="0" y="585"/>
                  </a:moveTo>
                  <a:cubicBezTo>
                    <a:pt x="58" y="488"/>
                    <a:pt x="227" y="0"/>
                    <a:pt x="347" y="0"/>
                  </a:cubicBezTo>
                  <a:cubicBezTo>
                    <a:pt x="467" y="0"/>
                    <a:pt x="642" y="463"/>
                    <a:pt x="720" y="585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5" grpId="0" autoUpdateAnimBg="0"/>
      <p:bldP spid="17416" grpId="0" autoUpdateAnimBg="0"/>
    </p:bldLst>
  </p:timing>
</p:sld>
</file>

<file path=ppt/theme/theme1.xml><?xml version="1.0" encoding="utf-8"?>
<a:theme xmlns:a="http://schemas.openxmlformats.org/drawingml/2006/main" name="Синий обелиск">
  <a:themeElements>
    <a:clrScheme name="Синий обелиск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Синий обелиск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Синий обелиск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иний обелиск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иний обелиск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иний обелиск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иний обелиск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Designs\Синий обелиск.pot</Template>
  <TotalTime>2042</TotalTime>
  <Words>1058</Words>
  <Application>Microsoft Office PowerPoint</Application>
  <PresentationFormat>Экран (4:3)</PresentationFormat>
  <Paragraphs>157</Paragraphs>
  <Slides>17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Times New Roman</vt:lpstr>
      <vt:lpstr>Arial</vt:lpstr>
      <vt:lpstr>Wingdings</vt:lpstr>
      <vt:lpstr>Symbol</vt:lpstr>
      <vt:lpstr>MS Mincho</vt:lpstr>
      <vt:lpstr>Синий обелиск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ISTEk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56</cp:revision>
  <dcterms:created xsi:type="dcterms:W3CDTF">2005-08-24T05:04:42Z</dcterms:created>
  <dcterms:modified xsi:type="dcterms:W3CDTF">2020-03-18T17:39:29Z</dcterms:modified>
</cp:coreProperties>
</file>