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1"/>
  </p:sld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ru-RU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33CC"/>
    <a:srgbClr val="0033CC"/>
    <a:srgbClr val="FF9933"/>
    <a:srgbClr val="66FF33"/>
    <a:srgbClr val="FF99FF"/>
    <a:srgbClr val="00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6" autoAdjust="0"/>
    <p:restoredTop sz="94664" autoAdjust="0"/>
  </p:normalViewPr>
  <p:slideViewPr>
    <p:cSldViewPr>
      <p:cViewPr varScale="1">
        <p:scale>
          <a:sx n="73" d="100"/>
          <a:sy n="73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12" Type="http://schemas.openxmlformats.org/officeDocument/2006/relationships/image" Target="../media/image31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11" Type="http://schemas.openxmlformats.org/officeDocument/2006/relationships/image" Target="../media/image30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32.wmf"/><Relationship Id="rId4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18E451F-07EA-41F7-9B6F-89611DC88714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>
                <a:gd name="T0" fmla="*/ 1523 w 3699"/>
                <a:gd name="T1" fmla="*/ 2611 h 2613"/>
                <a:gd name="T2" fmla="*/ 3698 w 3699"/>
                <a:gd name="T3" fmla="*/ 2612 h 2613"/>
                <a:gd name="T4" fmla="*/ 3698 w 3699"/>
                <a:gd name="T5" fmla="*/ 2228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7 h 2613"/>
                <a:gd name="T14" fmla="*/ 585 w 3699"/>
                <a:gd name="T15" fmla="*/ 482 h 2613"/>
                <a:gd name="T16" fmla="*/ 796 w 3699"/>
                <a:gd name="T17" fmla="*/ 711 h 2613"/>
                <a:gd name="T18" fmla="*/ 983 w 3699"/>
                <a:gd name="T19" fmla="*/ 955 h 2613"/>
                <a:gd name="T20" fmla="*/ 1119 w 3699"/>
                <a:gd name="T21" fmla="*/ 1168 h 2613"/>
                <a:gd name="T22" fmla="*/ 1238 w 3699"/>
                <a:gd name="T23" fmla="*/ 1388 h 2613"/>
                <a:gd name="T24" fmla="*/ 1331 w 3699"/>
                <a:gd name="T25" fmla="*/ 1608 h 2613"/>
                <a:gd name="T26" fmla="*/ 1400 w 3699"/>
                <a:gd name="T27" fmla="*/ 1809 h 2613"/>
                <a:gd name="T28" fmla="*/ 1447 w 3699"/>
                <a:gd name="T29" fmla="*/ 1979 h 2613"/>
                <a:gd name="T30" fmla="*/ 1490 w 3699"/>
                <a:gd name="T31" fmla="*/ 2190 h 2613"/>
                <a:gd name="T32" fmla="*/ 1511 w 3699"/>
                <a:gd name="T33" fmla="*/ 2374 h 2613"/>
                <a:gd name="T34" fmla="*/ 1523 w 3699"/>
                <a:gd name="T35" fmla="*/ 2611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T0" fmla="*/ 780 w 21600"/>
                <a:gd name="T1" fmla="*/ 0 h 21231"/>
                <a:gd name="T2" fmla="*/ 4237 w 21600"/>
                <a:gd name="T3" fmla="*/ 3342 h 21231"/>
                <a:gd name="T4" fmla="*/ 0 w 21600"/>
                <a:gd name="T5" fmla="*/ 3342 h 212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lnTo>
                    <a:pt x="3976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4101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1AA739-1026-4960-A278-CACD5414CF1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4101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0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D5F4ED-AFB9-436F-AE9C-AB0F7CEF28C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2837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0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FB0BEC-680C-42A0-97B2-2AC5264A520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358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0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DF730D-945F-4258-8458-5D1C48EDE18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3865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0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056DA8-2CCC-43E3-A0D6-F6E317C585A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19209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6444B2-DF40-4A48-97DD-FA87DBFBC4D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94944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10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185D39-1A11-41CB-B85D-DAD33D6DB62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2893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F3C477-29E9-4D72-899F-E934775C6B6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2838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C3F0C8-1F8C-4D0E-AEDD-FA468D3C159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8277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AC2C90-B394-4488-8D13-20932272997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67736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16A2C9-84B7-4518-88C9-2BF77EB738D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46170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26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3075" name="Freeform 1027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>
                <a:gd name="T0" fmla="*/ 1905 w 2359"/>
                <a:gd name="T1" fmla="*/ 3312 h 3314"/>
                <a:gd name="T2" fmla="*/ 2358 w 2359"/>
                <a:gd name="T3" fmla="*/ 3313 h 3314"/>
                <a:gd name="T4" fmla="*/ 2358 w 2359"/>
                <a:gd name="T5" fmla="*/ 1437 h 3314"/>
                <a:gd name="T6" fmla="*/ 0 w 2359"/>
                <a:gd name="T7" fmla="*/ 0 h 3314"/>
                <a:gd name="T8" fmla="*/ 201 w 2359"/>
                <a:gd name="T9" fmla="*/ 150 h 3314"/>
                <a:gd name="T10" fmla="*/ 366 w 2359"/>
                <a:gd name="T11" fmla="*/ 279 h 3314"/>
                <a:gd name="T12" fmla="*/ 552 w 2359"/>
                <a:gd name="T13" fmla="*/ 441 h 3314"/>
                <a:gd name="T14" fmla="*/ 732 w 2359"/>
                <a:gd name="T15" fmla="*/ 612 h 3314"/>
                <a:gd name="T16" fmla="*/ 996 w 2359"/>
                <a:gd name="T17" fmla="*/ 903 h 3314"/>
                <a:gd name="T18" fmla="*/ 1230 w 2359"/>
                <a:gd name="T19" fmla="*/ 1212 h 3314"/>
                <a:gd name="T20" fmla="*/ 1400 w 2359"/>
                <a:gd name="T21" fmla="*/ 1482 h 3314"/>
                <a:gd name="T22" fmla="*/ 1548 w 2359"/>
                <a:gd name="T23" fmla="*/ 1761 h 3314"/>
                <a:gd name="T24" fmla="*/ 1665 w 2359"/>
                <a:gd name="T25" fmla="*/ 2040 h 3314"/>
                <a:gd name="T26" fmla="*/ 1751 w 2359"/>
                <a:gd name="T27" fmla="*/ 2295 h 3314"/>
                <a:gd name="T28" fmla="*/ 1809 w 2359"/>
                <a:gd name="T29" fmla="*/ 2511 h 3314"/>
                <a:gd name="T30" fmla="*/ 1863 w 2359"/>
                <a:gd name="T31" fmla="*/ 2778 h 3314"/>
                <a:gd name="T32" fmla="*/ 1890 w 2359"/>
                <a:gd name="T33" fmla="*/ 3012 h 3314"/>
                <a:gd name="T34" fmla="*/ 1905 w 2359"/>
                <a:gd name="T35" fmla="*/ 3312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033" name="Arc 1028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T0" fmla="*/ 0 w 21600"/>
                <a:gd name="T1" fmla="*/ 0 h 21600"/>
                <a:gd name="T2" fmla="*/ 5298 w 21600"/>
                <a:gd name="T3" fmla="*/ 4312 h 21600"/>
                <a:gd name="T4" fmla="*/ 0 w 21600"/>
                <a:gd name="T5" fmla="*/ 431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3077" name="Rectangle 102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 smtClean="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079" name="Rectangle 10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080" name="Rectangle 10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FE0C0E3-5C06-4C3A-AB0C-F38B0DD5932C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1031" name="Rectangle 10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27.wmf"/><Relationship Id="rId26" Type="http://schemas.openxmlformats.org/officeDocument/2006/relationships/image" Target="../media/image31.wmf"/><Relationship Id="rId3" Type="http://schemas.openxmlformats.org/officeDocument/2006/relationships/oleObject" Target="../embeddings/oleObject20.bin"/><Relationship Id="rId21" Type="http://schemas.openxmlformats.org/officeDocument/2006/relationships/oleObject" Target="../embeddings/oleObject29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7.bin"/><Relationship Id="rId25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4.bin"/><Relationship Id="rId24" Type="http://schemas.openxmlformats.org/officeDocument/2006/relationships/image" Target="../media/image30.wmf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23" Type="http://schemas.openxmlformats.org/officeDocument/2006/relationships/oleObject" Target="../embeddings/oleObject30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5.wmf"/><Relationship Id="rId22" Type="http://schemas.openxmlformats.org/officeDocument/2006/relationships/image" Target="../media/image29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3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9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4.wmf"/><Relationship Id="rId22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743200" y="2273300"/>
            <a:ext cx="4421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altLang="ru-RU" sz="32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Учебная дисциплина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52400" y="2852738"/>
            <a:ext cx="88931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3600" bIns="36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altLang="ru-RU" sz="4400" b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Электротехника   и   электроника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419475" y="3716338"/>
            <a:ext cx="29479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altLang="ru-RU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Лекция № 2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395288" y="4652963"/>
            <a:ext cx="849788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altLang="ru-RU" sz="40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Методы </a:t>
            </a:r>
            <a:r>
              <a:rPr lang="en-US" altLang="ru-RU" sz="40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altLang="ru-RU" sz="40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расчета </a:t>
            </a:r>
            <a:r>
              <a:rPr lang="en-US" altLang="ru-RU" sz="40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altLang="ru-RU" sz="40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сложных линейных </a:t>
            </a:r>
            <a:r>
              <a:rPr lang="en-US" altLang="ru-RU" sz="40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altLang="ru-RU" sz="40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цепей</a:t>
            </a:r>
            <a:r>
              <a:rPr lang="en-US" altLang="ru-RU" sz="40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altLang="ru-RU" sz="40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постоянного тока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217738" y="101600"/>
            <a:ext cx="4708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altLang="ru-RU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 Метод узловых потенциалов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28600" y="673100"/>
            <a:ext cx="8763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ru-RU" altLang="ru-RU"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Метод узловых потенциалов является наиболее общим и широко применяется для расчета электрических цепей, в частности в различных программах автоматизированного проектирования электронных схем. 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42925" y="4035425"/>
            <a:ext cx="78501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altLang="ru-RU" b="1" i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Методика  анализа  ЭЦ  методом  узловых потенциалов  (узловых  напряжений)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92100" y="1685925"/>
            <a:ext cx="8672513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ru-RU" altLang="ru-RU" sz="2000" i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Метод узловых потенциалов базируется на первом законе Кирхгофа и обобщенном законе Ома.</a:t>
            </a:r>
            <a:r>
              <a:rPr lang="ru-RU" altLang="ru-RU" sz="2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altLang="ru-RU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Он позволяет снизить число решаемых уравнений до величины </a:t>
            </a:r>
            <a:r>
              <a:rPr lang="en-US" altLang="ru-RU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ru-RU" altLang="ru-RU" b="1" i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УР</a:t>
            </a:r>
            <a:r>
              <a:rPr lang="ru-RU" altLang="ru-RU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</a:t>
            </a:r>
            <a:r>
              <a:rPr lang="en-US" altLang="ru-RU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ru-RU" altLang="ru-RU" b="1" i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УЗ </a:t>
            </a:r>
            <a:r>
              <a:rPr lang="ru-RU" altLang="ru-RU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– 1 - </a:t>
            </a:r>
            <a:r>
              <a:rPr lang="en-US" altLang="ru-RU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ru-RU" altLang="ru-RU" b="1" i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ИТ</a:t>
            </a:r>
            <a:r>
              <a:rPr lang="ru-RU" altLang="ru-RU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.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04800" y="2816225"/>
            <a:ext cx="8534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ru-RU" altLang="ru-RU" sz="2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В основе этого метода лежит расчет напряжений в</a:t>
            </a:r>
            <a:r>
              <a:rPr lang="ru-RU" altLang="ru-RU" sz="2000">
                <a:solidFill>
                  <a:schemeClr val="folHlink"/>
                </a:solidFill>
                <a:latin typeface="Arial" charset="0"/>
              </a:rPr>
              <a:t> </a:t>
            </a:r>
            <a:r>
              <a:rPr lang="ru-RU" altLang="ru-RU" sz="2000" b="1" i="1">
                <a:solidFill>
                  <a:schemeClr val="folHlink"/>
                </a:solidFill>
                <a:latin typeface="Arial" charset="0"/>
              </a:rPr>
              <a:t>(</a:t>
            </a:r>
            <a:r>
              <a:rPr lang="en-US" altLang="ru-RU" sz="2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</a:t>
            </a:r>
            <a:r>
              <a:rPr lang="ru-RU" altLang="ru-RU" sz="2000" b="1" i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УЗ </a:t>
            </a:r>
            <a:r>
              <a:rPr lang="ru-RU" altLang="ru-RU" sz="2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– 1 - </a:t>
            </a:r>
            <a:r>
              <a:rPr lang="en-US" altLang="ru-RU" sz="2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</a:t>
            </a:r>
            <a:r>
              <a:rPr lang="ru-RU" altLang="ru-RU" sz="2000" b="1" i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ИТ</a:t>
            </a:r>
            <a:r>
              <a:rPr lang="ru-RU" altLang="ru-RU" sz="2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)</a:t>
            </a:r>
            <a:r>
              <a:rPr lang="ru-RU" altLang="ru-RU" sz="2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– </a:t>
            </a:r>
            <a:r>
              <a:rPr lang="ru-RU" altLang="ru-RU" sz="2000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м</a:t>
            </a:r>
            <a:r>
              <a:rPr lang="ru-RU" altLang="ru-RU" sz="2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узле электрической цепи относительно </a:t>
            </a:r>
            <a:r>
              <a:rPr lang="ru-RU" altLang="ru-RU" sz="2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базисного узла</a:t>
            </a:r>
            <a:r>
              <a:rPr lang="ru-RU" altLang="ru-RU" sz="2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 После этого на основании закона Ома находятся токи токи или напряжения на соответствующих ветвях.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304800" y="4772025"/>
            <a:ext cx="8534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668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5240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9812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4384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en-US" altLang="ru-RU" b="1" smtClean="0">
                <a:solidFill>
                  <a:srgbClr val="00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1. </a:t>
            </a:r>
            <a:r>
              <a:rPr lang="ru-RU" altLang="ru-RU" b="1" smtClean="0">
                <a:solidFill>
                  <a:srgbClr val="00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Произвольно выбрать направления всех токов в ветвях исходной схемы</a:t>
            </a:r>
            <a:r>
              <a:rPr lang="en-US" altLang="ru-RU" b="1" smtClean="0">
                <a:solidFill>
                  <a:srgbClr val="00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</a:t>
            </a:r>
            <a:r>
              <a:rPr lang="ru-RU" altLang="ru-RU" b="1" smtClean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0" y="5546725"/>
            <a:ext cx="9144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668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5240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9812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4384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ru-RU" altLang="ru-RU" smtClean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ru-RU" smtClean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r>
              <a:rPr lang="ru-RU" altLang="ru-RU" smtClean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Положить равным нулю потенциал какого-либо узла ЭЦ</a:t>
            </a:r>
            <a:r>
              <a:rPr lang="en-US" altLang="ru-RU" smtClean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</a:t>
            </a:r>
            <a:r>
              <a:rPr lang="ru-RU" altLang="ru-RU" smtClean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Определить количество уравнений </a:t>
            </a:r>
            <a:r>
              <a:rPr lang="en-US" altLang="ru-RU" b="1" i="1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ru-RU" altLang="ru-RU" b="1" i="1" baseline="-2500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УР</a:t>
            </a:r>
            <a:r>
              <a:rPr lang="ru-RU" altLang="ru-RU" b="1" i="1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</a:t>
            </a:r>
            <a:r>
              <a:rPr lang="en-US" altLang="ru-RU" b="1" i="1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ru-RU" altLang="ru-RU" b="1" i="1" baseline="-2500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УЗ </a:t>
            </a:r>
            <a:r>
              <a:rPr lang="ru-RU" altLang="ru-RU" b="1" i="1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- </a:t>
            </a:r>
            <a:r>
              <a:rPr lang="en-US" altLang="ru-RU" b="1" i="1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ru-RU" altLang="ru-RU" b="1" i="1" baseline="-2500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ИТ</a:t>
            </a:r>
            <a:r>
              <a:rPr lang="ru-RU" altLang="ru-RU" b="1" i="1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–1,</a:t>
            </a:r>
            <a:r>
              <a:rPr lang="ru-RU" altLang="ru-RU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ru-RU" b="1" i="1" smtClean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ru-RU" altLang="ru-RU" b="1" i="1" baseline="-2500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ИТ</a:t>
            </a:r>
            <a:r>
              <a:rPr lang="ru-RU" altLang="ru-RU" smtClean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– число ветвей, содержащих только идеальные источники тока.</a:t>
            </a:r>
            <a:endParaRPr lang="ru-RU" altLang="ru-RU" smtClean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  <p:bldP spid="13315" grpId="0" autoUpdateAnimBg="0"/>
      <p:bldP spid="13316" grpId="0" autoUpdateAnimBg="0"/>
      <p:bldP spid="13317" grpId="0" autoUpdateAnimBg="0"/>
      <p:bldP spid="13318" grpId="0" autoUpdateAnimBg="0"/>
      <p:bldP spid="13319" grpId="0" autoUpdateAnimBg="0"/>
      <p:bldP spid="1332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41300" y="1143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668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5240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9812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4384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ru-RU" altLang="ru-RU" smtClean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ru-RU" smtClean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 </a:t>
            </a:r>
            <a:r>
              <a:rPr lang="ru-RU" altLang="ru-RU" smtClean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Решить систему уравнений относительно потенциалов узлов</a:t>
            </a:r>
            <a:r>
              <a:rPr lang="en-US" altLang="ru-RU" smtClean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</a:t>
            </a:r>
            <a:r>
              <a:rPr lang="ru-RU" altLang="ru-RU" smtClean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14344" name="Group 8"/>
          <p:cNvGrpSpPr>
            <a:grpSpLocks/>
          </p:cNvGrpSpPr>
          <p:nvPr/>
        </p:nvGrpSpPr>
        <p:grpSpPr bwMode="auto">
          <a:xfrm>
            <a:off x="1397000" y="549275"/>
            <a:ext cx="6991350" cy="1774825"/>
            <a:chOff x="880" y="408"/>
            <a:chExt cx="4208" cy="1056"/>
          </a:xfrm>
        </p:grpSpPr>
        <p:sp>
          <p:nvSpPr>
            <p:cNvPr id="13321" name="Rectangle 4"/>
            <p:cNvSpPr>
              <a:spLocks noChangeArrowheads="1"/>
            </p:cNvSpPr>
            <p:nvPr/>
          </p:nvSpPr>
          <p:spPr bwMode="auto">
            <a:xfrm>
              <a:off x="880" y="408"/>
              <a:ext cx="4208" cy="105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graphicFrame>
          <p:nvGraphicFramePr>
            <p:cNvPr id="13322" name="Object 5"/>
            <p:cNvGraphicFramePr>
              <a:graphicFrameLocks noChangeAspect="1"/>
            </p:cNvGraphicFramePr>
            <p:nvPr/>
          </p:nvGraphicFramePr>
          <p:xfrm>
            <a:off x="1056" y="432"/>
            <a:ext cx="4021" cy="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4" name="Формула" r:id="rId3" imgW="3454400" imgH="889000" progId="Equation.3">
                    <p:embed/>
                  </p:oleObj>
                </mc:Choice>
                <mc:Fallback>
                  <p:oleObj name="Формула" r:id="rId3" imgW="3454400" imgH="8890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432"/>
                          <a:ext cx="4021" cy="1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3" name="AutoShape 6"/>
            <p:cNvSpPr>
              <a:spLocks/>
            </p:cNvSpPr>
            <p:nvPr/>
          </p:nvSpPr>
          <p:spPr bwMode="auto">
            <a:xfrm>
              <a:off x="928" y="504"/>
              <a:ext cx="96" cy="816"/>
            </a:xfrm>
            <a:prstGeom prst="leftBrace">
              <a:avLst>
                <a:gd name="adj1" fmla="val 70833"/>
                <a:gd name="adj2" fmla="val 50000"/>
              </a:avLst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</p:grp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406400" y="2428875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ru-RU" altLang="ru-RU"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где </a:t>
            </a:r>
            <a:r>
              <a:rPr lang="en-US" altLang="ru-RU" b="1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</a:t>
            </a:r>
            <a:r>
              <a:rPr lang="en-US" altLang="ru-RU" b="1" i="1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SS </a:t>
            </a:r>
            <a:r>
              <a:rPr lang="en-US" altLang="ru-RU" b="1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ru-RU"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 </a:t>
            </a:r>
            <a:r>
              <a:rPr lang="ru-RU" altLang="ru-RU"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алгебраическая сумма проводимостей ветвей, присоединенных к узлу </a:t>
            </a:r>
            <a:r>
              <a:rPr lang="en-US" altLang="ru-RU" sz="2000" b="1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ru-RU" altLang="ru-RU"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не содержащих источники тока</a:t>
            </a:r>
            <a:r>
              <a:rPr lang="en-US" altLang="ru-RU"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</a:t>
            </a:r>
            <a:endParaRPr lang="ru-RU" altLang="ru-RU" sz="200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368300" y="3200400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ru-RU" altLang="ru-RU"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ru-RU" b="1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</a:t>
            </a:r>
            <a:r>
              <a:rPr lang="en-US" altLang="ru-RU" b="1" i="1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SQ</a:t>
            </a:r>
            <a:r>
              <a:rPr lang="en-US" altLang="ru-RU" sz="2000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ru-RU"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- </a:t>
            </a:r>
            <a:r>
              <a:rPr lang="ru-RU" altLang="ru-RU"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алгебраическая сумма проводимостей ветвей, непосредственно соединяющих узел </a:t>
            </a:r>
            <a:r>
              <a:rPr lang="en-US" altLang="ru-RU" sz="2000" b="1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altLang="ru-RU"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altLang="ru-RU"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 узлом </a:t>
            </a:r>
            <a:r>
              <a:rPr lang="en-US" altLang="ru-RU" sz="2000" b="1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ru-RU"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</a:t>
            </a:r>
            <a:endParaRPr lang="ru-RU" altLang="ru-RU" sz="200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376238" y="3914775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ru-RU" altLang="ru-RU"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altLang="ru-RU" b="1" i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Е</a:t>
            </a:r>
            <a:r>
              <a:rPr lang="en-US" altLang="ru-RU" b="1" i="1" baseline="-250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S</a:t>
            </a:r>
            <a:r>
              <a:rPr lang="en-US" altLang="ru-RU" b="1" i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G</a:t>
            </a:r>
            <a:r>
              <a:rPr lang="en-US" altLang="ru-RU" b="1" i="1" baseline="-250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S</a:t>
            </a:r>
            <a:r>
              <a:rPr lang="en-US" altLang="ru-RU" sz="2000" baseline="-250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ru-RU" sz="20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- </a:t>
            </a:r>
            <a:r>
              <a:rPr lang="ru-RU" altLang="ru-RU" sz="20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алгебраическая сумма произведений ЭДС ветвей, примыкающих к узлу </a:t>
            </a:r>
            <a:r>
              <a:rPr lang="en-US" altLang="ru-RU" sz="2000" b="1" i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ru-RU" altLang="ru-RU" sz="20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на их проводимости</a:t>
            </a:r>
            <a:r>
              <a:rPr lang="en-US" altLang="ru-RU" sz="20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</a:t>
            </a:r>
            <a:r>
              <a:rPr lang="ru-RU" altLang="ru-RU" sz="20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Это произведение берется со знаком «плюс», если ЭДС направлена к узлу </a:t>
            </a:r>
            <a:r>
              <a:rPr lang="en-US" altLang="ru-RU" sz="2000" b="1" i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ru-RU" altLang="ru-RU" sz="20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в противном случае – «минус»</a:t>
            </a:r>
            <a:r>
              <a:rPr lang="en-US" altLang="ru-RU" sz="20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</a:t>
            </a:r>
            <a:endParaRPr lang="ru-RU" altLang="ru-RU" sz="2000"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333375" y="4895850"/>
            <a:ext cx="8610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ru-RU" altLang="ru-RU" b="1" i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</a:t>
            </a:r>
            <a:r>
              <a:rPr lang="en-US" altLang="ru-RU" b="1" i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J</a:t>
            </a:r>
            <a:r>
              <a:rPr lang="en-US" altLang="ru-RU" b="1" i="1" baseline="-250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0S</a:t>
            </a:r>
            <a:r>
              <a:rPr lang="en-US" altLang="ru-RU" sz="2000" baseline="-250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ru-RU" sz="20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- </a:t>
            </a:r>
            <a:r>
              <a:rPr lang="ru-RU" altLang="ru-RU" sz="20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алгебраическая сумма источников тока, присоединенных к к узлу </a:t>
            </a:r>
            <a:r>
              <a:rPr lang="en-US" altLang="ru-RU" sz="2000" b="1" i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ru-RU" altLang="ru-RU" sz="20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 Ток </a:t>
            </a:r>
            <a:r>
              <a:rPr lang="en-US" altLang="ru-RU" sz="2000" b="1" i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</a:t>
            </a:r>
            <a:r>
              <a:rPr lang="ru-RU" altLang="ru-RU" sz="20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берется со знаком «плюс», если он направлен  к узлу </a:t>
            </a:r>
            <a:r>
              <a:rPr lang="en-US" altLang="ru-RU" sz="2000" b="1" i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ru-RU" altLang="ru-RU" sz="20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иначе «минус»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228600" y="5989638"/>
            <a:ext cx="853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668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5240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9812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4384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ru-RU" altLang="ru-RU" sz="2000" b="1" i="1" smtClean="0">
                <a:solidFill>
                  <a:srgbClr val="FFC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altLang="ru-RU" sz="2000" b="1" i="1" smtClean="0">
                <a:solidFill>
                  <a:srgbClr val="FFC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r>
              <a:rPr lang="en-US" altLang="ru-RU" sz="2000" smtClean="0">
                <a:solidFill>
                  <a:srgbClr val="FFC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altLang="ru-RU" sz="2000" smtClean="0">
                <a:solidFill>
                  <a:srgbClr val="FFC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altLang="ru-RU" sz="2000" b="1" i="1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Вычислить необходимые токи из обобщенного закона Ома или первого закона Кирхгофа.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43" grpId="0" autoUpdateAnimBg="0"/>
      <p:bldP spid="14345" grpId="0" autoUpdateAnimBg="0"/>
      <p:bldP spid="14346" grpId="0" autoUpdateAnimBg="0"/>
      <p:bldP spid="14349" grpId="0" autoUpdateAnimBg="0"/>
      <p:bldP spid="1435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6" name="Text Box 36"/>
          <p:cNvSpPr txBox="1">
            <a:spLocks noChangeArrowheads="1"/>
          </p:cNvSpPr>
          <p:nvPr/>
        </p:nvSpPr>
        <p:spPr bwMode="auto">
          <a:xfrm>
            <a:off x="4953000" y="190500"/>
            <a:ext cx="3962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ru-RU" altLang="ru-RU" sz="1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На основании первого закона Кирхгофа</a:t>
            </a:r>
            <a:r>
              <a:rPr lang="en-US" altLang="ru-RU" sz="1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altLang="ru-RU" sz="1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применительно к узлу 1</a:t>
            </a:r>
            <a:r>
              <a:rPr lang="en-US" altLang="ru-RU" sz="1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endParaRPr lang="ru-RU" altLang="ru-RU" sz="1800" b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5410" name="Group 50"/>
          <p:cNvGrpSpPr>
            <a:grpSpLocks/>
          </p:cNvGrpSpPr>
          <p:nvPr/>
        </p:nvGrpSpPr>
        <p:grpSpPr bwMode="auto">
          <a:xfrm>
            <a:off x="6019800" y="762000"/>
            <a:ext cx="1676400" cy="481013"/>
            <a:chOff x="3792" y="816"/>
            <a:chExt cx="1056" cy="303"/>
          </a:xfrm>
        </p:grpSpPr>
        <p:sp>
          <p:nvSpPr>
            <p:cNvPr id="14414" name="Rectangle 37"/>
            <p:cNvSpPr>
              <a:spLocks noChangeArrowheads="1"/>
            </p:cNvSpPr>
            <p:nvPr/>
          </p:nvSpPr>
          <p:spPr bwMode="auto">
            <a:xfrm>
              <a:off x="3792" y="831"/>
              <a:ext cx="1056" cy="288"/>
            </a:xfrm>
            <a:prstGeom prst="rect">
              <a:avLst/>
            </a:prstGeom>
            <a:solidFill>
              <a:srgbClr val="66FF33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graphicFrame>
          <p:nvGraphicFramePr>
            <p:cNvPr id="14415" name="Object 38"/>
            <p:cNvGraphicFramePr>
              <a:graphicFrameLocks noChangeAspect="1"/>
            </p:cNvGraphicFramePr>
            <p:nvPr/>
          </p:nvGraphicFramePr>
          <p:xfrm>
            <a:off x="3879" y="816"/>
            <a:ext cx="907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6" name="Формула" r:id="rId3" imgW="685800" imgH="228600" progId="Equation.3">
                    <p:embed/>
                  </p:oleObj>
                </mc:Choice>
                <mc:Fallback>
                  <p:oleObj name="Формула" r:id="rId3" imgW="685800" imgH="2286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9" y="816"/>
                          <a:ext cx="907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450" name="Group 90"/>
          <p:cNvGrpSpPr>
            <a:grpSpLocks/>
          </p:cNvGrpSpPr>
          <p:nvPr/>
        </p:nvGrpSpPr>
        <p:grpSpPr bwMode="auto">
          <a:xfrm>
            <a:off x="73025" y="203200"/>
            <a:ext cx="4648200" cy="3352800"/>
            <a:chOff x="64" y="128"/>
            <a:chExt cx="2928" cy="2112"/>
          </a:xfrm>
        </p:grpSpPr>
        <p:sp>
          <p:nvSpPr>
            <p:cNvPr id="14381" name="Rectangle 3"/>
            <p:cNvSpPr>
              <a:spLocks noChangeArrowheads="1"/>
            </p:cNvSpPr>
            <p:nvPr/>
          </p:nvSpPr>
          <p:spPr bwMode="auto">
            <a:xfrm>
              <a:off x="64" y="128"/>
              <a:ext cx="2928" cy="198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4382" name="Rectangle 4"/>
            <p:cNvSpPr>
              <a:spLocks noChangeArrowheads="1"/>
            </p:cNvSpPr>
            <p:nvPr/>
          </p:nvSpPr>
          <p:spPr bwMode="auto">
            <a:xfrm>
              <a:off x="256" y="480"/>
              <a:ext cx="2552" cy="139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4383" name="Oval 5"/>
            <p:cNvSpPr>
              <a:spLocks noChangeArrowheads="1"/>
            </p:cNvSpPr>
            <p:nvPr/>
          </p:nvSpPr>
          <p:spPr bwMode="auto">
            <a:xfrm>
              <a:off x="2664" y="1360"/>
              <a:ext cx="288" cy="279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4384" name="Oval 6"/>
            <p:cNvSpPr>
              <a:spLocks noChangeArrowheads="1"/>
            </p:cNvSpPr>
            <p:nvPr/>
          </p:nvSpPr>
          <p:spPr bwMode="auto">
            <a:xfrm>
              <a:off x="112" y="1328"/>
              <a:ext cx="288" cy="279"/>
            </a:xfrm>
            <a:prstGeom prst="ellipse">
              <a:avLst/>
            </a:prstGeom>
            <a:solidFill>
              <a:srgbClr val="99FF66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4385" name="Line 7"/>
            <p:cNvSpPr>
              <a:spLocks noChangeShapeType="1"/>
            </p:cNvSpPr>
            <p:nvPr/>
          </p:nvSpPr>
          <p:spPr bwMode="auto">
            <a:xfrm>
              <a:off x="1528" y="480"/>
              <a:ext cx="1" cy="139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4386" name="Rectangle 8"/>
            <p:cNvSpPr>
              <a:spLocks noChangeArrowheads="1"/>
            </p:cNvSpPr>
            <p:nvPr/>
          </p:nvSpPr>
          <p:spPr bwMode="auto">
            <a:xfrm>
              <a:off x="1456" y="1232"/>
              <a:ext cx="144" cy="32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4387" name="Rectangle 9"/>
            <p:cNvSpPr>
              <a:spLocks noChangeArrowheads="1"/>
            </p:cNvSpPr>
            <p:nvPr/>
          </p:nvSpPr>
          <p:spPr bwMode="auto">
            <a:xfrm rot="5400000">
              <a:off x="658" y="310"/>
              <a:ext cx="139" cy="33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4388" name="Rectangle 10"/>
            <p:cNvSpPr>
              <a:spLocks noChangeArrowheads="1"/>
            </p:cNvSpPr>
            <p:nvPr/>
          </p:nvSpPr>
          <p:spPr bwMode="auto">
            <a:xfrm rot="5400000">
              <a:off x="2298" y="310"/>
              <a:ext cx="139" cy="33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4389" name="Line 11"/>
            <p:cNvSpPr>
              <a:spLocks noChangeShapeType="1"/>
            </p:cNvSpPr>
            <p:nvPr/>
          </p:nvSpPr>
          <p:spPr bwMode="auto">
            <a:xfrm>
              <a:off x="256" y="1313"/>
              <a:ext cx="1" cy="279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4390" name="Line 12"/>
            <p:cNvSpPr>
              <a:spLocks noChangeShapeType="1"/>
            </p:cNvSpPr>
            <p:nvPr/>
          </p:nvSpPr>
          <p:spPr bwMode="auto">
            <a:xfrm>
              <a:off x="2808" y="1344"/>
              <a:ext cx="1" cy="279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4391" name="Oval 13"/>
            <p:cNvSpPr>
              <a:spLocks noChangeArrowheads="1"/>
            </p:cNvSpPr>
            <p:nvPr/>
          </p:nvSpPr>
          <p:spPr bwMode="auto">
            <a:xfrm>
              <a:off x="1504" y="456"/>
              <a:ext cx="48" cy="47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4392" name="Oval 14"/>
            <p:cNvSpPr>
              <a:spLocks noChangeArrowheads="1"/>
            </p:cNvSpPr>
            <p:nvPr/>
          </p:nvSpPr>
          <p:spPr bwMode="auto">
            <a:xfrm>
              <a:off x="1503" y="1848"/>
              <a:ext cx="48" cy="47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4393" name="Line 15"/>
            <p:cNvSpPr>
              <a:spLocks noChangeShapeType="1"/>
            </p:cNvSpPr>
            <p:nvPr/>
          </p:nvSpPr>
          <p:spPr bwMode="auto">
            <a:xfrm flipH="1" flipV="1">
              <a:off x="1528" y="672"/>
              <a:ext cx="1" cy="279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4394" name="Line 16"/>
            <p:cNvSpPr>
              <a:spLocks noChangeShapeType="1"/>
            </p:cNvSpPr>
            <p:nvPr/>
          </p:nvSpPr>
          <p:spPr bwMode="auto">
            <a:xfrm rot="5400000">
              <a:off x="1199" y="337"/>
              <a:ext cx="1" cy="288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4395" name="Line 17"/>
            <p:cNvSpPr>
              <a:spLocks noChangeShapeType="1"/>
            </p:cNvSpPr>
            <p:nvPr/>
          </p:nvSpPr>
          <p:spPr bwMode="auto">
            <a:xfrm rot="16200000" flipH="1">
              <a:off x="1895" y="337"/>
              <a:ext cx="1" cy="288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5378" name="Text Box 18"/>
            <p:cNvSpPr txBox="1">
              <a:spLocks noChangeArrowheads="1"/>
            </p:cNvSpPr>
            <p:nvPr/>
          </p:nvSpPr>
          <p:spPr bwMode="auto">
            <a:xfrm>
              <a:off x="456" y="1318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ru-RU" sz="2000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E1</a:t>
              </a:r>
              <a:endParaRPr lang="ru-RU" altLang="ru-RU" sz="2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379" name="Text Box 19"/>
            <p:cNvSpPr txBox="1">
              <a:spLocks noChangeArrowheads="1"/>
            </p:cNvSpPr>
            <p:nvPr/>
          </p:nvSpPr>
          <p:spPr bwMode="auto">
            <a:xfrm>
              <a:off x="2368" y="1376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ru-RU" sz="2000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E2</a:t>
              </a:r>
              <a:endParaRPr lang="ru-RU" altLang="ru-RU" sz="2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398" name="Text Box 20"/>
            <p:cNvSpPr txBox="1">
              <a:spLocks noChangeArrowheads="1"/>
            </p:cNvSpPr>
            <p:nvPr/>
          </p:nvSpPr>
          <p:spPr bwMode="auto">
            <a:xfrm>
              <a:off x="600" y="176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000">
                  <a:solidFill>
                    <a:schemeClr val="bg2"/>
                  </a:solidFill>
                </a:rPr>
                <a:t>R1</a:t>
              </a:r>
              <a:endParaRPr lang="ru-RU" altLang="ru-RU" sz="2000">
                <a:solidFill>
                  <a:schemeClr val="bg2"/>
                </a:solidFill>
              </a:endParaRPr>
            </a:p>
          </p:txBody>
        </p:sp>
        <p:sp>
          <p:nvSpPr>
            <p:cNvPr id="14399" name="Text Box 21"/>
            <p:cNvSpPr txBox="1">
              <a:spLocks noChangeArrowheads="1"/>
            </p:cNvSpPr>
            <p:nvPr/>
          </p:nvSpPr>
          <p:spPr bwMode="auto">
            <a:xfrm>
              <a:off x="2232" y="18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000">
                  <a:solidFill>
                    <a:schemeClr val="bg2"/>
                  </a:solidFill>
                </a:rPr>
                <a:t>R2</a:t>
              </a:r>
              <a:endParaRPr lang="ru-RU" altLang="ru-RU" sz="2000">
                <a:solidFill>
                  <a:schemeClr val="bg2"/>
                </a:solidFill>
              </a:endParaRPr>
            </a:p>
          </p:txBody>
        </p:sp>
        <p:sp>
          <p:nvSpPr>
            <p:cNvPr id="14400" name="Text Box 22"/>
            <p:cNvSpPr txBox="1">
              <a:spLocks noChangeArrowheads="1"/>
            </p:cNvSpPr>
            <p:nvPr/>
          </p:nvSpPr>
          <p:spPr bwMode="auto">
            <a:xfrm>
              <a:off x="1656" y="1272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000">
                  <a:solidFill>
                    <a:schemeClr val="bg2"/>
                  </a:solidFill>
                </a:rPr>
                <a:t>R3</a:t>
              </a:r>
              <a:endParaRPr lang="ru-RU" altLang="ru-RU" sz="2000">
                <a:solidFill>
                  <a:schemeClr val="bg2"/>
                </a:solidFill>
              </a:endParaRPr>
            </a:p>
          </p:txBody>
        </p:sp>
        <p:sp>
          <p:nvSpPr>
            <p:cNvPr id="14401" name="Text Box 23"/>
            <p:cNvSpPr txBox="1">
              <a:spLocks noChangeArrowheads="1"/>
            </p:cNvSpPr>
            <p:nvPr/>
          </p:nvSpPr>
          <p:spPr bwMode="auto">
            <a:xfrm>
              <a:off x="1032" y="53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b="1" i="1">
                  <a:solidFill>
                    <a:srgbClr val="FF33CC"/>
                  </a:solidFill>
                </a:rPr>
                <a:t>I</a:t>
              </a:r>
              <a:r>
                <a:rPr lang="en-US" altLang="ru-RU" b="1" i="1" baseline="-25000">
                  <a:solidFill>
                    <a:srgbClr val="FF33CC"/>
                  </a:solidFill>
                </a:rPr>
                <a:t>1</a:t>
              </a:r>
              <a:endParaRPr lang="ru-RU" altLang="ru-RU" b="1" i="1">
                <a:solidFill>
                  <a:srgbClr val="FF33CC"/>
                </a:solidFill>
              </a:endParaRPr>
            </a:p>
          </p:txBody>
        </p:sp>
        <p:sp>
          <p:nvSpPr>
            <p:cNvPr id="14402" name="Text Box 24"/>
            <p:cNvSpPr txBox="1">
              <a:spLocks noChangeArrowheads="1"/>
            </p:cNvSpPr>
            <p:nvPr/>
          </p:nvSpPr>
          <p:spPr bwMode="auto">
            <a:xfrm>
              <a:off x="1800" y="52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b="1" i="1">
                  <a:solidFill>
                    <a:srgbClr val="FF33CC"/>
                  </a:solidFill>
                </a:rPr>
                <a:t>I</a:t>
              </a:r>
              <a:r>
                <a:rPr lang="en-US" altLang="ru-RU" b="1" i="1" baseline="-25000">
                  <a:solidFill>
                    <a:srgbClr val="FF33CC"/>
                  </a:solidFill>
                </a:rPr>
                <a:t>2</a:t>
              </a:r>
              <a:endParaRPr lang="ru-RU" altLang="ru-RU" b="1" i="1">
                <a:solidFill>
                  <a:srgbClr val="FF33CC"/>
                </a:solidFill>
              </a:endParaRPr>
            </a:p>
          </p:txBody>
        </p:sp>
        <p:sp>
          <p:nvSpPr>
            <p:cNvPr id="14403" name="Text Box 25"/>
            <p:cNvSpPr txBox="1">
              <a:spLocks noChangeArrowheads="1"/>
            </p:cNvSpPr>
            <p:nvPr/>
          </p:nvSpPr>
          <p:spPr bwMode="auto">
            <a:xfrm>
              <a:off x="1656" y="86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b="1" i="1">
                  <a:solidFill>
                    <a:schemeClr val="hlink"/>
                  </a:solidFill>
                </a:rPr>
                <a:t>I</a:t>
              </a:r>
              <a:r>
                <a:rPr lang="en-US" altLang="ru-RU" b="1" i="1" baseline="-25000">
                  <a:solidFill>
                    <a:schemeClr val="hlink"/>
                  </a:solidFill>
                </a:rPr>
                <a:t>3</a:t>
              </a:r>
              <a:r>
                <a:rPr lang="en-US" altLang="ru-RU" b="1" i="1">
                  <a:solidFill>
                    <a:schemeClr val="hlink"/>
                  </a:solidFill>
                </a:rPr>
                <a:t>=</a:t>
              </a:r>
              <a:r>
                <a:rPr lang="en-US" altLang="ru-RU" b="1" i="1">
                  <a:solidFill>
                    <a:schemeClr val="hlink"/>
                  </a:solidFill>
                  <a:sym typeface="Symbol" panose="05050102010706020507" pitchFamily="18" charset="2"/>
                </a:rPr>
                <a:t></a:t>
              </a:r>
              <a:endParaRPr lang="ru-RU" altLang="ru-RU" b="1" i="1">
                <a:solidFill>
                  <a:schemeClr val="hlink"/>
                </a:solidFill>
              </a:endParaRPr>
            </a:p>
          </p:txBody>
        </p:sp>
        <p:sp>
          <p:nvSpPr>
            <p:cNvPr id="14404" name="Rectangle 26"/>
            <p:cNvSpPr>
              <a:spLocks noChangeArrowheads="1"/>
            </p:cNvSpPr>
            <p:nvPr/>
          </p:nvSpPr>
          <p:spPr bwMode="auto">
            <a:xfrm>
              <a:off x="184" y="752"/>
              <a:ext cx="144" cy="325"/>
            </a:xfrm>
            <a:prstGeom prst="rect">
              <a:avLst/>
            </a:prstGeom>
            <a:solidFill>
              <a:srgbClr val="99FF66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4405" name="Text Box 27"/>
            <p:cNvSpPr txBox="1">
              <a:spLocks noChangeArrowheads="1"/>
            </p:cNvSpPr>
            <p:nvPr/>
          </p:nvSpPr>
          <p:spPr bwMode="auto">
            <a:xfrm>
              <a:off x="360" y="80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000">
                  <a:solidFill>
                    <a:schemeClr val="bg2"/>
                  </a:solidFill>
                </a:rPr>
                <a:t>R</a:t>
              </a:r>
              <a:r>
                <a:rPr lang="ru-RU" altLang="ru-RU" sz="2000" baseline="-25000">
                  <a:solidFill>
                    <a:schemeClr val="bg2"/>
                  </a:solidFill>
                </a:rPr>
                <a:t>01</a:t>
              </a:r>
              <a:endParaRPr lang="ru-RU" altLang="ru-RU" sz="2000">
                <a:solidFill>
                  <a:schemeClr val="bg2"/>
                </a:solidFill>
              </a:endParaRPr>
            </a:p>
          </p:txBody>
        </p:sp>
        <p:sp>
          <p:nvSpPr>
            <p:cNvPr id="14406" name="Rectangle 28"/>
            <p:cNvSpPr>
              <a:spLocks noChangeArrowheads="1"/>
            </p:cNvSpPr>
            <p:nvPr/>
          </p:nvSpPr>
          <p:spPr bwMode="auto">
            <a:xfrm>
              <a:off x="2728" y="760"/>
              <a:ext cx="144" cy="325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4407" name="Text Box 29"/>
            <p:cNvSpPr txBox="1">
              <a:spLocks noChangeArrowheads="1"/>
            </p:cNvSpPr>
            <p:nvPr/>
          </p:nvSpPr>
          <p:spPr bwMode="auto">
            <a:xfrm>
              <a:off x="2424" y="768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000">
                  <a:solidFill>
                    <a:schemeClr val="bg2"/>
                  </a:solidFill>
                </a:rPr>
                <a:t>R</a:t>
              </a:r>
              <a:r>
                <a:rPr lang="ru-RU" altLang="ru-RU" sz="2000" baseline="-25000">
                  <a:solidFill>
                    <a:schemeClr val="bg2"/>
                  </a:solidFill>
                </a:rPr>
                <a:t>02</a:t>
              </a:r>
              <a:endParaRPr lang="ru-RU" altLang="ru-RU" sz="2000">
                <a:solidFill>
                  <a:schemeClr val="bg2"/>
                </a:solidFill>
              </a:endParaRPr>
            </a:p>
          </p:txBody>
        </p:sp>
        <p:sp>
          <p:nvSpPr>
            <p:cNvPr id="14408" name="Line 30"/>
            <p:cNvSpPr>
              <a:spLocks noChangeShapeType="1"/>
            </p:cNvSpPr>
            <p:nvPr/>
          </p:nvSpPr>
          <p:spPr bwMode="auto">
            <a:xfrm>
              <a:off x="1525" y="1895"/>
              <a:ext cx="0" cy="129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4409" name="Line 31"/>
            <p:cNvSpPr>
              <a:spLocks noChangeShapeType="1"/>
            </p:cNvSpPr>
            <p:nvPr/>
          </p:nvSpPr>
          <p:spPr bwMode="auto">
            <a:xfrm>
              <a:off x="1338" y="2024"/>
              <a:ext cx="384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5392" name="Text Box 32"/>
            <p:cNvSpPr txBox="1">
              <a:spLocks noChangeArrowheads="1"/>
            </p:cNvSpPr>
            <p:nvPr/>
          </p:nvSpPr>
          <p:spPr bwMode="auto">
            <a:xfrm>
              <a:off x="1600" y="1616"/>
              <a:ext cx="2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altLang="ru-RU" sz="200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«</a:t>
              </a:r>
              <a:r>
                <a:rPr lang="ru-RU" altLang="ru-RU" sz="20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  <a:r>
                <a:rPr lang="ru-RU" altLang="ru-RU" sz="200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»</a:t>
              </a:r>
            </a:p>
          </p:txBody>
        </p:sp>
        <p:sp>
          <p:nvSpPr>
            <p:cNvPr id="15393" name="Text Box 33"/>
            <p:cNvSpPr txBox="1">
              <a:spLocks noChangeArrowheads="1"/>
            </p:cNvSpPr>
            <p:nvPr/>
          </p:nvSpPr>
          <p:spPr bwMode="auto">
            <a:xfrm>
              <a:off x="1456" y="176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altLang="ru-RU" sz="200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«</a:t>
              </a:r>
              <a:r>
                <a:rPr lang="ru-RU" altLang="ru-RU" sz="20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</a:t>
              </a:r>
              <a:r>
                <a:rPr lang="ru-RU" altLang="ru-RU" sz="200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»</a:t>
              </a:r>
            </a:p>
          </p:txBody>
        </p:sp>
        <p:sp>
          <p:nvSpPr>
            <p:cNvPr id="14412" name="Text Box 39"/>
            <p:cNvSpPr txBox="1">
              <a:spLocks noChangeArrowheads="1"/>
            </p:cNvSpPr>
            <p:nvPr/>
          </p:nvSpPr>
          <p:spPr bwMode="auto">
            <a:xfrm>
              <a:off x="1746" y="1952"/>
              <a:ext cx="11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ru-RU" altLang="ru-RU"/>
            </a:p>
          </p:txBody>
        </p:sp>
        <p:sp>
          <p:nvSpPr>
            <p:cNvPr id="14413" name="Text Box 40"/>
            <p:cNvSpPr txBox="1">
              <a:spLocks noChangeArrowheads="1"/>
            </p:cNvSpPr>
            <p:nvPr/>
          </p:nvSpPr>
          <p:spPr bwMode="auto">
            <a:xfrm>
              <a:off x="1792" y="1904"/>
              <a:ext cx="10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ru-RU" altLang="ru-RU" sz="1600" b="1">
                  <a:solidFill>
                    <a:schemeClr val="bg2"/>
                  </a:solidFill>
                </a:rPr>
                <a:t>Базисный узел</a:t>
              </a:r>
            </a:p>
          </p:txBody>
        </p:sp>
      </p:grpSp>
      <p:grpSp>
        <p:nvGrpSpPr>
          <p:cNvPr id="15448" name="Group 88"/>
          <p:cNvGrpSpPr>
            <a:grpSpLocks/>
          </p:cNvGrpSpPr>
          <p:nvPr/>
        </p:nvGrpSpPr>
        <p:grpSpPr bwMode="auto">
          <a:xfrm>
            <a:off x="5348288" y="1371600"/>
            <a:ext cx="3276600" cy="914400"/>
            <a:chOff x="3369" y="864"/>
            <a:chExt cx="2064" cy="576"/>
          </a:xfrm>
        </p:grpSpPr>
        <p:sp>
          <p:nvSpPr>
            <p:cNvPr id="14379" name="Rectangle 42"/>
            <p:cNvSpPr>
              <a:spLocks noChangeArrowheads="1"/>
            </p:cNvSpPr>
            <p:nvPr/>
          </p:nvSpPr>
          <p:spPr bwMode="auto">
            <a:xfrm>
              <a:off x="3369" y="864"/>
              <a:ext cx="2064" cy="57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graphicFrame>
          <p:nvGraphicFramePr>
            <p:cNvPr id="14380" name="Object 44"/>
            <p:cNvGraphicFramePr>
              <a:graphicFrameLocks noChangeAspect="1"/>
            </p:cNvGraphicFramePr>
            <p:nvPr/>
          </p:nvGraphicFramePr>
          <p:xfrm>
            <a:off x="3481" y="903"/>
            <a:ext cx="1900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7" name="Формула" r:id="rId5" imgW="1574800" imgH="431800" progId="Equation.3">
                    <p:embed/>
                  </p:oleObj>
                </mc:Choice>
                <mc:Fallback>
                  <p:oleObj name="Формула" r:id="rId5" imgW="1574800" imgH="4318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1" y="903"/>
                          <a:ext cx="1900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449" name="Group 89"/>
          <p:cNvGrpSpPr>
            <a:grpSpLocks/>
          </p:cNvGrpSpPr>
          <p:nvPr/>
        </p:nvGrpSpPr>
        <p:grpSpPr bwMode="auto">
          <a:xfrm>
            <a:off x="4787900" y="2349500"/>
            <a:ext cx="4313238" cy="822325"/>
            <a:chOff x="3093" y="1518"/>
            <a:chExt cx="2640" cy="480"/>
          </a:xfrm>
        </p:grpSpPr>
        <p:sp>
          <p:nvSpPr>
            <p:cNvPr id="14377" name="Rectangle 48"/>
            <p:cNvSpPr>
              <a:spLocks noChangeArrowheads="1"/>
            </p:cNvSpPr>
            <p:nvPr/>
          </p:nvSpPr>
          <p:spPr bwMode="auto">
            <a:xfrm>
              <a:off x="3093" y="1518"/>
              <a:ext cx="2640" cy="480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graphicFrame>
          <p:nvGraphicFramePr>
            <p:cNvPr id="14378" name="Object 49"/>
            <p:cNvGraphicFramePr>
              <a:graphicFrameLocks noChangeAspect="1"/>
            </p:cNvGraphicFramePr>
            <p:nvPr/>
          </p:nvGraphicFramePr>
          <p:xfrm>
            <a:off x="3124" y="1557"/>
            <a:ext cx="2577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8" name="Формула" r:id="rId7" imgW="2895600" imgH="431800" progId="Equation.3">
                    <p:embed/>
                  </p:oleObj>
                </mc:Choice>
                <mc:Fallback>
                  <p:oleObj name="Формула" r:id="rId7" imgW="2895600" imgH="43180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4" y="1557"/>
                          <a:ext cx="2577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418" name="Group 58"/>
          <p:cNvGrpSpPr>
            <a:grpSpLocks/>
          </p:cNvGrpSpPr>
          <p:nvPr/>
        </p:nvGrpSpPr>
        <p:grpSpPr bwMode="auto">
          <a:xfrm>
            <a:off x="4895850" y="3276600"/>
            <a:ext cx="990600" cy="690563"/>
            <a:chOff x="3084" y="2109"/>
            <a:chExt cx="624" cy="435"/>
          </a:xfrm>
        </p:grpSpPr>
        <p:sp>
          <p:nvSpPr>
            <p:cNvPr id="14375" name="Rectangle 52"/>
            <p:cNvSpPr>
              <a:spLocks noChangeArrowheads="1"/>
            </p:cNvSpPr>
            <p:nvPr/>
          </p:nvSpPr>
          <p:spPr bwMode="auto">
            <a:xfrm>
              <a:off x="3084" y="2112"/>
              <a:ext cx="624" cy="432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graphicFrame>
          <p:nvGraphicFramePr>
            <p:cNvPr id="14376" name="Object 53"/>
            <p:cNvGraphicFramePr>
              <a:graphicFrameLocks noChangeAspect="1"/>
            </p:cNvGraphicFramePr>
            <p:nvPr/>
          </p:nvGraphicFramePr>
          <p:xfrm>
            <a:off x="3108" y="2109"/>
            <a:ext cx="576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9" name="Формула" r:id="rId9" imgW="558558" imgH="393529" progId="Equation.3">
                    <p:embed/>
                  </p:oleObj>
                </mc:Choice>
                <mc:Fallback>
                  <p:oleObj name="Формула" r:id="rId9" imgW="558558" imgH="393529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8" y="2109"/>
                          <a:ext cx="576" cy="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419" name="Group 59"/>
          <p:cNvGrpSpPr>
            <a:grpSpLocks/>
          </p:cNvGrpSpPr>
          <p:nvPr/>
        </p:nvGrpSpPr>
        <p:grpSpPr bwMode="auto">
          <a:xfrm>
            <a:off x="5981700" y="3257550"/>
            <a:ext cx="1524000" cy="711200"/>
            <a:chOff x="3768" y="2096"/>
            <a:chExt cx="960" cy="448"/>
          </a:xfrm>
        </p:grpSpPr>
        <p:sp>
          <p:nvSpPr>
            <p:cNvPr id="14373" name="Rectangle 54"/>
            <p:cNvSpPr>
              <a:spLocks noChangeArrowheads="1"/>
            </p:cNvSpPr>
            <p:nvPr/>
          </p:nvSpPr>
          <p:spPr bwMode="auto">
            <a:xfrm>
              <a:off x="3768" y="2112"/>
              <a:ext cx="960" cy="432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graphicFrame>
          <p:nvGraphicFramePr>
            <p:cNvPr id="14374" name="Object 55"/>
            <p:cNvGraphicFramePr>
              <a:graphicFrameLocks noChangeAspect="1"/>
            </p:cNvGraphicFramePr>
            <p:nvPr/>
          </p:nvGraphicFramePr>
          <p:xfrm>
            <a:off x="3781" y="2096"/>
            <a:ext cx="929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0" name="Формула" r:id="rId11" imgW="901309" imgH="431613" progId="Equation.3">
                    <p:embed/>
                  </p:oleObj>
                </mc:Choice>
                <mc:Fallback>
                  <p:oleObj name="Формула" r:id="rId11" imgW="901309" imgH="431613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1" y="2096"/>
                          <a:ext cx="929" cy="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446" name="Group 86"/>
          <p:cNvGrpSpPr>
            <a:grpSpLocks/>
          </p:cNvGrpSpPr>
          <p:nvPr/>
        </p:nvGrpSpPr>
        <p:grpSpPr bwMode="auto">
          <a:xfrm>
            <a:off x="7586663" y="3267075"/>
            <a:ext cx="1557337" cy="706438"/>
            <a:chOff x="4779" y="2058"/>
            <a:chExt cx="981" cy="445"/>
          </a:xfrm>
        </p:grpSpPr>
        <p:sp>
          <p:nvSpPr>
            <p:cNvPr id="14371" name="Rectangle 56"/>
            <p:cNvSpPr>
              <a:spLocks noChangeArrowheads="1"/>
            </p:cNvSpPr>
            <p:nvPr/>
          </p:nvSpPr>
          <p:spPr bwMode="auto">
            <a:xfrm>
              <a:off x="4782" y="2065"/>
              <a:ext cx="960" cy="432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graphicFrame>
          <p:nvGraphicFramePr>
            <p:cNvPr id="14372" name="Object 57"/>
            <p:cNvGraphicFramePr>
              <a:graphicFrameLocks noChangeAspect="1"/>
            </p:cNvGraphicFramePr>
            <p:nvPr/>
          </p:nvGraphicFramePr>
          <p:xfrm>
            <a:off x="4779" y="2058"/>
            <a:ext cx="981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1" name="Формула" r:id="rId13" imgW="952087" imgH="431613" progId="Equation.3">
                    <p:embed/>
                  </p:oleObj>
                </mc:Choice>
                <mc:Fallback>
                  <p:oleObj name="Формула" r:id="rId13" imgW="952087" imgH="431613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9" y="2058"/>
                          <a:ext cx="981" cy="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426" name="Group 66"/>
          <p:cNvGrpSpPr>
            <a:grpSpLocks/>
          </p:cNvGrpSpPr>
          <p:nvPr/>
        </p:nvGrpSpPr>
        <p:grpSpPr bwMode="auto">
          <a:xfrm>
            <a:off x="6000750" y="4064000"/>
            <a:ext cx="2971800" cy="990600"/>
            <a:chOff x="3780" y="2592"/>
            <a:chExt cx="1872" cy="624"/>
          </a:xfrm>
        </p:grpSpPr>
        <p:sp>
          <p:nvSpPr>
            <p:cNvPr id="14369" name="Rectangle 61"/>
            <p:cNvSpPr>
              <a:spLocks noChangeArrowheads="1"/>
            </p:cNvSpPr>
            <p:nvPr/>
          </p:nvSpPr>
          <p:spPr bwMode="auto">
            <a:xfrm>
              <a:off x="3780" y="2592"/>
              <a:ext cx="1872" cy="624"/>
            </a:xfrm>
            <a:prstGeom prst="rect">
              <a:avLst/>
            </a:prstGeom>
            <a:solidFill>
              <a:srgbClr val="FF99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graphicFrame>
          <p:nvGraphicFramePr>
            <p:cNvPr id="14370" name="Object 62"/>
            <p:cNvGraphicFramePr>
              <a:graphicFrameLocks noChangeAspect="1"/>
            </p:cNvGraphicFramePr>
            <p:nvPr/>
          </p:nvGraphicFramePr>
          <p:xfrm>
            <a:off x="3825" y="2640"/>
            <a:ext cx="1791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2" name="Формула" r:id="rId15" imgW="1422400" imgH="431800" progId="Equation.3">
                    <p:embed/>
                  </p:oleObj>
                </mc:Choice>
                <mc:Fallback>
                  <p:oleObj name="Формула" r:id="rId15" imgW="1422400" imgH="431800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5" y="2640"/>
                          <a:ext cx="1791" cy="544"/>
                        </a:xfrm>
                        <a:prstGeom prst="rect">
                          <a:avLst/>
                        </a:prstGeom>
                        <a:solidFill>
                          <a:srgbClr val="FF99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424" name="Group 64"/>
          <p:cNvGrpSpPr>
            <a:grpSpLocks/>
          </p:cNvGrpSpPr>
          <p:nvPr/>
        </p:nvGrpSpPr>
        <p:grpSpPr bwMode="auto">
          <a:xfrm>
            <a:off x="0" y="3644900"/>
            <a:ext cx="5105400" cy="1062038"/>
            <a:chOff x="93" y="2496"/>
            <a:chExt cx="3216" cy="669"/>
          </a:xfrm>
        </p:grpSpPr>
        <p:sp>
          <p:nvSpPr>
            <p:cNvPr id="14366" name="Rectangle 45"/>
            <p:cNvSpPr>
              <a:spLocks noChangeArrowheads="1"/>
            </p:cNvSpPr>
            <p:nvPr/>
          </p:nvSpPr>
          <p:spPr bwMode="auto">
            <a:xfrm>
              <a:off x="93" y="2751"/>
              <a:ext cx="3216" cy="41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graphicFrame>
          <p:nvGraphicFramePr>
            <p:cNvPr id="14367" name="Object 60"/>
            <p:cNvGraphicFramePr>
              <a:graphicFrameLocks noChangeAspect="1"/>
            </p:cNvGraphicFramePr>
            <p:nvPr/>
          </p:nvGraphicFramePr>
          <p:xfrm>
            <a:off x="129" y="2808"/>
            <a:ext cx="3151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3" name="Формула" r:id="rId17" imgW="2400300" imgH="228600" progId="Equation.3">
                    <p:embed/>
                  </p:oleObj>
                </mc:Choice>
                <mc:Fallback>
                  <p:oleObj name="Формула" r:id="rId17" imgW="2400300" imgH="228600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" y="2808"/>
                          <a:ext cx="3151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23" name="Text Box 63"/>
            <p:cNvSpPr txBox="1">
              <a:spLocks noChangeArrowheads="1"/>
            </p:cNvSpPr>
            <p:nvPr/>
          </p:nvSpPr>
          <p:spPr bwMode="auto">
            <a:xfrm>
              <a:off x="96" y="2496"/>
              <a:ext cx="31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altLang="ru-RU" sz="2000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Уравнение для узлового напряжения </a:t>
              </a:r>
              <a:r>
                <a:rPr lang="en-US" altLang="ru-RU" sz="2000" b="1" i="1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U</a:t>
              </a:r>
              <a:r>
                <a:rPr lang="en-US" altLang="ru-RU" sz="2000" b="1" i="1" baseline="-25000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lang="ru-RU" altLang="ru-RU" sz="2000" b="1" i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5425" name="AutoShape 65"/>
          <p:cNvSpPr>
            <a:spLocks noChangeArrowheads="1"/>
          </p:cNvSpPr>
          <p:nvPr/>
        </p:nvSpPr>
        <p:spPr bwMode="auto">
          <a:xfrm>
            <a:off x="5381625" y="4343400"/>
            <a:ext cx="457200" cy="609600"/>
          </a:xfrm>
          <a:custGeom>
            <a:avLst/>
            <a:gdLst>
              <a:gd name="T0" fmla="*/ 342900 w 21600"/>
              <a:gd name="T1" fmla="*/ 0 h 21600"/>
              <a:gd name="T2" fmla="*/ 0 w 21600"/>
              <a:gd name="T3" fmla="*/ 304800 h 21600"/>
              <a:gd name="T4" fmla="*/ 342900 w 21600"/>
              <a:gd name="T5" fmla="*/ 609600 h 21600"/>
              <a:gd name="T6" fmla="*/ 457200 w 21600"/>
              <a:gd name="T7" fmla="*/ 304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folHlink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427" name="Text Box 67"/>
          <p:cNvSpPr txBox="1">
            <a:spLocks noChangeArrowheads="1"/>
          </p:cNvSpPr>
          <p:nvPr/>
        </p:nvSpPr>
        <p:spPr bwMode="auto">
          <a:xfrm>
            <a:off x="376238" y="5143500"/>
            <a:ext cx="26828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altLang="ru-RU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Результаты расчета</a:t>
            </a:r>
            <a:r>
              <a:rPr lang="en-US" altLang="ru-RU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endParaRPr lang="ru-RU" altLang="ru-RU"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5435" name="Group 75"/>
          <p:cNvGrpSpPr>
            <a:grpSpLocks/>
          </p:cNvGrpSpPr>
          <p:nvPr/>
        </p:nvGrpSpPr>
        <p:grpSpPr bwMode="auto">
          <a:xfrm>
            <a:off x="3505200" y="5181600"/>
            <a:ext cx="5410200" cy="744538"/>
            <a:chOff x="2208" y="3312"/>
            <a:chExt cx="3408" cy="469"/>
          </a:xfrm>
        </p:grpSpPr>
        <p:sp>
          <p:nvSpPr>
            <p:cNvPr id="14364" name="Rectangle 69"/>
            <p:cNvSpPr>
              <a:spLocks noChangeArrowheads="1"/>
            </p:cNvSpPr>
            <p:nvPr/>
          </p:nvSpPr>
          <p:spPr bwMode="auto">
            <a:xfrm>
              <a:off x="2208" y="3312"/>
              <a:ext cx="3408" cy="432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graphicFrame>
          <p:nvGraphicFramePr>
            <p:cNvPr id="14365" name="Object 70"/>
            <p:cNvGraphicFramePr>
              <a:graphicFrameLocks noChangeAspect="1"/>
            </p:cNvGraphicFramePr>
            <p:nvPr/>
          </p:nvGraphicFramePr>
          <p:xfrm>
            <a:off x="2271" y="3312"/>
            <a:ext cx="3280" cy="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4" name="Формула" r:id="rId19" imgW="2933700" imgH="419100" progId="Equation.3">
                    <p:embed/>
                  </p:oleObj>
                </mc:Choice>
                <mc:Fallback>
                  <p:oleObj name="Формула" r:id="rId19" imgW="2933700" imgH="419100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1" y="3312"/>
                          <a:ext cx="3280" cy="4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431" name="Line 71"/>
          <p:cNvSpPr>
            <a:spLocks noChangeShapeType="1"/>
          </p:cNvSpPr>
          <p:nvPr/>
        </p:nvSpPr>
        <p:spPr bwMode="auto">
          <a:xfrm>
            <a:off x="228600" y="5676900"/>
            <a:ext cx="2971800" cy="0"/>
          </a:xfrm>
          <a:prstGeom prst="line">
            <a:avLst/>
          </a:prstGeom>
          <a:noFill/>
          <a:ln w="76200" cmpd="tri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grpSp>
        <p:nvGrpSpPr>
          <p:cNvPr id="15441" name="Group 81"/>
          <p:cNvGrpSpPr>
            <a:grpSpLocks/>
          </p:cNvGrpSpPr>
          <p:nvPr/>
        </p:nvGrpSpPr>
        <p:grpSpPr bwMode="auto">
          <a:xfrm>
            <a:off x="304800" y="5872163"/>
            <a:ext cx="2667000" cy="762000"/>
            <a:chOff x="192" y="3699"/>
            <a:chExt cx="1680" cy="480"/>
          </a:xfrm>
        </p:grpSpPr>
        <p:sp>
          <p:nvSpPr>
            <p:cNvPr id="14362" name="Rectangle 73"/>
            <p:cNvSpPr>
              <a:spLocks noChangeArrowheads="1"/>
            </p:cNvSpPr>
            <p:nvPr/>
          </p:nvSpPr>
          <p:spPr bwMode="auto">
            <a:xfrm>
              <a:off x="192" y="3699"/>
              <a:ext cx="1680" cy="477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graphicFrame>
          <p:nvGraphicFramePr>
            <p:cNvPr id="14363" name="Object 74"/>
            <p:cNvGraphicFramePr>
              <a:graphicFrameLocks noChangeAspect="1"/>
            </p:cNvGraphicFramePr>
            <p:nvPr/>
          </p:nvGraphicFramePr>
          <p:xfrm>
            <a:off x="225" y="3705"/>
            <a:ext cx="1621" cy="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5" name="Формула" r:id="rId21" imgW="1345616" imgH="393529" progId="Equation.3">
                    <p:embed/>
                  </p:oleObj>
                </mc:Choice>
                <mc:Fallback>
                  <p:oleObj name="Формула" r:id="rId21" imgW="1345616" imgH="393529" progId="Equation.3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" y="3705"/>
                          <a:ext cx="1621" cy="4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447" name="Group 87"/>
          <p:cNvGrpSpPr>
            <a:grpSpLocks/>
          </p:cNvGrpSpPr>
          <p:nvPr/>
        </p:nvGrpSpPr>
        <p:grpSpPr bwMode="auto">
          <a:xfrm>
            <a:off x="3160713" y="5976938"/>
            <a:ext cx="2717800" cy="823912"/>
            <a:chOff x="1991" y="3797"/>
            <a:chExt cx="1712" cy="519"/>
          </a:xfrm>
        </p:grpSpPr>
        <p:sp>
          <p:nvSpPr>
            <p:cNvPr id="14360" name="Rectangle 77"/>
            <p:cNvSpPr>
              <a:spLocks noChangeArrowheads="1"/>
            </p:cNvSpPr>
            <p:nvPr/>
          </p:nvSpPr>
          <p:spPr bwMode="auto">
            <a:xfrm>
              <a:off x="2016" y="3807"/>
              <a:ext cx="1680" cy="477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graphicFrame>
          <p:nvGraphicFramePr>
            <p:cNvPr id="14361" name="Object 79"/>
            <p:cNvGraphicFramePr>
              <a:graphicFrameLocks noChangeAspect="1"/>
            </p:cNvGraphicFramePr>
            <p:nvPr/>
          </p:nvGraphicFramePr>
          <p:xfrm>
            <a:off x="1991" y="3797"/>
            <a:ext cx="1712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6" name="Формула" r:id="rId23" imgW="1422400" imgH="431800" progId="Equation.3">
                    <p:embed/>
                  </p:oleObj>
                </mc:Choice>
                <mc:Fallback>
                  <p:oleObj name="Формула" r:id="rId23" imgW="1422400" imgH="431800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1" y="3797"/>
                          <a:ext cx="1712" cy="519"/>
                        </a:xfrm>
                        <a:prstGeom prst="rect">
                          <a:avLst/>
                        </a:prstGeom>
                        <a:solidFill>
                          <a:srgbClr val="CCFF99"/>
                        </a:solidFill>
                        <a:ln w="28575">
                          <a:solidFill>
                            <a:schemeClr val="hlink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442" name="Group 82"/>
          <p:cNvGrpSpPr>
            <a:grpSpLocks/>
          </p:cNvGrpSpPr>
          <p:nvPr/>
        </p:nvGrpSpPr>
        <p:grpSpPr bwMode="auto">
          <a:xfrm>
            <a:off x="6156325" y="5949950"/>
            <a:ext cx="2759075" cy="908050"/>
            <a:chOff x="3936" y="3801"/>
            <a:chExt cx="1680" cy="519"/>
          </a:xfrm>
        </p:grpSpPr>
        <p:sp>
          <p:nvSpPr>
            <p:cNvPr id="14358" name="Rectangle 78"/>
            <p:cNvSpPr>
              <a:spLocks noChangeArrowheads="1"/>
            </p:cNvSpPr>
            <p:nvPr/>
          </p:nvSpPr>
          <p:spPr bwMode="auto">
            <a:xfrm>
              <a:off x="3936" y="3825"/>
              <a:ext cx="1680" cy="477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graphicFrame>
          <p:nvGraphicFramePr>
            <p:cNvPr id="14359" name="Object 80"/>
            <p:cNvGraphicFramePr>
              <a:graphicFrameLocks noChangeAspect="1"/>
            </p:cNvGraphicFramePr>
            <p:nvPr/>
          </p:nvGraphicFramePr>
          <p:xfrm>
            <a:off x="3988" y="3801"/>
            <a:ext cx="1590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7" name="Формула" r:id="rId25" imgW="1320227" imgH="431613" progId="Equation.3">
                    <p:embed/>
                  </p:oleObj>
                </mc:Choice>
                <mc:Fallback>
                  <p:oleObj name="Формула" r:id="rId25" imgW="1320227" imgH="431613" progId="Equation.3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8" y="3801"/>
                          <a:ext cx="1590" cy="5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451" name="Group 91"/>
          <p:cNvGrpSpPr>
            <a:grpSpLocks/>
          </p:cNvGrpSpPr>
          <p:nvPr/>
        </p:nvGrpSpPr>
        <p:grpSpPr bwMode="auto">
          <a:xfrm>
            <a:off x="1403350" y="908050"/>
            <a:ext cx="941388" cy="1981200"/>
            <a:chOff x="884" y="572"/>
            <a:chExt cx="593" cy="1248"/>
          </a:xfrm>
        </p:grpSpPr>
        <p:sp>
          <p:nvSpPr>
            <p:cNvPr id="14356" name="Freeform 34"/>
            <p:cNvSpPr>
              <a:spLocks/>
            </p:cNvSpPr>
            <p:nvPr/>
          </p:nvSpPr>
          <p:spPr bwMode="auto">
            <a:xfrm>
              <a:off x="1202" y="572"/>
              <a:ext cx="275" cy="1248"/>
            </a:xfrm>
            <a:custGeom>
              <a:avLst/>
              <a:gdLst>
                <a:gd name="T0" fmla="*/ 227 w 275"/>
                <a:gd name="T1" fmla="*/ 0 h 1248"/>
                <a:gd name="T2" fmla="*/ 35 w 275"/>
                <a:gd name="T3" fmla="*/ 354 h 1248"/>
                <a:gd name="T4" fmla="*/ 17 w 275"/>
                <a:gd name="T5" fmla="*/ 793 h 1248"/>
                <a:gd name="T6" fmla="*/ 126 w 275"/>
                <a:gd name="T7" fmla="*/ 1058 h 1248"/>
                <a:gd name="T8" fmla="*/ 275 w 275"/>
                <a:gd name="T9" fmla="*/ 1248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1248">
                  <a:moveTo>
                    <a:pt x="227" y="0"/>
                  </a:moveTo>
                  <a:cubicBezTo>
                    <a:pt x="195" y="59"/>
                    <a:pt x="70" y="222"/>
                    <a:pt x="35" y="354"/>
                  </a:cubicBezTo>
                  <a:cubicBezTo>
                    <a:pt x="0" y="486"/>
                    <a:pt x="2" y="676"/>
                    <a:pt x="17" y="793"/>
                  </a:cubicBezTo>
                  <a:cubicBezTo>
                    <a:pt x="32" y="910"/>
                    <a:pt x="83" y="982"/>
                    <a:pt x="126" y="1058"/>
                  </a:cubicBezTo>
                  <a:cubicBezTo>
                    <a:pt x="169" y="1134"/>
                    <a:pt x="244" y="1208"/>
                    <a:pt x="275" y="1248"/>
                  </a:cubicBezTo>
                </a:path>
              </a:pathLst>
            </a:custGeom>
            <a:noFill/>
            <a:ln w="38100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5395" name="Text Box 35"/>
            <p:cNvSpPr txBox="1">
              <a:spLocks noChangeArrowheads="1"/>
            </p:cNvSpPr>
            <p:nvPr/>
          </p:nvSpPr>
          <p:spPr bwMode="auto">
            <a:xfrm>
              <a:off x="884" y="1071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ru-RU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U</a:t>
              </a:r>
              <a:r>
                <a:rPr lang="en-US" altLang="ru-RU" baseline="-25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lang="ru-RU" altLang="ru-RU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15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1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2" dur="500"/>
                                        <p:tgtEl>
                                          <p:spTgt spid="1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7" dur="500"/>
                                        <p:tgtEl>
                                          <p:spTgt spid="1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6" grpId="0" autoUpdateAnimBg="0"/>
      <p:bldP spid="1542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2057400" y="142875"/>
            <a:ext cx="502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ru-RU" sz="2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</a:t>
            </a:r>
            <a:r>
              <a:rPr lang="ru-RU" altLang="ru-RU" sz="2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 Метод эквивалентного генератора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90500" y="476250"/>
            <a:ext cx="883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ru-RU" altLang="ru-RU"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Метод эквивалентного генератора используется в случае, когда необходимо найти ток, напряжение или мощность в одной ветви электрической цепи.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42875" y="1676400"/>
            <a:ext cx="891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ru-RU" altLang="ru-RU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214313" y="1123950"/>
            <a:ext cx="868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ru-RU" altLang="ru-RU" sz="2000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При таком подходе остальная часть электрической цепи к которой подключена данная ветвь рассматривается в виде двухполюсника с определенными параметрами.</a:t>
            </a:r>
          </a:p>
        </p:txBody>
      </p:sp>
      <p:grpSp>
        <p:nvGrpSpPr>
          <p:cNvPr id="16430" name="Group 46"/>
          <p:cNvGrpSpPr>
            <a:grpSpLocks/>
          </p:cNvGrpSpPr>
          <p:nvPr/>
        </p:nvGrpSpPr>
        <p:grpSpPr bwMode="auto">
          <a:xfrm>
            <a:off x="152400" y="2505075"/>
            <a:ext cx="2266950" cy="1600200"/>
            <a:chOff x="96" y="1776"/>
            <a:chExt cx="1428" cy="1008"/>
          </a:xfrm>
        </p:grpSpPr>
        <p:sp>
          <p:nvSpPr>
            <p:cNvPr id="15388" name="Rectangle 7"/>
            <p:cNvSpPr>
              <a:spLocks noChangeArrowheads="1"/>
            </p:cNvSpPr>
            <p:nvPr/>
          </p:nvSpPr>
          <p:spPr bwMode="auto">
            <a:xfrm>
              <a:off x="96" y="1776"/>
              <a:ext cx="768" cy="1008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5389" name="Text Box 8"/>
            <p:cNvSpPr txBox="1">
              <a:spLocks noChangeArrowheads="1"/>
            </p:cNvSpPr>
            <p:nvPr/>
          </p:nvSpPr>
          <p:spPr bwMode="auto">
            <a:xfrm>
              <a:off x="210" y="2154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>
                  <a:solidFill>
                    <a:schemeClr val="bg2"/>
                  </a:solidFill>
                </a:rPr>
                <a:t>ЭЦ</a:t>
              </a:r>
            </a:p>
          </p:txBody>
        </p:sp>
        <p:sp>
          <p:nvSpPr>
            <p:cNvPr id="15390" name="Line 9"/>
            <p:cNvSpPr>
              <a:spLocks noChangeShapeType="1"/>
            </p:cNvSpPr>
            <p:nvPr/>
          </p:nvSpPr>
          <p:spPr bwMode="auto">
            <a:xfrm>
              <a:off x="864" y="1866"/>
              <a:ext cx="57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5391" name="Line 10"/>
            <p:cNvSpPr>
              <a:spLocks noChangeShapeType="1"/>
            </p:cNvSpPr>
            <p:nvPr/>
          </p:nvSpPr>
          <p:spPr bwMode="auto">
            <a:xfrm>
              <a:off x="864" y="2703"/>
              <a:ext cx="57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5392" name="Line 12"/>
            <p:cNvSpPr>
              <a:spLocks noChangeShapeType="1"/>
            </p:cNvSpPr>
            <p:nvPr/>
          </p:nvSpPr>
          <p:spPr bwMode="auto">
            <a:xfrm>
              <a:off x="1431" y="1866"/>
              <a:ext cx="0" cy="84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5393" name="Rectangle 11"/>
            <p:cNvSpPr>
              <a:spLocks noChangeArrowheads="1"/>
            </p:cNvSpPr>
            <p:nvPr/>
          </p:nvSpPr>
          <p:spPr bwMode="auto">
            <a:xfrm>
              <a:off x="1332" y="2193"/>
              <a:ext cx="192" cy="38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5394" name="Line 13"/>
            <p:cNvSpPr>
              <a:spLocks noChangeShapeType="1"/>
            </p:cNvSpPr>
            <p:nvPr/>
          </p:nvSpPr>
          <p:spPr bwMode="auto">
            <a:xfrm>
              <a:off x="1431" y="1914"/>
              <a:ext cx="0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5395" name="Oval 15"/>
            <p:cNvSpPr>
              <a:spLocks noChangeArrowheads="1"/>
            </p:cNvSpPr>
            <p:nvPr/>
          </p:nvSpPr>
          <p:spPr bwMode="auto">
            <a:xfrm>
              <a:off x="1104" y="1824"/>
              <a:ext cx="96" cy="96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5396" name="Oval 16"/>
            <p:cNvSpPr>
              <a:spLocks noChangeArrowheads="1"/>
            </p:cNvSpPr>
            <p:nvPr/>
          </p:nvSpPr>
          <p:spPr bwMode="auto">
            <a:xfrm>
              <a:off x="1086" y="2658"/>
              <a:ext cx="96" cy="96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5397" name="Line 18"/>
            <p:cNvSpPr>
              <a:spLocks noChangeShapeType="1"/>
            </p:cNvSpPr>
            <p:nvPr/>
          </p:nvSpPr>
          <p:spPr bwMode="auto">
            <a:xfrm flipV="1">
              <a:off x="1086" y="1824"/>
              <a:ext cx="144" cy="8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5398" name="Line 19"/>
            <p:cNvSpPr>
              <a:spLocks noChangeShapeType="1"/>
            </p:cNvSpPr>
            <p:nvPr/>
          </p:nvSpPr>
          <p:spPr bwMode="auto">
            <a:xfrm flipV="1">
              <a:off x="1059" y="2667"/>
              <a:ext cx="144" cy="8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6405" name="Text Box 21"/>
            <p:cNvSpPr txBox="1">
              <a:spLocks noChangeArrowheads="1"/>
            </p:cNvSpPr>
            <p:nvPr/>
          </p:nvSpPr>
          <p:spPr bwMode="auto">
            <a:xfrm>
              <a:off x="1056" y="220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ru-RU" b="1" i="1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endParaRPr lang="ru-RU" altLang="ru-RU" b="1" i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406" name="Text Box 22"/>
            <p:cNvSpPr txBox="1">
              <a:spLocks noChangeArrowheads="1"/>
            </p:cNvSpPr>
            <p:nvPr/>
          </p:nvSpPr>
          <p:spPr bwMode="auto">
            <a:xfrm>
              <a:off x="1104" y="192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ru-RU" b="1" i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</a:t>
              </a:r>
              <a:endParaRPr lang="ru-RU" altLang="ru-RU" b="1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16429" name="Group 45"/>
          <p:cNvGrpSpPr>
            <a:grpSpLocks/>
          </p:cNvGrpSpPr>
          <p:nvPr/>
        </p:nvGrpSpPr>
        <p:grpSpPr bwMode="auto">
          <a:xfrm>
            <a:off x="3805238" y="2062163"/>
            <a:ext cx="5257800" cy="2438400"/>
            <a:chOff x="2352" y="1632"/>
            <a:chExt cx="3312" cy="1536"/>
          </a:xfrm>
        </p:grpSpPr>
        <p:sp>
          <p:nvSpPr>
            <p:cNvPr id="15370" name="Rectangle 29"/>
            <p:cNvSpPr>
              <a:spLocks noChangeArrowheads="1"/>
            </p:cNvSpPr>
            <p:nvPr/>
          </p:nvSpPr>
          <p:spPr bwMode="auto">
            <a:xfrm>
              <a:off x="2352" y="1632"/>
              <a:ext cx="1680" cy="1488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bg2"/>
              </a:solidFill>
              <a:prstDash val="dash"/>
              <a:miter lim="800000"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5371" name="Rectangle 24"/>
            <p:cNvSpPr>
              <a:spLocks noChangeArrowheads="1"/>
            </p:cNvSpPr>
            <p:nvPr/>
          </p:nvSpPr>
          <p:spPr bwMode="auto">
            <a:xfrm>
              <a:off x="2736" y="1872"/>
              <a:ext cx="1920" cy="864"/>
            </a:xfrm>
            <a:prstGeom prst="rect">
              <a:avLst/>
            </a:prstGeom>
            <a:noFill/>
            <a:ln w="28575">
              <a:solidFill>
                <a:srgbClr val="FF99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5372" name="Oval 25"/>
            <p:cNvSpPr>
              <a:spLocks noChangeArrowheads="1"/>
            </p:cNvSpPr>
            <p:nvPr/>
          </p:nvSpPr>
          <p:spPr bwMode="auto">
            <a:xfrm>
              <a:off x="2544" y="2160"/>
              <a:ext cx="384" cy="384"/>
            </a:xfrm>
            <a:prstGeom prst="ellipse">
              <a:avLst/>
            </a:prstGeom>
            <a:solidFill>
              <a:srgbClr val="FFFF99"/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5373" name="Line 26"/>
            <p:cNvSpPr>
              <a:spLocks noChangeShapeType="1"/>
            </p:cNvSpPr>
            <p:nvPr/>
          </p:nvSpPr>
          <p:spPr bwMode="auto">
            <a:xfrm flipV="1">
              <a:off x="2736" y="2160"/>
              <a:ext cx="0" cy="34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5374" name="Rectangle 28"/>
            <p:cNvSpPr>
              <a:spLocks noChangeArrowheads="1"/>
            </p:cNvSpPr>
            <p:nvPr/>
          </p:nvSpPr>
          <p:spPr bwMode="auto">
            <a:xfrm>
              <a:off x="3264" y="1776"/>
              <a:ext cx="480" cy="192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5375" name="Rectangle 30"/>
            <p:cNvSpPr>
              <a:spLocks noChangeArrowheads="1"/>
            </p:cNvSpPr>
            <p:nvPr/>
          </p:nvSpPr>
          <p:spPr bwMode="auto">
            <a:xfrm>
              <a:off x="4560" y="2214"/>
              <a:ext cx="192" cy="38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5376" name="Line 31"/>
            <p:cNvSpPr>
              <a:spLocks noChangeShapeType="1"/>
            </p:cNvSpPr>
            <p:nvPr/>
          </p:nvSpPr>
          <p:spPr bwMode="auto">
            <a:xfrm>
              <a:off x="4656" y="1890"/>
              <a:ext cx="0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6416" name="Text Box 32"/>
            <p:cNvSpPr txBox="1">
              <a:spLocks noChangeArrowheads="1"/>
            </p:cNvSpPr>
            <p:nvPr/>
          </p:nvSpPr>
          <p:spPr bwMode="auto">
            <a:xfrm>
              <a:off x="4752" y="192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ru-RU" b="1" i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</a:t>
              </a:r>
              <a:endParaRPr lang="ru-RU" altLang="ru-RU" b="1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417" name="Text Box 33"/>
            <p:cNvSpPr txBox="1">
              <a:spLocks noChangeArrowheads="1"/>
            </p:cNvSpPr>
            <p:nvPr/>
          </p:nvSpPr>
          <p:spPr bwMode="auto">
            <a:xfrm>
              <a:off x="4272" y="225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ru-RU" b="1" i="1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endParaRPr lang="ru-RU" altLang="ru-RU" b="1" i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379" name="Oval 35"/>
            <p:cNvSpPr>
              <a:spLocks noChangeArrowheads="1"/>
            </p:cNvSpPr>
            <p:nvPr/>
          </p:nvSpPr>
          <p:spPr bwMode="auto">
            <a:xfrm>
              <a:off x="4164" y="1824"/>
              <a:ext cx="96" cy="96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FF99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5380" name="Oval 36"/>
            <p:cNvSpPr>
              <a:spLocks noChangeArrowheads="1"/>
            </p:cNvSpPr>
            <p:nvPr/>
          </p:nvSpPr>
          <p:spPr bwMode="auto">
            <a:xfrm>
              <a:off x="4176" y="2688"/>
              <a:ext cx="96" cy="96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FF99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5381" name="Line 37"/>
            <p:cNvSpPr>
              <a:spLocks noChangeShapeType="1"/>
            </p:cNvSpPr>
            <p:nvPr/>
          </p:nvSpPr>
          <p:spPr bwMode="auto">
            <a:xfrm flipV="1">
              <a:off x="4137" y="1833"/>
              <a:ext cx="144" cy="83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5382" name="Line 38"/>
            <p:cNvSpPr>
              <a:spLocks noChangeShapeType="1"/>
            </p:cNvSpPr>
            <p:nvPr/>
          </p:nvSpPr>
          <p:spPr bwMode="auto">
            <a:xfrm flipV="1">
              <a:off x="4158" y="2697"/>
              <a:ext cx="144" cy="83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6423" name="Text Box 39"/>
            <p:cNvSpPr txBox="1">
              <a:spLocks noChangeArrowheads="1"/>
            </p:cNvSpPr>
            <p:nvPr/>
          </p:nvSpPr>
          <p:spPr bwMode="auto">
            <a:xfrm>
              <a:off x="2976" y="2208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ru-RU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 = U</a:t>
              </a:r>
              <a:r>
                <a:rPr lang="en-US" altLang="ru-RU" baseline="-2500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XX</a:t>
              </a:r>
              <a:endParaRPr lang="ru-RU" altLang="ru-RU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424" name="Text Box 40"/>
            <p:cNvSpPr txBox="1">
              <a:spLocks noChangeArrowheads="1"/>
            </p:cNvSpPr>
            <p:nvPr/>
          </p:nvSpPr>
          <p:spPr bwMode="auto">
            <a:xfrm>
              <a:off x="3219" y="1989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ru-RU" b="1" i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R</a:t>
              </a:r>
              <a:r>
                <a:rPr lang="en-US" altLang="ru-RU" b="1" i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  <a:r>
                <a:rPr lang="en-US" altLang="ru-RU" b="1" i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= R</a:t>
              </a:r>
              <a:r>
                <a:rPr lang="ru-RU" altLang="ru-RU" b="1" i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Э</a:t>
              </a:r>
              <a:endParaRPr lang="ru-RU" altLang="ru-RU" b="1" i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5385" name="AutoShape 41"/>
            <p:cNvSpPr>
              <a:spLocks noChangeArrowheads="1"/>
            </p:cNvSpPr>
            <p:nvPr/>
          </p:nvSpPr>
          <p:spPr bwMode="auto">
            <a:xfrm>
              <a:off x="4512" y="2832"/>
              <a:ext cx="1152" cy="336"/>
            </a:xfrm>
            <a:prstGeom prst="wedgeRoundRectCallout">
              <a:avLst>
                <a:gd name="adj1" fmla="val -69880"/>
                <a:gd name="adj2" fmla="val -57736"/>
                <a:gd name="adj3" fmla="val 16667"/>
              </a:avLst>
            </a:prstGeom>
            <a:solidFill>
              <a:srgbClr val="CCFF99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ru-RU" altLang="ru-RU" sz="2000">
                  <a:solidFill>
                    <a:schemeClr val="bg2"/>
                  </a:solidFill>
                </a:rPr>
                <a:t>Зажимы цепи</a:t>
              </a:r>
            </a:p>
          </p:txBody>
        </p:sp>
        <p:sp>
          <p:nvSpPr>
            <p:cNvPr id="16426" name="Text Box 42"/>
            <p:cNvSpPr txBox="1">
              <a:spLocks noChangeArrowheads="1"/>
            </p:cNvSpPr>
            <p:nvPr/>
          </p:nvSpPr>
          <p:spPr bwMode="auto">
            <a:xfrm>
              <a:off x="2592" y="278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ru-RU" altLang="ru-RU" sz="2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387" name="Text Box 43"/>
            <p:cNvSpPr txBox="1">
              <a:spLocks noChangeArrowheads="1"/>
            </p:cNvSpPr>
            <p:nvPr/>
          </p:nvSpPr>
          <p:spPr bwMode="auto">
            <a:xfrm>
              <a:off x="2448" y="2784"/>
              <a:ext cx="14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000">
                  <a:solidFill>
                    <a:schemeClr val="bg2"/>
                  </a:solidFill>
                </a:rPr>
                <a:t>Электрическая цепь</a:t>
              </a:r>
            </a:p>
          </p:txBody>
        </p:sp>
      </p:grpSp>
      <p:sp>
        <p:nvSpPr>
          <p:cNvPr id="16428" name="AutoShape 44"/>
          <p:cNvSpPr>
            <a:spLocks noChangeArrowheads="1"/>
          </p:cNvSpPr>
          <p:nvPr/>
        </p:nvSpPr>
        <p:spPr bwMode="auto">
          <a:xfrm>
            <a:off x="2743200" y="2997200"/>
            <a:ext cx="533400" cy="955675"/>
          </a:xfrm>
          <a:custGeom>
            <a:avLst/>
            <a:gdLst>
              <a:gd name="T0" fmla="*/ 400050 w 21600"/>
              <a:gd name="T1" fmla="*/ 0 h 21600"/>
              <a:gd name="T2" fmla="*/ 0 w 21600"/>
              <a:gd name="T3" fmla="*/ 477838 h 21600"/>
              <a:gd name="T4" fmla="*/ 400050 w 21600"/>
              <a:gd name="T5" fmla="*/ 955675 h 21600"/>
              <a:gd name="T6" fmla="*/ 533400 w 21600"/>
              <a:gd name="T7" fmla="*/ 477838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folHlink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6431" name="Text Box 47"/>
          <p:cNvSpPr txBox="1">
            <a:spLocks noChangeArrowheads="1"/>
          </p:cNvSpPr>
          <p:nvPr/>
        </p:nvSpPr>
        <p:spPr bwMode="auto">
          <a:xfrm>
            <a:off x="152400" y="4500563"/>
            <a:ext cx="88392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ru-RU" altLang="ru-RU" sz="2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Метод эквивалентного источника напряжения</a:t>
            </a:r>
            <a:r>
              <a:rPr lang="ru-RU" altLang="ru-RU" sz="2000"/>
              <a:t> (</a:t>
            </a:r>
            <a:r>
              <a:rPr lang="ru-RU" altLang="ru-RU" sz="2000" i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теорема Тевенина</a:t>
            </a:r>
            <a:r>
              <a:rPr lang="ru-RU" altLang="ru-RU" sz="2000"/>
              <a:t>)</a:t>
            </a:r>
            <a:r>
              <a:rPr lang="en-US" altLang="ru-RU" sz="2000"/>
              <a:t>: </a:t>
            </a:r>
            <a:r>
              <a:rPr lang="ru-RU" altLang="ru-RU" sz="2000"/>
              <a:t>   </a:t>
            </a:r>
            <a:r>
              <a:rPr lang="ru-RU" altLang="ru-RU" sz="2000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Ток в любой ветви линейной электрической цепи не изменится, если активный двухполюсник, к которому подключена данная ветвь, заменить </a:t>
            </a:r>
            <a:r>
              <a:rPr lang="ru-RU" altLang="ru-RU"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эквивалентным источником (генератором) напряжения</a:t>
            </a:r>
            <a:r>
              <a:rPr lang="ru-RU" altLang="ru-RU" sz="2000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с задающим напряжением, </a:t>
            </a:r>
            <a:r>
              <a:rPr lang="ru-RU" altLang="ru-RU" sz="2000">
                <a:solidFill>
                  <a:srgbClr val="FFC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равным напряжению холостого хода на зажимах разомкнутой ветви</a:t>
            </a:r>
            <a:r>
              <a:rPr lang="ru-RU" altLang="ru-RU" sz="2000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и </a:t>
            </a:r>
            <a:r>
              <a:rPr lang="ru-RU" altLang="ru-RU"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внутренним сопротивлением</a:t>
            </a:r>
            <a:r>
              <a:rPr lang="ru-RU" altLang="ru-RU" sz="2000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ru-RU" altLang="ru-RU" sz="2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равным эквивалентному входному сопротивлению пассивного двухполюсника со стороны разомкнутой ветви.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utoUpdateAnimBg="0"/>
      <p:bldP spid="16388" grpId="0" autoUpdateAnimBg="0"/>
      <p:bldP spid="16389" grpId="0" autoUpdateAnimBg="0"/>
      <p:bldP spid="16390" grpId="0" autoUpdateAnimBg="0"/>
      <p:bldP spid="1643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73025" y="76200"/>
            <a:ext cx="4648200" cy="2844800"/>
            <a:chOff x="192" y="432"/>
            <a:chExt cx="2928" cy="1792"/>
          </a:xfrm>
        </p:grpSpPr>
        <p:sp>
          <p:nvSpPr>
            <p:cNvPr id="16431" name="Rectangle 4"/>
            <p:cNvSpPr>
              <a:spLocks noChangeArrowheads="1"/>
            </p:cNvSpPr>
            <p:nvPr/>
          </p:nvSpPr>
          <p:spPr bwMode="auto">
            <a:xfrm>
              <a:off x="192" y="496"/>
              <a:ext cx="2928" cy="172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6432" name="Rectangle 5"/>
            <p:cNvSpPr>
              <a:spLocks noChangeArrowheads="1"/>
            </p:cNvSpPr>
            <p:nvPr/>
          </p:nvSpPr>
          <p:spPr bwMode="auto">
            <a:xfrm>
              <a:off x="384" y="736"/>
              <a:ext cx="2552" cy="1393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6433" name="Oval 6"/>
            <p:cNvSpPr>
              <a:spLocks noChangeArrowheads="1"/>
            </p:cNvSpPr>
            <p:nvPr/>
          </p:nvSpPr>
          <p:spPr bwMode="auto">
            <a:xfrm>
              <a:off x="2792" y="1616"/>
              <a:ext cx="288" cy="279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6434" name="Oval 7"/>
            <p:cNvSpPr>
              <a:spLocks noChangeArrowheads="1"/>
            </p:cNvSpPr>
            <p:nvPr/>
          </p:nvSpPr>
          <p:spPr bwMode="auto">
            <a:xfrm>
              <a:off x="240" y="1584"/>
              <a:ext cx="288" cy="279"/>
            </a:xfrm>
            <a:prstGeom prst="ellipse">
              <a:avLst/>
            </a:prstGeom>
            <a:solidFill>
              <a:srgbClr val="99FF66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6435" name="Line 8"/>
            <p:cNvSpPr>
              <a:spLocks noChangeShapeType="1"/>
            </p:cNvSpPr>
            <p:nvPr/>
          </p:nvSpPr>
          <p:spPr bwMode="auto">
            <a:xfrm>
              <a:off x="1656" y="736"/>
              <a:ext cx="1" cy="139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6436" name="Rectangle 9"/>
            <p:cNvSpPr>
              <a:spLocks noChangeArrowheads="1"/>
            </p:cNvSpPr>
            <p:nvPr/>
          </p:nvSpPr>
          <p:spPr bwMode="auto">
            <a:xfrm>
              <a:off x="1584" y="1488"/>
              <a:ext cx="144" cy="32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6437" name="Rectangle 10"/>
            <p:cNvSpPr>
              <a:spLocks noChangeArrowheads="1"/>
            </p:cNvSpPr>
            <p:nvPr/>
          </p:nvSpPr>
          <p:spPr bwMode="auto">
            <a:xfrm rot="5400000">
              <a:off x="786" y="566"/>
              <a:ext cx="139" cy="33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6438" name="Rectangle 11"/>
            <p:cNvSpPr>
              <a:spLocks noChangeArrowheads="1"/>
            </p:cNvSpPr>
            <p:nvPr/>
          </p:nvSpPr>
          <p:spPr bwMode="auto">
            <a:xfrm rot="5400000">
              <a:off x="2426" y="566"/>
              <a:ext cx="139" cy="33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6439" name="Line 12"/>
            <p:cNvSpPr>
              <a:spLocks noChangeShapeType="1"/>
            </p:cNvSpPr>
            <p:nvPr/>
          </p:nvSpPr>
          <p:spPr bwMode="auto">
            <a:xfrm>
              <a:off x="384" y="1569"/>
              <a:ext cx="1" cy="27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6440" name="Line 13"/>
            <p:cNvSpPr>
              <a:spLocks noChangeShapeType="1"/>
            </p:cNvSpPr>
            <p:nvPr/>
          </p:nvSpPr>
          <p:spPr bwMode="auto">
            <a:xfrm>
              <a:off x="2936" y="1600"/>
              <a:ext cx="1" cy="27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6441" name="Oval 14"/>
            <p:cNvSpPr>
              <a:spLocks noChangeArrowheads="1"/>
            </p:cNvSpPr>
            <p:nvPr/>
          </p:nvSpPr>
          <p:spPr bwMode="auto">
            <a:xfrm>
              <a:off x="1624" y="712"/>
              <a:ext cx="48" cy="47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6442" name="Oval 15"/>
            <p:cNvSpPr>
              <a:spLocks noChangeArrowheads="1"/>
            </p:cNvSpPr>
            <p:nvPr/>
          </p:nvSpPr>
          <p:spPr bwMode="auto">
            <a:xfrm>
              <a:off x="1632" y="2104"/>
              <a:ext cx="48" cy="47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6443" name="Line 16"/>
            <p:cNvSpPr>
              <a:spLocks noChangeShapeType="1"/>
            </p:cNvSpPr>
            <p:nvPr/>
          </p:nvSpPr>
          <p:spPr bwMode="auto">
            <a:xfrm flipH="1" flipV="1">
              <a:off x="1656" y="928"/>
              <a:ext cx="1" cy="279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6444" name="Line 17"/>
            <p:cNvSpPr>
              <a:spLocks noChangeShapeType="1"/>
            </p:cNvSpPr>
            <p:nvPr/>
          </p:nvSpPr>
          <p:spPr bwMode="auto">
            <a:xfrm rot="5400000">
              <a:off x="1327" y="593"/>
              <a:ext cx="1" cy="288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6445" name="Line 18"/>
            <p:cNvSpPr>
              <a:spLocks noChangeShapeType="1"/>
            </p:cNvSpPr>
            <p:nvPr/>
          </p:nvSpPr>
          <p:spPr bwMode="auto">
            <a:xfrm rot="16200000" flipH="1">
              <a:off x="2023" y="593"/>
              <a:ext cx="1" cy="288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7427" name="Text Box 19"/>
            <p:cNvSpPr txBox="1">
              <a:spLocks noChangeArrowheads="1"/>
            </p:cNvSpPr>
            <p:nvPr/>
          </p:nvSpPr>
          <p:spPr bwMode="auto">
            <a:xfrm>
              <a:off x="584" y="157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ru-RU" sz="2000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E1</a:t>
              </a:r>
              <a:endParaRPr lang="ru-RU" altLang="ru-RU" sz="2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7428" name="Text Box 20"/>
            <p:cNvSpPr txBox="1">
              <a:spLocks noChangeArrowheads="1"/>
            </p:cNvSpPr>
            <p:nvPr/>
          </p:nvSpPr>
          <p:spPr bwMode="auto">
            <a:xfrm>
              <a:off x="2496" y="1632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ru-RU" sz="2000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E2</a:t>
              </a:r>
              <a:endParaRPr lang="ru-RU" altLang="ru-RU" sz="2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448" name="Text Box 21"/>
            <p:cNvSpPr txBox="1">
              <a:spLocks noChangeArrowheads="1"/>
            </p:cNvSpPr>
            <p:nvPr/>
          </p:nvSpPr>
          <p:spPr bwMode="auto">
            <a:xfrm>
              <a:off x="728" y="432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000">
                  <a:solidFill>
                    <a:schemeClr val="bg2"/>
                  </a:solidFill>
                </a:rPr>
                <a:t>R1</a:t>
              </a:r>
              <a:endParaRPr lang="ru-RU" altLang="ru-RU" sz="2000">
                <a:solidFill>
                  <a:schemeClr val="bg2"/>
                </a:solidFill>
              </a:endParaRPr>
            </a:p>
          </p:txBody>
        </p:sp>
        <p:sp>
          <p:nvSpPr>
            <p:cNvPr id="16449" name="Text Box 22"/>
            <p:cNvSpPr txBox="1">
              <a:spLocks noChangeArrowheads="1"/>
            </p:cNvSpPr>
            <p:nvPr/>
          </p:nvSpPr>
          <p:spPr bwMode="auto">
            <a:xfrm>
              <a:off x="2360" y="44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000">
                  <a:solidFill>
                    <a:schemeClr val="bg2"/>
                  </a:solidFill>
                </a:rPr>
                <a:t>R2</a:t>
              </a:r>
              <a:endParaRPr lang="ru-RU" altLang="ru-RU" sz="2000">
                <a:solidFill>
                  <a:schemeClr val="bg2"/>
                </a:solidFill>
              </a:endParaRPr>
            </a:p>
          </p:txBody>
        </p:sp>
        <p:sp>
          <p:nvSpPr>
            <p:cNvPr id="16450" name="Text Box 23"/>
            <p:cNvSpPr txBox="1">
              <a:spLocks noChangeArrowheads="1"/>
            </p:cNvSpPr>
            <p:nvPr/>
          </p:nvSpPr>
          <p:spPr bwMode="auto">
            <a:xfrm>
              <a:off x="1784" y="1528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000">
                  <a:solidFill>
                    <a:schemeClr val="bg2"/>
                  </a:solidFill>
                </a:rPr>
                <a:t>R3</a:t>
              </a:r>
              <a:endParaRPr lang="ru-RU" altLang="ru-RU" sz="2000">
                <a:solidFill>
                  <a:schemeClr val="bg2"/>
                </a:solidFill>
              </a:endParaRPr>
            </a:p>
          </p:txBody>
        </p:sp>
        <p:sp>
          <p:nvSpPr>
            <p:cNvPr id="16451" name="Text Box 24"/>
            <p:cNvSpPr txBox="1">
              <a:spLocks noChangeArrowheads="1"/>
            </p:cNvSpPr>
            <p:nvPr/>
          </p:nvSpPr>
          <p:spPr bwMode="auto">
            <a:xfrm>
              <a:off x="1160" y="79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b="1" i="1">
                  <a:solidFill>
                    <a:srgbClr val="FF33CC"/>
                  </a:solidFill>
                </a:rPr>
                <a:t>I</a:t>
              </a:r>
              <a:r>
                <a:rPr lang="en-US" altLang="ru-RU" b="1" i="1" baseline="-25000">
                  <a:solidFill>
                    <a:srgbClr val="FF33CC"/>
                  </a:solidFill>
                </a:rPr>
                <a:t>1</a:t>
              </a:r>
              <a:endParaRPr lang="ru-RU" altLang="ru-RU" b="1" i="1">
                <a:solidFill>
                  <a:srgbClr val="FF33CC"/>
                </a:solidFill>
              </a:endParaRPr>
            </a:p>
          </p:txBody>
        </p:sp>
        <p:sp>
          <p:nvSpPr>
            <p:cNvPr id="16452" name="Text Box 25"/>
            <p:cNvSpPr txBox="1">
              <a:spLocks noChangeArrowheads="1"/>
            </p:cNvSpPr>
            <p:nvPr/>
          </p:nvSpPr>
          <p:spPr bwMode="auto">
            <a:xfrm>
              <a:off x="1928" y="78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b="1" i="1">
                  <a:solidFill>
                    <a:srgbClr val="FF33CC"/>
                  </a:solidFill>
                </a:rPr>
                <a:t>I</a:t>
              </a:r>
              <a:r>
                <a:rPr lang="en-US" altLang="ru-RU" b="1" i="1" baseline="-25000">
                  <a:solidFill>
                    <a:srgbClr val="FF33CC"/>
                  </a:solidFill>
                </a:rPr>
                <a:t>2</a:t>
              </a:r>
              <a:endParaRPr lang="ru-RU" altLang="ru-RU" b="1" i="1">
                <a:solidFill>
                  <a:srgbClr val="FF33CC"/>
                </a:solidFill>
              </a:endParaRPr>
            </a:p>
          </p:txBody>
        </p:sp>
        <p:sp>
          <p:nvSpPr>
            <p:cNvPr id="16453" name="Text Box 26"/>
            <p:cNvSpPr txBox="1">
              <a:spLocks noChangeArrowheads="1"/>
            </p:cNvSpPr>
            <p:nvPr/>
          </p:nvSpPr>
          <p:spPr bwMode="auto">
            <a:xfrm>
              <a:off x="1784" y="112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b="1" i="1">
                  <a:solidFill>
                    <a:schemeClr val="hlink"/>
                  </a:solidFill>
                </a:rPr>
                <a:t>I</a:t>
              </a:r>
              <a:r>
                <a:rPr lang="en-US" altLang="ru-RU" b="1" i="1" baseline="-25000">
                  <a:solidFill>
                    <a:schemeClr val="hlink"/>
                  </a:solidFill>
                </a:rPr>
                <a:t>3</a:t>
              </a:r>
              <a:r>
                <a:rPr lang="en-US" altLang="ru-RU" b="1" i="1">
                  <a:solidFill>
                    <a:schemeClr val="hlink"/>
                  </a:solidFill>
                </a:rPr>
                <a:t>=</a:t>
              </a:r>
              <a:r>
                <a:rPr lang="en-US" altLang="ru-RU" b="1" i="1">
                  <a:solidFill>
                    <a:schemeClr val="hlink"/>
                  </a:solidFill>
                  <a:sym typeface="Symbol" panose="05050102010706020507" pitchFamily="18" charset="2"/>
                </a:rPr>
                <a:t></a:t>
              </a:r>
              <a:endParaRPr lang="ru-RU" altLang="ru-RU" b="1" i="1">
                <a:solidFill>
                  <a:schemeClr val="hlink"/>
                </a:solidFill>
              </a:endParaRPr>
            </a:p>
          </p:txBody>
        </p:sp>
        <p:sp>
          <p:nvSpPr>
            <p:cNvPr id="16454" name="Rectangle 27"/>
            <p:cNvSpPr>
              <a:spLocks noChangeArrowheads="1"/>
            </p:cNvSpPr>
            <p:nvPr/>
          </p:nvSpPr>
          <p:spPr bwMode="auto">
            <a:xfrm>
              <a:off x="312" y="1008"/>
              <a:ext cx="144" cy="325"/>
            </a:xfrm>
            <a:prstGeom prst="rect">
              <a:avLst/>
            </a:prstGeom>
            <a:solidFill>
              <a:srgbClr val="99FF66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6455" name="Text Box 28"/>
            <p:cNvSpPr txBox="1">
              <a:spLocks noChangeArrowheads="1"/>
            </p:cNvSpPr>
            <p:nvPr/>
          </p:nvSpPr>
          <p:spPr bwMode="auto">
            <a:xfrm>
              <a:off x="488" y="1056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000">
                  <a:solidFill>
                    <a:schemeClr val="bg2"/>
                  </a:solidFill>
                </a:rPr>
                <a:t>R</a:t>
              </a:r>
              <a:r>
                <a:rPr lang="ru-RU" altLang="ru-RU" sz="2000" baseline="-25000">
                  <a:solidFill>
                    <a:schemeClr val="bg2"/>
                  </a:solidFill>
                </a:rPr>
                <a:t>01</a:t>
              </a:r>
              <a:endParaRPr lang="ru-RU" altLang="ru-RU" sz="2000">
                <a:solidFill>
                  <a:schemeClr val="bg2"/>
                </a:solidFill>
              </a:endParaRPr>
            </a:p>
          </p:txBody>
        </p:sp>
        <p:sp>
          <p:nvSpPr>
            <p:cNvPr id="16456" name="Rectangle 29"/>
            <p:cNvSpPr>
              <a:spLocks noChangeArrowheads="1"/>
            </p:cNvSpPr>
            <p:nvPr/>
          </p:nvSpPr>
          <p:spPr bwMode="auto">
            <a:xfrm>
              <a:off x="2856" y="1016"/>
              <a:ext cx="144" cy="325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6457" name="Text Box 30"/>
            <p:cNvSpPr txBox="1">
              <a:spLocks noChangeArrowheads="1"/>
            </p:cNvSpPr>
            <p:nvPr/>
          </p:nvSpPr>
          <p:spPr bwMode="auto">
            <a:xfrm>
              <a:off x="2552" y="102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000">
                  <a:solidFill>
                    <a:schemeClr val="bg2"/>
                  </a:solidFill>
                </a:rPr>
                <a:t>R</a:t>
              </a:r>
              <a:r>
                <a:rPr lang="ru-RU" altLang="ru-RU" sz="2000" baseline="-25000">
                  <a:solidFill>
                    <a:schemeClr val="bg2"/>
                  </a:solidFill>
                </a:rPr>
                <a:t>02</a:t>
              </a:r>
              <a:endParaRPr lang="ru-RU" altLang="ru-RU" sz="2000">
                <a:solidFill>
                  <a:schemeClr val="bg2"/>
                </a:solidFill>
              </a:endParaRPr>
            </a:p>
          </p:txBody>
        </p:sp>
      </p:grp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127000" y="3081338"/>
            <a:ext cx="889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ru-RU" altLang="ru-RU" sz="2000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 Разомкнем цепь с </a:t>
            </a:r>
            <a:r>
              <a:rPr lang="en-US" altLang="ru-RU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R3</a:t>
            </a:r>
            <a:r>
              <a:rPr lang="en-US" altLang="ru-RU" sz="2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ru-RU" altLang="ru-RU" sz="2000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и определим напряжение холостого хода - </a:t>
            </a:r>
            <a:r>
              <a:rPr lang="en-US" altLang="ru-RU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</a:t>
            </a:r>
            <a:r>
              <a:rPr lang="en-US" altLang="ru-RU" b="1" i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XX</a:t>
            </a:r>
            <a:endParaRPr lang="ru-RU" altLang="ru-RU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546" name="Text Box 138"/>
          <p:cNvSpPr txBox="1">
            <a:spLocks noChangeArrowheads="1"/>
          </p:cNvSpPr>
          <p:nvPr/>
        </p:nvSpPr>
        <p:spPr bwMode="auto">
          <a:xfrm>
            <a:off x="4932363" y="620713"/>
            <a:ext cx="4038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rIns="72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altLang="ru-RU"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Дано</a:t>
            </a:r>
            <a:r>
              <a:rPr lang="en-US" altLang="ru-RU"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:</a:t>
            </a:r>
            <a:r>
              <a:rPr lang="ru-RU" altLang="ru-RU" sz="2000">
                <a:latin typeface="Arial" charset="0"/>
              </a:rPr>
              <a:t>   </a:t>
            </a:r>
            <a:r>
              <a:rPr lang="en-US" altLang="ru-RU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R1</a:t>
            </a:r>
            <a:r>
              <a:rPr lang="ru-RU" altLang="ru-RU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= 17 Ом, </a:t>
            </a:r>
            <a:r>
              <a:rPr lang="en-US" altLang="ru-RU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</a:t>
            </a:r>
            <a:r>
              <a:rPr lang="ru-RU" altLang="ru-RU" sz="2000" b="1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01</a:t>
            </a:r>
            <a:r>
              <a:rPr lang="ru-RU" altLang="ru-RU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= 3 Ом, </a:t>
            </a:r>
            <a:r>
              <a:rPr lang="en-US" altLang="ru-RU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</a:t>
            </a:r>
            <a:r>
              <a:rPr lang="ru-RU" altLang="ru-RU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2= 9 Ом, </a:t>
            </a:r>
            <a:r>
              <a:rPr lang="en-US" altLang="ru-RU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</a:t>
            </a:r>
            <a:r>
              <a:rPr lang="ru-RU" altLang="ru-RU" sz="2000" b="1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02</a:t>
            </a:r>
            <a:r>
              <a:rPr lang="ru-RU" altLang="ru-RU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= 1 Ом, </a:t>
            </a:r>
            <a:r>
              <a:rPr lang="en-US" altLang="ru-RU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</a:t>
            </a:r>
            <a:r>
              <a:rPr lang="ru-RU" altLang="ru-RU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3= 40 Ом, Е</a:t>
            </a:r>
            <a:r>
              <a:rPr lang="en-US" altLang="ru-RU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  <a:r>
              <a:rPr lang="ru-RU" altLang="ru-RU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= 35 В, Е2= 70 В</a:t>
            </a:r>
          </a:p>
        </p:txBody>
      </p:sp>
      <p:sp>
        <p:nvSpPr>
          <p:cNvPr id="17547" name="Text Box 139"/>
          <p:cNvSpPr txBox="1">
            <a:spLocks noChangeArrowheads="1"/>
          </p:cNvSpPr>
          <p:nvPr/>
        </p:nvSpPr>
        <p:spPr bwMode="auto">
          <a:xfrm>
            <a:off x="5076825" y="1989138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altLang="ru-RU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Необходимо найти</a:t>
            </a:r>
            <a:r>
              <a:rPr lang="en-US" altLang="ru-RU"/>
              <a:t>:</a:t>
            </a:r>
            <a:r>
              <a:rPr lang="en-US" altLang="ru-RU" sz="2000"/>
              <a:t> </a:t>
            </a:r>
            <a:r>
              <a:rPr lang="ru-RU" altLang="ru-RU" b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ток </a:t>
            </a:r>
            <a:r>
              <a:rPr lang="en-US" altLang="ru-RU" b="1" i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ru-RU" b="1" i="1" baseline="-250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endParaRPr lang="ru-RU" altLang="ru-RU" b="1" i="1"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7553" name="Object 145"/>
          <p:cNvGraphicFramePr>
            <a:graphicFrameLocks noChangeAspect="1"/>
          </p:cNvGraphicFramePr>
          <p:nvPr/>
        </p:nvGraphicFramePr>
        <p:xfrm>
          <a:off x="5148263" y="3616325"/>
          <a:ext cx="3868737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8" name="Формула" r:id="rId3" imgW="1524000" imgH="431800" progId="Equation.3">
                  <p:embed/>
                </p:oleObj>
              </mc:Choice>
              <mc:Fallback>
                <p:oleObj name="Формула" r:id="rId3" imgW="1524000" imgH="431800" progId="Equation.3">
                  <p:embed/>
                  <p:pic>
                    <p:nvPicPr>
                      <p:cNvPr id="0" name="Object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616325"/>
                        <a:ext cx="3868737" cy="1069975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554" name="Group 146"/>
          <p:cNvGrpSpPr>
            <a:grpSpLocks/>
          </p:cNvGrpSpPr>
          <p:nvPr/>
        </p:nvGrpSpPr>
        <p:grpSpPr bwMode="auto">
          <a:xfrm>
            <a:off x="5148263" y="4894263"/>
            <a:ext cx="1811337" cy="855662"/>
            <a:chOff x="3768" y="2096"/>
            <a:chExt cx="960" cy="448"/>
          </a:xfrm>
        </p:grpSpPr>
        <p:sp>
          <p:nvSpPr>
            <p:cNvPr id="16429" name="Rectangle 147"/>
            <p:cNvSpPr>
              <a:spLocks noChangeArrowheads="1"/>
            </p:cNvSpPr>
            <p:nvPr/>
          </p:nvSpPr>
          <p:spPr bwMode="auto">
            <a:xfrm>
              <a:off x="3768" y="2112"/>
              <a:ext cx="960" cy="432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graphicFrame>
          <p:nvGraphicFramePr>
            <p:cNvPr id="16430" name="Object 148"/>
            <p:cNvGraphicFramePr>
              <a:graphicFrameLocks noChangeAspect="1"/>
            </p:cNvGraphicFramePr>
            <p:nvPr/>
          </p:nvGraphicFramePr>
          <p:xfrm>
            <a:off x="3781" y="2096"/>
            <a:ext cx="929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9" name="Формула" r:id="rId5" imgW="901309" imgH="431613" progId="Equation.3">
                    <p:embed/>
                  </p:oleObj>
                </mc:Choice>
                <mc:Fallback>
                  <p:oleObj name="Формула" r:id="rId5" imgW="901309" imgH="431613" progId="Equation.3">
                    <p:embed/>
                    <p:pic>
                      <p:nvPicPr>
                        <p:cNvPr id="0" name="Object 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1" y="2096"/>
                          <a:ext cx="929" cy="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57" name="Group 149"/>
          <p:cNvGrpSpPr>
            <a:grpSpLocks/>
          </p:cNvGrpSpPr>
          <p:nvPr/>
        </p:nvGrpSpPr>
        <p:grpSpPr bwMode="auto">
          <a:xfrm>
            <a:off x="7167563" y="4903788"/>
            <a:ext cx="1797050" cy="863600"/>
            <a:chOff x="4779" y="2058"/>
            <a:chExt cx="981" cy="445"/>
          </a:xfrm>
        </p:grpSpPr>
        <p:sp>
          <p:nvSpPr>
            <p:cNvPr id="16427" name="Rectangle 150"/>
            <p:cNvSpPr>
              <a:spLocks noChangeArrowheads="1"/>
            </p:cNvSpPr>
            <p:nvPr/>
          </p:nvSpPr>
          <p:spPr bwMode="auto">
            <a:xfrm>
              <a:off x="4782" y="2065"/>
              <a:ext cx="960" cy="432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graphicFrame>
          <p:nvGraphicFramePr>
            <p:cNvPr id="16428" name="Object 151"/>
            <p:cNvGraphicFramePr>
              <a:graphicFrameLocks noChangeAspect="1"/>
            </p:cNvGraphicFramePr>
            <p:nvPr/>
          </p:nvGraphicFramePr>
          <p:xfrm>
            <a:off x="4779" y="2058"/>
            <a:ext cx="981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60" name="Формула" r:id="rId7" imgW="952087" imgH="431613" progId="Equation.3">
                    <p:embed/>
                  </p:oleObj>
                </mc:Choice>
                <mc:Fallback>
                  <p:oleObj name="Формула" r:id="rId7" imgW="952087" imgH="431613" progId="Equation.3">
                    <p:embed/>
                    <p:pic>
                      <p:nvPicPr>
                        <p:cNvPr id="0" name="Object 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9" y="2058"/>
                          <a:ext cx="981" cy="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560" name="Object 152"/>
          <p:cNvGraphicFramePr>
            <a:graphicFrameLocks noChangeAspect="1"/>
          </p:cNvGraphicFramePr>
          <p:nvPr/>
        </p:nvGraphicFramePr>
        <p:xfrm>
          <a:off x="5940425" y="6021388"/>
          <a:ext cx="2427288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1" name="Формула" r:id="rId9" imgW="812447" imgH="215806" progId="Equation.3">
                  <p:embed/>
                </p:oleObj>
              </mc:Choice>
              <mc:Fallback>
                <p:oleObj name="Формула" r:id="rId9" imgW="812447" imgH="215806" progId="Equation.3">
                  <p:embed/>
                  <p:pic>
                    <p:nvPicPr>
                      <p:cNvPr id="0" name="Object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6021388"/>
                        <a:ext cx="2427288" cy="639762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591" name="Group 183"/>
          <p:cNvGrpSpPr>
            <a:grpSpLocks/>
          </p:cNvGrpSpPr>
          <p:nvPr/>
        </p:nvGrpSpPr>
        <p:grpSpPr bwMode="auto">
          <a:xfrm>
            <a:off x="304800" y="3867150"/>
            <a:ext cx="4648200" cy="2819400"/>
            <a:chOff x="192" y="2436"/>
            <a:chExt cx="2928" cy="1776"/>
          </a:xfrm>
        </p:grpSpPr>
        <p:sp>
          <p:nvSpPr>
            <p:cNvPr id="16398" name="Rectangle 111"/>
            <p:cNvSpPr>
              <a:spLocks noChangeArrowheads="1"/>
            </p:cNvSpPr>
            <p:nvPr/>
          </p:nvSpPr>
          <p:spPr bwMode="auto">
            <a:xfrm>
              <a:off x="192" y="2436"/>
              <a:ext cx="2928" cy="177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6399" name="Rectangle 112"/>
            <p:cNvSpPr>
              <a:spLocks noChangeArrowheads="1"/>
            </p:cNvSpPr>
            <p:nvPr/>
          </p:nvSpPr>
          <p:spPr bwMode="auto">
            <a:xfrm>
              <a:off x="384" y="2688"/>
              <a:ext cx="2552" cy="1393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6400" name="Oval 113"/>
            <p:cNvSpPr>
              <a:spLocks noChangeArrowheads="1"/>
            </p:cNvSpPr>
            <p:nvPr/>
          </p:nvSpPr>
          <p:spPr bwMode="auto">
            <a:xfrm>
              <a:off x="2792" y="3568"/>
              <a:ext cx="288" cy="279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6401" name="Oval 114"/>
            <p:cNvSpPr>
              <a:spLocks noChangeArrowheads="1"/>
            </p:cNvSpPr>
            <p:nvPr/>
          </p:nvSpPr>
          <p:spPr bwMode="auto">
            <a:xfrm>
              <a:off x="240" y="3536"/>
              <a:ext cx="288" cy="279"/>
            </a:xfrm>
            <a:prstGeom prst="ellipse">
              <a:avLst/>
            </a:prstGeom>
            <a:solidFill>
              <a:srgbClr val="99FF66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6402" name="Rectangle 115"/>
            <p:cNvSpPr>
              <a:spLocks noChangeArrowheads="1"/>
            </p:cNvSpPr>
            <p:nvPr/>
          </p:nvSpPr>
          <p:spPr bwMode="auto">
            <a:xfrm rot="5400000">
              <a:off x="786" y="2518"/>
              <a:ext cx="139" cy="33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6403" name="Rectangle 116"/>
            <p:cNvSpPr>
              <a:spLocks noChangeArrowheads="1"/>
            </p:cNvSpPr>
            <p:nvPr/>
          </p:nvSpPr>
          <p:spPr bwMode="auto">
            <a:xfrm rot="5400000">
              <a:off x="2426" y="2518"/>
              <a:ext cx="139" cy="33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6404" name="Line 117"/>
            <p:cNvSpPr>
              <a:spLocks noChangeShapeType="1"/>
            </p:cNvSpPr>
            <p:nvPr/>
          </p:nvSpPr>
          <p:spPr bwMode="auto">
            <a:xfrm>
              <a:off x="384" y="3521"/>
              <a:ext cx="1" cy="27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6405" name="Line 118"/>
            <p:cNvSpPr>
              <a:spLocks noChangeShapeType="1"/>
            </p:cNvSpPr>
            <p:nvPr/>
          </p:nvSpPr>
          <p:spPr bwMode="auto">
            <a:xfrm>
              <a:off x="2936" y="3552"/>
              <a:ext cx="1" cy="27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6406" name="Oval 119"/>
            <p:cNvSpPr>
              <a:spLocks noChangeArrowheads="1"/>
            </p:cNvSpPr>
            <p:nvPr/>
          </p:nvSpPr>
          <p:spPr bwMode="auto">
            <a:xfrm>
              <a:off x="1624" y="2664"/>
              <a:ext cx="48" cy="47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6407" name="Oval 120"/>
            <p:cNvSpPr>
              <a:spLocks noChangeArrowheads="1"/>
            </p:cNvSpPr>
            <p:nvPr/>
          </p:nvSpPr>
          <p:spPr bwMode="auto">
            <a:xfrm>
              <a:off x="1632" y="4056"/>
              <a:ext cx="48" cy="47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6408" name="Line 121"/>
            <p:cNvSpPr>
              <a:spLocks noChangeShapeType="1"/>
            </p:cNvSpPr>
            <p:nvPr/>
          </p:nvSpPr>
          <p:spPr bwMode="auto">
            <a:xfrm rot="16200000" flipH="1">
              <a:off x="2023" y="2545"/>
              <a:ext cx="1" cy="288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7530" name="Text Box 122"/>
            <p:cNvSpPr txBox="1">
              <a:spLocks noChangeArrowheads="1"/>
            </p:cNvSpPr>
            <p:nvPr/>
          </p:nvSpPr>
          <p:spPr bwMode="auto">
            <a:xfrm>
              <a:off x="584" y="3526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ru-RU" sz="2000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E1</a:t>
              </a:r>
              <a:endParaRPr lang="ru-RU" altLang="ru-RU" sz="2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7531" name="Text Box 123"/>
            <p:cNvSpPr txBox="1">
              <a:spLocks noChangeArrowheads="1"/>
            </p:cNvSpPr>
            <p:nvPr/>
          </p:nvSpPr>
          <p:spPr bwMode="auto">
            <a:xfrm>
              <a:off x="2496" y="358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ru-RU" sz="2000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E2</a:t>
              </a:r>
              <a:endParaRPr lang="ru-RU" altLang="ru-RU" sz="2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411" name="Text Box 124"/>
            <p:cNvSpPr txBox="1">
              <a:spLocks noChangeArrowheads="1"/>
            </p:cNvSpPr>
            <p:nvPr/>
          </p:nvSpPr>
          <p:spPr bwMode="auto">
            <a:xfrm>
              <a:off x="1928" y="273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b="1" i="1">
                  <a:solidFill>
                    <a:srgbClr val="FF33CC"/>
                  </a:solidFill>
                </a:rPr>
                <a:t>I</a:t>
              </a:r>
              <a:r>
                <a:rPr lang="en-US" altLang="ru-RU" b="1" i="1" baseline="-25000">
                  <a:solidFill>
                    <a:srgbClr val="FF33CC"/>
                  </a:solidFill>
                </a:rPr>
                <a:t>2</a:t>
              </a:r>
              <a:endParaRPr lang="ru-RU" altLang="ru-RU" b="1" i="1">
                <a:solidFill>
                  <a:srgbClr val="FF33CC"/>
                </a:solidFill>
              </a:endParaRPr>
            </a:p>
          </p:txBody>
        </p:sp>
        <p:sp>
          <p:nvSpPr>
            <p:cNvPr id="16412" name="Rectangle 125"/>
            <p:cNvSpPr>
              <a:spLocks noChangeArrowheads="1"/>
            </p:cNvSpPr>
            <p:nvPr/>
          </p:nvSpPr>
          <p:spPr bwMode="auto">
            <a:xfrm>
              <a:off x="312" y="2960"/>
              <a:ext cx="144" cy="325"/>
            </a:xfrm>
            <a:prstGeom prst="rect">
              <a:avLst/>
            </a:prstGeom>
            <a:solidFill>
              <a:srgbClr val="99FF66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6413" name="Text Box 126"/>
            <p:cNvSpPr txBox="1">
              <a:spLocks noChangeArrowheads="1"/>
            </p:cNvSpPr>
            <p:nvPr/>
          </p:nvSpPr>
          <p:spPr bwMode="auto">
            <a:xfrm>
              <a:off x="488" y="3008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000">
                  <a:solidFill>
                    <a:schemeClr val="bg2"/>
                  </a:solidFill>
                </a:rPr>
                <a:t>R</a:t>
              </a:r>
              <a:r>
                <a:rPr lang="ru-RU" altLang="ru-RU" sz="2000" baseline="-25000">
                  <a:solidFill>
                    <a:schemeClr val="bg2"/>
                  </a:solidFill>
                </a:rPr>
                <a:t>01</a:t>
              </a:r>
              <a:endParaRPr lang="ru-RU" altLang="ru-RU" sz="2000">
                <a:solidFill>
                  <a:schemeClr val="bg2"/>
                </a:solidFill>
              </a:endParaRPr>
            </a:p>
          </p:txBody>
        </p:sp>
        <p:sp>
          <p:nvSpPr>
            <p:cNvPr id="16414" name="Rectangle 127"/>
            <p:cNvSpPr>
              <a:spLocks noChangeArrowheads="1"/>
            </p:cNvSpPr>
            <p:nvPr/>
          </p:nvSpPr>
          <p:spPr bwMode="auto">
            <a:xfrm>
              <a:off x="2856" y="2968"/>
              <a:ext cx="144" cy="325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6415" name="Text Box 128"/>
            <p:cNvSpPr txBox="1">
              <a:spLocks noChangeArrowheads="1"/>
            </p:cNvSpPr>
            <p:nvPr/>
          </p:nvSpPr>
          <p:spPr bwMode="auto">
            <a:xfrm>
              <a:off x="2552" y="2976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000">
                  <a:solidFill>
                    <a:schemeClr val="bg2"/>
                  </a:solidFill>
                </a:rPr>
                <a:t>R</a:t>
              </a:r>
              <a:r>
                <a:rPr lang="ru-RU" altLang="ru-RU" sz="2000" baseline="-25000">
                  <a:solidFill>
                    <a:schemeClr val="bg2"/>
                  </a:solidFill>
                </a:rPr>
                <a:t>02</a:t>
              </a:r>
              <a:endParaRPr lang="ru-RU" altLang="ru-RU" sz="2000">
                <a:solidFill>
                  <a:schemeClr val="bg2"/>
                </a:solidFill>
              </a:endParaRPr>
            </a:p>
          </p:txBody>
        </p:sp>
        <p:sp>
          <p:nvSpPr>
            <p:cNvPr id="16416" name="Line 129"/>
            <p:cNvSpPr>
              <a:spLocks noChangeShapeType="1"/>
            </p:cNvSpPr>
            <p:nvPr/>
          </p:nvSpPr>
          <p:spPr bwMode="auto">
            <a:xfrm>
              <a:off x="1659" y="2681"/>
              <a:ext cx="0" cy="43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6417" name="Line 130"/>
            <p:cNvSpPr>
              <a:spLocks noChangeShapeType="1"/>
            </p:cNvSpPr>
            <p:nvPr/>
          </p:nvSpPr>
          <p:spPr bwMode="auto">
            <a:xfrm>
              <a:off x="1668" y="3635"/>
              <a:ext cx="0" cy="43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6418" name="Oval 131"/>
            <p:cNvSpPr>
              <a:spLocks noChangeArrowheads="1"/>
            </p:cNvSpPr>
            <p:nvPr/>
          </p:nvSpPr>
          <p:spPr bwMode="auto">
            <a:xfrm>
              <a:off x="1602" y="3101"/>
              <a:ext cx="96" cy="96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6419" name="Oval 132"/>
            <p:cNvSpPr>
              <a:spLocks noChangeArrowheads="1"/>
            </p:cNvSpPr>
            <p:nvPr/>
          </p:nvSpPr>
          <p:spPr bwMode="auto">
            <a:xfrm>
              <a:off x="1611" y="3545"/>
              <a:ext cx="96" cy="96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6420" name="Line 133"/>
            <p:cNvSpPr>
              <a:spLocks noChangeShapeType="1"/>
            </p:cNvSpPr>
            <p:nvPr/>
          </p:nvSpPr>
          <p:spPr bwMode="auto">
            <a:xfrm flipV="1">
              <a:off x="1602" y="3104"/>
              <a:ext cx="96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6421" name="Line 134"/>
            <p:cNvSpPr>
              <a:spLocks noChangeShapeType="1"/>
            </p:cNvSpPr>
            <p:nvPr/>
          </p:nvSpPr>
          <p:spPr bwMode="auto">
            <a:xfrm flipV="1">
              <a:off x="1605" y="3545"/>
              <a:ext cx="96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7543" name="Text Box 135"/>
            <p:cNvSpPr txBox="1">
              <a:spLocks noChangeArrowheads="1"/>
            </p:cNvSpPr>
            <p:nvPr/>
          </p:nvSpPr>
          <p:spPr bwMode="auto">
            <a:xfrm>
              <a:off x="1776" y="326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ru-RU" b="1" i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U</a:t>
              </a:r>
              <a:r>
                <a:rPr lang="en-US" altLang="ru-RU" b="1" i="1" baseline="-2500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XX</a:t>
              </a:r>
              <a:endParaRPr lang="ru-RU" altLang="ru-RU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7544" name="Text Box 136"/>
            <p:cNvSpPr txBox="1">
              <a:spLocks noChangeArrowheads="1"/>
            </p:cNvSpPr>
            <p:nvPr/>
          </p:nvSpPr>
          <p:spPr bwMode="auto">
            <a:xfrm>
              <a:off x="768" y="278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ru-RU" sz="20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R1</a:t>
              </a:r>
              <a:endParaRPr lang="ru-RU" altLang="ru-RU" sz="2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7545" name="Text Box 137"/>
            <p:cNvSpPr txBox="1">
              <a:spLocks noChangeArrowheads="1"/>
            </p:cNvSpPr>
            <p:nvPr/>
          </p:nvSpPr>
          <p:spPr bwMode="auto">
            <a:xfrm>
              <a:off x="2352" y="278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ru-RU" sz="20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R2</a:t>
              </a:r>
              <a:endParaRPr lang="ru-RU" altLang="ru-RU" sz="2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425" name="Line 181"/>
            <p:cNvSpPr>
              <a:spLocks noChangeShapeType="1"/>
            </p:cNvSpPr>
            <p:nvPr/>
          </p:nvSpPr>
          <p:spPr bwMode="auto">
            <a:xfrm rot="16200000" flipH="1">
              <a:off x="1382" y="2545"/>
              <a:ext cx="1" cy="288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6426" name="Text Box 182"/>
            <p:cNvSpPr txBox="1">
              <a:spLocks noChangeArrowheads="1"/>
            </p:cNvSpPr>
            <p:nvPr/>
          </p:nvSpPr>
          <p:spPr bwMode="auto">
            <a:xfrm>
              <a:off x="1202" y="275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b="1" i="1">
                  <a:solidFill>
                    <a:srgbClr val="FF33CC"/>
                  </a:solidFill>
                </a:rPr>
                <a:t>I</a:t>
              </a:r>
              <a:r>
                <a:rPr lang="ru-RU" altLang="ru-RU" b="1" i="1" baseline="-25000">
                  <a:solidFill>
                    <a:srgbClr val="FF33CC"/>
                  </a:solidFill>
                </a:rPr>
                <a:t>1</a:t>
              </a:r>
              <a:endParaRPr lang="ru-RU" altLang="ru-RU" b="1" i="1">
                <a:solidFill>
                  <a:srgbClr val="FF33CC"/>
                </a:solidFill>
              </a:endParaRPr>
            </a:p>
          </p:txBody>
        </p:sp>
      </p:grpSp>
      <p:grpSp>
        <p:nvGrpSpPr>
          <p:cNvPr id="17548" name="Group 140"/>
          <p:cNvGrpSpPr>
            <a:grpSpLocks/>
          </p:cNvGrpSpPr>
          <p:nvPr/>
        </p:nvGrpSpPr>
        <p:grpSpPr bwMode="auto">
          <a:xfrm>
            <a:off x="1428750" y="4360863"/>
            <a:ext cx="1184275" cy="1981200"/>
            <a:chOff x="884" y="572"/>
            <a:chExt cx="593" cy="1248"/>
          </a:xfrm>
        </p:grpSpPr>
        <p:sp>
          <p:nvSpPr>
            <p:cNvPr id="16396" name="Freeform 141"/>
            <p:cNvSpPr>
              <a:spLocks/>
            </p:cNvSpPr>
            <p:nvPr/>
          </p:nvSpPr>
          <p:spPr bwMode="auto">
            <a:xfrm>
              <a:off x="1202" y="572"/>
              <a:ext cx="275" cy="1248"/>
            </a:xfrm>
            <a:custGeom>
              <a:avLst/>
              <a:gdLst>
                <a:gd name="T0" fmla="*/ 227 w 275"/>
                <a:gd name="T1" fmla="*/ 0 h 1248"/>
                <a:gd name="T2" fmla="*/ 35 w 275"/>
                <a:gd name="T3" fmla="*/ 354 h 1248"/>
                <a:gd name="T4" fmla="*/ 17 w 275"/>
                <a:gd name="T5" fmla="*/ 793 h 1248"/>
                <a:gd name="T6" fmla="*/ 126 w 275"/>
                <a:gd name="T7" fmla="*/ 1058 h 1248"/>
                <a:gd name="T8" fmla="*/ 275 w 275"/>
                <a:gd name="T9" fmla="*/ 1248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1248">
                  <a:moveTo>
                    <a:pt x="227" y="0"/>
                  </a:moveTo>
                  <a:cubicBezTo>
                    <a:pt x="195" y="59"/>
                    <a:pt x="70" y="222"/>
                    <a:pt x="35" y="354"/>
                  </a:cubicBezTo>
                  <a:cubicBezTo>
                    <a:pt x="0" y="486"/>
                    <a:pt x="2" y="676"/>
                    <a:pt x="17" y="793"/>
                  </a:cubicBezTo>
                  <a:cubicBezTo>
                    <a:pt x="32" y="910"/>
                    <a:pt x="83" y="982"/>
                    <a:pt x="126" y="1058"/>
                  </a:cubicBezTo>
                  <a:cubicBezTo>
                    <a:pt x="169" y="1134"/>
                    <a:pt x="244" y="1208"/>
                    <a:pt x="275" y="1248"/>
                  </a:cubicBezTo>
                </a:path>
              </a:pathLst>
            </a:custGeom>
            <a:noFill/>
            <a:ln w="38100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7550" name="Text Box 142"/>
            <p:cNvSpPr txBox="1">
              <a:spLocks noChangeArrowheads="1"/>
            </p:cNvSpPr>
            <p:nvPr/>
          </p:nvSpPr>
          <p:spPr bwMode="auto">
            <a:xfrm>
              <a:off x="884" y="1071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ru-RU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U</a:t>
              </a:r>
              <a:r>
                <a:rPr lang="ru-RU" altLang="ru-RU" baseline="-25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ХХ</a:t>
              </a:r>
              <a:endParaRPr lang="ru-RU" altLang="ru-RU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1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9" grpId="0" autoUpdateAnimBg="0"/>
      <p:bldP spid="17546" grpId="0" autoUpdateAnimBg="0"/>
      <p:bldP spid="1754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557213" y="4800600"/>
            <a:ext cx="3676650" cy="1920875"/>
            <a:chOff x="3300" y="2438"/>
            <a:chExt cx="2316" cy="1210"/>
          </a:xfrm>
        </p:grpSpPr>
        <p:sp>
          <p:nvSpPr>
            <p:cNvPr id="17445" name="Rectangle 5"/>
            <p:cNvSpPr>
              <a:spLocks noChangeArrowheads="1"/>
            </p:cNvSpPr>
            <p:nvPr/>
          </p:nvSpPr>
          <p:spPr bwMode="auto">
            <a:xfrm>
              <a:off x="3300" y="2438"/>
              <a:ext cx="1344" cy="1210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bg2"/>
              </a:solidFill>
              <a:prstDash val="dash"/>
              <a:miter lim="800000"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7446" name="Rectangle 6"/>
            <p:cNvSpPr>
              <a:spLocks noChangeArrowheads="1"/>
            </p:cNvSpPr>
            <p:nvPr/>
          </p:nvSpPr>
          <p:spPr bwMode="auto">
            <a:xfrm>
              <a:off x="3588" y="2678"/>
              <a:ext cx="1773" cy="864"/>
            </a:xfrm>
            <a:prstGeom prst="rect">
              <a:avLst/>
            </a:prstGeom>
            <a:noFill/>
            <a:ln w="28575">
              <a:solidFill>
                <a:srgbClr val="FF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7447" name="Oval 7"/>
            <p:cNvSpPr>
              <a:spLocks noChangeArrowheads="1"/>
            </p:cNvSpPr>
            <p:nvPr/>
          </p:nvSpPr>
          <p:spPr bwMode="auto">
            <a:xfrm>
              <a:off x="3393" y="2966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7448" name="Line 8"/>
            <p:cNvSpPr>
              <a:spLocks noChangeShapeType="1"/>
            </p:cNvSpPr>
            <p:nvPr/>
          </p:nvSpPr>
          <p:spPr bwMode="auto">
            <a:xfrm flipV="1">
              <a:off x="3585" y="2966"/>
              <a:ext cx="0" cy="34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7449" name="Rectangle 9"/>
            <p:cNvSpPr>
              <a:spLocks noChangeArrowheads="1"/>
            </p:cNvSpPr>
            <p:nvPr/>
          </p:nvSpPr>
          <p:spPr bwMode="auto">
            <a:xfrm>
              <a:off x="3969" y="2582"/>
              <a:ext cx="480" cy="192"/>
            </a:xfrm>
            <a:prstGeom prst="rect">
              <a:avLst/>
            </a:prstGeom>
            <a:solidFill>
              <a:srgbClr val="CCFF99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7450" name="Rectangle 10"/>
            <p:cNvSpPr>
              <a:spLocks noChangeArrowheads="1"/>
            </p:cNvSpPr>
            <p:nvPr/>
          </p:nvSpPr>
          <p:spPr bwMode="auto">
            <a:xfrm>
              <a:off x="5265" y="3020"/>
              <a:ext cx="192" cy="38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7451" name="Line 11"/>
            <p:cNvSpPr>
              <a:spLocks noChangeShapeType="1"/>
            </p:cNvSpPr>
            <p:nvPr/>
          </p:nvSpPr>
          <p:spPr bwMode="auto">
            <a:xfrm>
              <a:off x="5361" y="2696"/>
              <a:ext cx="0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24588" name="Text Box 12"/>
            <p:cNvSpPr txBox="1">
              <a:spLocks noChangeArrowheads="1"/>
            </p:cNvSpPr>
            <p:nvPr/>
          </p:nvSpPr>
          <p:spPr bwMode="auto">
            <a:xfrm>
              <a:off x="5376" y="272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ru-RU" b="1" i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</a:t>
              </a:r>
              <a:r>
                <a:rPr lang="en-US" altLang="ru-RU" b="1" i="1" baseline="-2500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</a:t>
              </a:r>
              <a:endParaRPr lang="ru-RU" altLang="ru-RU" b="1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4589" name="Text Box 13"/>
            <p:cNvSpPr txBox="1">
              <a:spLocks noChangeArrowheads="1"/>
            </p:cNvSpPr>
            <p:nvPr/>
          </p:nvSpPr>
          <p:spPr bwMode="auto">
            <a:xfrm>
              <a:off x="4977" y="306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ru-RU" b="1" i="1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R3</a:t>
              </a:r>
              <a:endParaRPr lang="ru-RU" altLang="ru-RU" b="1" i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7454" name="Oval 14"/>
            <p:cNvSpPr>
              <a:spLocks noChangeArrowheads="1"/>
            </p:cNvSpPr>
            <p:nvPr/>
          </p:nvSpPr>
          <p:spPr bwMode="auto">
            <a:xfrm>
              <a:off x="4869" y="2630"/>
              <a:ext cx="96" cy="96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FF99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7455" name="Oval 15"/>
            <p:cNvSpPr>
              <a:spLocks noChangeArrowheads="1"/>
            </p:cNvSpPr>
            <p:nvPr/>
          </p:nvSpPr>
          <p:spPr bwMode="auto">
            <a:xfrm>
              <a:off x="4881" y="3494"/>
              <a:ext cx="96" cy="96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FF99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7456" name="Line 16"/>
            <p:cNvSpPr>
              <a:spLocks noChangeShapeType="1"/>
            </p:cNvSpPr>
            <p:nvPr/>
          </p:nvSpPr>
          <p:spPr bwMode="auto">
            <a:xfrm flipV="1">
              <a:off x="4842" y="2639"/>
              <a:ext cx="144" cy="8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7457" name="Line 17"/>
            <p:cNvSpPr>
              <a:spLocks noChangeShapeType="1"/>
            </p:cNvSpPr>
            <p:nvPr/>
          </p:nvSpPr>
          <p:spPr bwMode="auto">
            <a:xfrm flipV="1">
              <a:off x="4863" y="3503"/>
              <a:ext cx="144" cy="8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24594" name="Text Box 18"/>
            <p:cNvSpPr txBox="1">
              <a:spLocks noChangeArrowheads="1"/>
            </p:cNvSpPr>
            <p:nvPr/>
          </p:nvSpPr>
          <p:spPr bwMode="auto">
            <a:xfrm>
              <a:off x="3825" y="3014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ru-RU" b="1" i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E = U</a:t>
              </a:r>
              <a:r>
                <a:rPr lang="en-US" altLang="ru-RU" b="1" i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XX</a:t>
              </a:r>
              <a:endParaRPr lang="ru-RU" altLang="ru-RU" b="1" i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3924" y="2795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ru-RU" b="1" i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R</a:t>
              </a:r>
              <a:r>
                <a:rPr lang="en-US" altLang="ru-RU" b="1" i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  <a:r>
                <a:rPr lang="en-US" altLang="ru-RU" b="1" i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= R</a:t>
              </a:r>
              <a:r>
                <a:rPr lang="ru-RU" altLang="ru-RU" b="1" i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Э</a:t>
              </a:r>
              <a:endParaRPr lang="ru-RU" altLang="ru-RU" b="1" i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grpSp>
        <p:nvGrpSpPr>
          <p:cNvPr id="24596" name="Group 20"/>
          <p:cNvGrpSpPr>
            <a:grpSpLocks/>
          </p:cNvGrpSpPr>
          <p:nvPr/>
        </p:nvGrpSpPr>
        <p:grpSpPr bwMode="auto">
          <a:xfrm>
            <a:off x="5219700" y="1412875"/>
            <a:ext cx="3673475" cy="1058863"/>
            <a:chOff x="3651" y="1824"/>
            <a:chExt cx="2064" cy="576"/>
          </a:xfrm>
        </p:grpSpPr>
        <p:sp>
          <p:nvSpPr>
            <p:cNvPr id="17443" name="Rectangle 21"/>
            <p:cNvSpPr>
              <a:spLocks noChangeArrowheads="1"/>
            </p:cNvSpPr>
            <p:nvPr/>
          </p:nvSpPr>
          <p:spPr bwMode="auto">
            <a:xfrm>
              <a:off x="3651" y="1824"/>
              <a:ext cx="2064" cy="57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graphicFrame>
          <p:nvGraphicFramePr>
            <p:cNvPr id="17444" name="Object 22"/>
            <p:cNvGraphicFramePr>
              <a:graphicFrameLocks noChangeAspect="1"/>
            </p:cNvGraphicFramePr>
            <p:nvPr/>
          </p:nvGraphicFramePr>
          <p:xfrm>
            <a:off x="3663" y="1857"/>
            <a:ext cx="2024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60" name="Формула" r:id="rId3" imgW="1676400" imgH="431800" progId="Equation.3">
                    <p:embed/>
                  </p:oleObj>
                </mc:Choice>
                <mc:Fallback>
                  <p:oleObj name="Формула" r:id="rId3" imgW="1676400" imgH="4318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3" y="1857"/>
                          <a:ext cx="2024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179388" y="125413"/>
            <a:ext cx="89646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rIns="7200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ru-RU" b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ru-RU" altLang="ru-RU" b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r>
              <a:rPr lang="ru-RU" altLang="ru-RU" sz="1600" b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altLang="ru-RU" b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Определим эквивалентное сопротивление </a:t>
            </a:r>
            <a:r>
              <a:rPr lang="en-US" altLang="ru-RU" b="1" i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  <a:r>
              <a:rPr lang="ru-RU" altLang="ru-RU" b="1" i="1" baseline="-250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Э</a:t>
            </a:r>
            <a:r>
              <a:rPr lang="ru-RU" altLang="ru-RU" b="1" baseline="-25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altLang="ru-RU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lang="ru-RU" altLang="ru-RU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(источники ЭДС заменяются короткозамкнутыми отрезками,</a:t>
            </a:r>
            <a:r>
              <a:rPr lang="ru-RU" altLang="ru-RU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ru-RU" altLang="ru-RU" b="1">
                <a:solidFill>
                  <a:srgbClr val="00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а источники тока – разрывом цепи)</a:t>
            </a:r>
          </a:p>
        </p:txBody>
      </p:sp>
      <p:graphicFrame>
        <p:nvGraphicFramePr>
          <p:cNvPr id="24602" name="Object 26"/>
          <p:cNvGraphicFramePr>
            <a:graphicFrameLocks noChangeAspect="1"/>
          </p:cNvGraphicFramePr>
          <p:nvPr/>
        </p:nvGraphicFramePr>
        <p:xfrm>
          <a:off x="4322763" y="4721225"/>
          <a:ext cx="237648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1" name="Формула" r:id="rId5" imgW="812447" imgH="431613" progId="Equation.3">
                  <p:embed/>
                </p:oleObj>
              </mc:Choice>
              <mc:Fallback>
                <p:oleObj name="Формула" r:id="rId5" imgW="812447" imgH="431613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2763" y="4721225"/>
                        <a:ext cx="2376487" cy="9017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646" name="Group 70"/>
          <p:cNvGrpSpPr>
            <a:grpSpLocks/>
          </p:cNvGrpSpPr>
          <p:nvPr/>
        </p:nvGrpSpPr>
        <p:grpSpPr bwMode="auto">
          <a:xfrm>
            <a:off x="190500" y="1344613"/>
            <a:ext cx="4648200" cy="2819400"/>
            <a:chOff x="192" y="935"/>
            <a:chExt cx="2928" cy="1776"/>
          </a:xfrm>
        </p:grpSpPr>
        <p:sp>
          <p:nvSpPr>
            <p:cNvPr id="17418" name="Rectangle 31"/>
            <p:cNvSpPr>
              <a:spLocks noChangeArrowheads="1"/>
            </p:cNvSpPr>
            <p:nvPr/>
          </p:nvSpPr>
          <p:spPr bwMode="auto">
            <a:xfrm>
              <a:off x="192" y="935"/>
              <a:ext cx="2928" cy="177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7419" name="Rectangle 32"/>
            <p:cNvSpPr>
              <a:spLocks noChangeArrowheads="1"/>
            </p:cNvSpPr>
            <p:nvPr/>
          </p:nvSpPr>
          <p:spPr bwMode="auto">
            <a:xfrm>
              <a:off x="384" y="1187"/>
              <a:ext cx="2552" cy="1393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7420" name="Rectangle 35"/>
            <p:cNvSpPr>
              <a:spLocks noChangeArrowheads="1"/>
            </p:cNvSpPr>
            <p:nvPr/>
          </p:nvSpPr>
          <p:spPr bwMode="auto">
            <a:xfrm rot="5400000">
              <a:off x="786" y="1017"/>
              <a:ext cx="139" cy="33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7421" name="Rectangle 36"/>
            <p:cNvSpPr>
              <a:spLocks noChangeArrowheads="1"/>
            </p:cNvSpPr>
            <p:nvPr/>
          </p:nvSpPr>
          <p:spPr bwMode="auto">
            <a:xfrm rot="5400000">
              <a:off x="2426" y="1017"/>
              <a:ext cx="139" cy="33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7422" name="Oval 39"/>
            <p:cNvSpPr>
              <a:spLocks noChangeArrowheads="1"/>
            </p:cNvSpPr>
            <p:nvPr/>
          </p:nvSpPr>
          <p:spPr bwMode="auto">
            <a:xfrm>
              <a:off x="1624" y="1163"/>
              <a:ext cx="48" cy="47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7423" name="Oval 40"/>
            <p:cNvSpPr>
              <a:spLocks noChangeArrowheads="1"/>
            </p:cNvSpPr>
            <p:nvPr/>
          </p:nvSpPr>
          <p:spPr bwMode="auto">
            <a:xfrm>
              <a:off x="1632" y="2555"/>
              <a:ext cx="48" cy="47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7424" name="Text Box 42"/>
            <p:cNvSpPr txBox="1">
              <a:spLocks noChangeArrowheads="1"/>
            </p:cNvSpPr>
            <p:nvPr/>
          </p:nvSpPr>
          <p:spPr bwMode="auto">
            <a:xfrm>
              <a:off x="476" y="2024"/>
              <a:ext cx="6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b="1" i="1">
                  <a:solidFill>
                    <a:srgbClr val="0033CC"/>
                  </a:solidFill>
                </a:rPr>
                <a:t>E1</a:t>
              </a:r>
              <a:r>
                <a:rPr lang="ru-RU" altLang="ru-RU" b="1" i="1">
                  <a:solidFill>
                    <a:srgbClr val="0033CC"/>
                  </a:solidFill>
                </a:rPr>
                <a:t>= 0</a:t>
              </a:r>
            </a:p>
          </p:txBody>
        </p:sp>
        <p:sp>
          <p:nvSpPr>
            <p:cNvPr id="17425" name="Text Box 43"/>
            <p:cNvSpPr txBox="1">
              <a:spLocks noChangeArrowheads="1"/>
            </p:cNvSpPr>
            <p:nvPr/>
          </p:nvSpPr>
          <p:spPr bwMode="auto">
            <a:xfrm>
              <a:off x="2218" y="2035"/>
              <a:ext cx="5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b="1" i="1">
                  <a:solidFill>
                    <a:srgbClr val="0033CC"/>
                  </a:solidFill>
                </a:rPr>
                <a:t>E2</a:t>
              </a:r>
              <a:r>
                <a:rPr lang="ru-RU" altLang="ru-RU" b="1" i="1">
                  <a:solidFill>
                    <a:srgbClr val="0033CC"/>
                  </a:solidFill>
                </a:rPr>
                <a:t> = 0</a:t>
              </a:r>
            </a:p>
          </p:txBody>
        </p:sp>
        <p:sp>
          <p:nvSpPr>
            <p:cNvPr id="17426" name="Rectangle 45"/>
            <p:cNvSpPr>
              <a:spLocks noChangeArrowheads="1"/>
            </p:cNvSpPr>
            <p:nvPr/>
          </p:nvSpPr>
          <p:spPr bwMode="auto">
            <a:xfrm>
              <a:off x="312" y="1459"/>
              <a:ext cx="144" cy="325"/>
            </a:xfrm>
            <a:prstGeom prst="rect">
              <a:avLst/>
            </a:prstGeom>
            <a:solidFill>
              <a:srgbClr val="99FF66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7427" name="Text Box 46"/>
            <p:cNvSpPr txBox="1">
              <a:spLocks noChangeArrowheads="1"/>
            </p:cNvSpPr>
            <p:nvPr/>
          </p:nvSpPr>
          <p:spPr bwMode="auto">
            <a:xfrm>
              <a:off x="488" y="1507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000">
                  <a:solidFill>
                    <a:schemeClr val="bg2"/>
                  </a:solidFill>
                </a:rPr>
                <a:t>R</a:t>
              </a:r>
              <a:r>
                <a:rPr lang="ru-RU" altLang="ru-RU" sz="2000" baseline="-25000">
                  <a:solidFill>
                    <a:schemeClr val="bg2"/>
                  </a:solidFill>
                </a:rPr>
                <a:t>01</a:t>
              </a:r>
              <a:endParaRPr lang="ru-RU" altLang="ru-RU" sz="2000">
                <a:solidFill>
                  <a:schemeClr val="bg2"/>
                </a:solidFill>
              </a:endParaRPr>
            </a:p>
          </p:txBody>
        </p:sp>
        <p:sp>
          <p:nvSpPr>
            <p:cNvPr id="17428" name="Rectangle 47"/>
            <p:cNvSpPr>
              <a:spLocks noChangeArrowheads="1"/>
            </p:cNvSpPr>
            <p:nvPr/>
          </p:nvSpPr>
          <p:spPr bwMode="auto">
            <a:xfrm>
              <a:off x="2856" y="1467"/>
              <a:ext cx="144" cy="325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7429" name="Text Box 48"/>
            <p:cNvSpPr txBox="1">
              <a:spLocks noChangeArrowheads="1"/>
            </p:cNvSpPr>
            <p:nvPr/>
          </p:nvSpPr>
          <p:spPr bwMode="auto">
            <a:xfrm>
              <a:off x="2552" y="1475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000">
                  <a:solidFill>
                    <a:schemeClr val="bg2"/>
                  </a:solidFill>
                </a:rPr>
                <a:t>R</a:t>
              </a:r>
              <a:r>
                <a:rPr lang="ru-RU" altLang="ru-RU" sz="2000" baseline="-25000">
                  <a:solidFill>
                    <a:schemeClr val="bg2"/>
                  </a:solidFill>
                </a:rPr>
                <a:t>02</a:t>
              </a:r>
              <a:endParaRPr lang="ru-RU" altLang="ru-RU" sz="2000">
                <a:solidFill>
                  <a:schemeClr val="bg2"/>
                </a:solidFill>
              </a:endParaRPr>
            </a:p>
          </p:txBody>
        </p:sp>
        <p:sp>
          <p:nvSpPr>
            <p:cNvPr id="17430" name="Line 49"/>
            <p:cNvSpPr>
              <a:spLocks noChangeShapeType="1"/>
            </p:cNvSpPr>
            <p:nvPr/>
          </p:nvSpPr>
          <p:spPr bwMode="auto">
            <a:xfrm>
              <a:off x="1659" y="1180"/>
              <a:ext cx="0" cy="43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7431" name="Line 50"/>
            <p:cNvSpPr>
              <a:spLocks noChangeShapeType="1"/>
            </p:cNvSpPr>
            <p:nvPr/>
          </p:nvSpPr>
          <p:spPr bwMode="auto">
            <a:xfrm>
              <a:off x="1668" y="2134"/>
              <a:ext cx="0" cy="43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7432" name="Oval 51"/>
            <p:cNvSpPr>
              <a:spLocks noChangeArrowheads="1"/>
            </p:cNvSpPr>
            <p:nvPr/>
          </p:nvSpPr>
          <p:spPr bwMode="auto">
            <a:xfrm>
              <a:off x="1602" y="1600"/>
              <a:ext cx="96" cy="96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7433" name="Oval 52"/>
            <p:cNvSpPr>
              <a:spLocks noChangeArrowheads="1"/>
            </p:cNvSpPr>
            <p:nvPr/>
          </p:nvSpPr>
          <p:spPr bwMode="auto">
            <a:xfrm>
              <a:off x="1611" y="2044"/>
              <a:ext cx="96" cy="96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7434" name="Line 53"/>
            <p:cNvSpPr>
              <a:spLocks noChangeShapeType="1"/>
            </p:cNvSpPr>
            <p:nvPr/>
          </p:nvSpPr>
          <p:spPr bwMode="auto">
            <a:xfrm flipV="1">
              <a:off x="1602" y="1603"/>
              <a:ext cx="96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7435" name="Line 54"/>
            <p:cNvSpPr>
              <a:spLocks noChangeShapeType="1"/>
            </p:cNvSpPr>
            <p:nvPr/>
          </p:nvSpPr>
          <p:spPr bwMode="auto">
            <a:xfrm flipV="1">
              <a:off x="1605" y="2044"/>
              <a:ext cx="96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24632" name="Text Box 56"/>
            <p:cNvSpPr txBox="1">
              <a:spLocks noChangeArrowheads="1"/>
            </p:cNvSpPr>
            <p:nvPr/>
          </p:nvSpPr>
          <p:spPr bwMode="auto">
            <a:xfrm>
              <a:off x="768" y="1283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ru-RU" sz="20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R1</a:t>
              </a:r>
              <a:endParaRPr lang="ru-RU" altLang="ru-RU" sz="2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24633" name="Text Box 57"/>
            <p:cNvSpPr txBox="1">
              <a:spLocks noChangeArrowheads="1"/>
            </p:cNvSpPr>
            <p:nvPr/>
          </p:nvSpPr>
          <p:spPr bwMode="auto">
            <a:xfrm>
              <a:off x="2352" y="1283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ru-RU" sz="20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R2</a:t>
              </a:r>
              <a:endParaRPr lang="ru-RU" altLang="ru-RU" sz="2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7438" name="Text Box 64"/>
            <p:cNvSpPr txBox="1">
              <a:spLocks noChangeArrowheads="1"/>
            </p:cNvSpPr>
            <p:nvPr/>
          </p:nvSpPr>
          <p:spPr bwMode="auto">
            <a:xfrm>
              <a:off x="1746" y="170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b="1" i="1">
                  <a:solidFill>
                    <a:schemeClr val="hlink"/>
                  </a:solidFill>
                </a:rPr>
                <a:t>R</a:t>
              </a:r>
              <a:r>
                <a:rPr lang="ru-RU" altLang="ru-RU" b="1" i="1" baseline="-25000">
                  <a:solidFill>
                    <a:schemeClr val="hlink"/>
                  </a:solidFill>
                </a:rPr>
                <a:t>Э</a:t>
              </a:r>
              <a:endParaRPr lang="ru-RU" altLang="ru-RU" b="1" i="1">
                <a:solidFill>
                  <a:schemeClr val="hlink"/>
                </a:solidFill>
              </a:endParaRPr>
            </a:p>
          </p:txBody>
        </p:sp>
        <p:sp>
          <p:nvSpPr>
            <p:cNvPr id="17439" name="Oval 65"/>
            <p:cNvSpPr>
              <a:spLocks noChangeArrowheads="1"/>
            </p:cNvSpPr>
            <p:nvPr/>
          </p:nvSpPr>
          <p:spPr bwMode="auto">
            <a:xfrm>
              <a:off x="340" y="1976"/>
              <a:ext cx="96" cy="96"/>
            </a:xfrm>
            <a:prstGeom prst="ellipse">
              <a:avLst/>
            </a:prstGeom>
            <a:solidFill>
              <a:srgbClr val="FFFF99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7440" name="Oval 67"/>
            <p:cNvSpPr>
              <a:spLocks noChangeArrowheads="1"/>
            </p:cNvSpPr>
            <p:nvPr/>
          </p:nvSpPr>
          <p:spPr bwMode="auto">
            <a:xfrm>
              <a:off x="340" y="2251"/>
              <a:ext cx="96" cy="96"/>
            </a:xfrm>
            <a:prstGeom prst="ellipse">
              <a:avLst/>
            </a:prstGeom>
            <a:solidFill>
              <a:srgbClr val="FFFF99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7441" name="Oval 68"/>
            <p:cNvSpPr>
              <a:spLocks noChangeArrowheads="1"/>
            </p:cNvSpPr>
            <p:nvPr/>
          </p:nvSpPr>
          <p:spPr bwMode="auto">
            <a:xfrm>
              <a:off x="2880" y="1979"/>
              <a:ext cx="96" cy="96"/>
            </a:xfrm>
            <a:prstGeom prst="ellipse">
              <a:avLst/>
            </a:prstGeom>
            <a:solidFill>
              <a:srgbClr val="FFFF99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7442" name="Oval 69"/>
            <p:cNvSpPr>
              <a:spLocks noChangeArrowheads="1"/>
            </p:cNvSpPr>
            <p:nvPr/>
          </p:nvSpPr>
          <p:spPr bwMode="auto">
            <a:xfrm>
              <a:off x="2880" y="2251"/>
              <a:ext cx="96" cy="96"/>
            </a:xfrm>
            <a:prstGeom prst="ellipse">
              <a:avLst/>
            </a:prstGeom>
            <a:solidFill>
              <a:srgbClr val="FFFF99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</p:grpSp>
      <p:graphicFrame>
        <p:nvGraphicFramePr>
          <p:cNvPr id="24649" name="Object 73"/>
          <p:cNvGraphicFramePr>
            <a:graphicFrameLocks noChangeAspect="1"/>
          </p:cNvGraphicFramePr>
          <p:nvPr/>
        </p:nvGraphicFramePr>
        <p:xfrm>
          <a:off x="5049838" y="2667000"/>
          <a:ext cx="3986212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2" name="Формула" r:id="rId7" imgW="1854200" imgH="393700" progId="Equation.3">
                  <p:embed/>
                </p:oleObj>
              </mc:Choice>
              <mc:Fallback>
                <p:oleObj name="Формула" r:id="rId7" imgW="1854200" imgH="39370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9838" y="2667000"/>
                        <a:ext cx="3986212" cy="906463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50" name="Text Box 74"/>
          <p:cNvSpPr txBox="1">
            <a:spLocks noChangeArrowheads="1"/>
          </p:cNvSpPr>
          <p:nvPr/>
        </p:nvSpPr>
        <p:spPr bwMode="auto">
          <a:xfrm>
            <a:off x="1042988" y="4292600"/>
            <a:ext cx="72009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>
            <a:lvl1pPr marL="6096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668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5240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9812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4384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ru-RU" altLang="ru-RU" b="1" smtClean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Эквивалентная схема для расчета ЭЦ имеет вид </a:t>
            </a:r>
          </a:p>
        </p:txBody>
      </p:sp>
      <p:graphicFrame>
        <p:nvGraphicFramePr>
          <p:cNvPr id="24652" name="Object 76"/>
          <p:cNvGraphicFramePr>
            <a:graphicFrameLocks noChangeAspect="1"/>
          </p:cNvGraphicFramePr>
          <p:nvPr/>
        </p:nvGraphicFramePr>
        <p:xfrm>
          <a:off x="4518025" y="5800725"/>
          <a:ext cx="4230688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3" name="Формула" r:id="rId9" imgW="1397000" imgH="419100" progId="Equation.3">
                  <p:embed/>
                </p:oleObj>
              </mc:Choice>
              <mc:Fallback>
                <p:oleObj name="Формула" r:id="rId9" imgW="1397000" imgH="419100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025" y="5800725"/>
                        <a:ext cx="4230688" cy="981075"/>
                      </a:xfrm>
                      <a:prstGeom prst="rect">
                        <a:avLst/>
                      </a:prstGeom>
                      <a:solidFill>
                        <a:srgbClr val="FF99FF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9" grpId="0" autoUpdateAnimBg="0"/>
      <p:bldP spid="2465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348038" y="2420938"/>
            <a:ext cx="2501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altLang="ru-RU" sz="2800" b="1" i="1" u="sng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Литература</a:t>
            </a:r>
            <a:r>
              <a:rPr lang="en-US" altLang="ru-RU" sz="2800" b="1" i="1">
                <a:solidFill>
                  <a:schemeClr val="folHlink"/>
                </a:solidFill>
              </a:rPr>
              <a:t>:</a:t>
            </a:r>
            <a:endParaRPr lang="ru-RU" altLang="ru-RU" sz="2800" b="1" i="1">
              <a:solidFill>
                <a:schemeClr val="folHlink"/>
              </a:solidFill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539750" y="3068638"/>
            <a:ext cx="79390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ru-RU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ru-RU" altLang="ru-RU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 Зевеке Г.В., Ионкин А.В., Страков С.В. </a:t>
            </a:r>
            <a:r>
              <a:rPr lang="ru-RU" altLang="ru-RU" i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Основы теории цепей</a:t>
            </a:r>
            <a:r>
              <a:rPr lang="en-US" altLang="ru-RU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</a:t>
            </a:r>
            <a:r>
              <a:rPr lang="ru-RU" altLang="ru-RU" i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Учебник для вузов</a:t>
            </a:r>
            <a:r>
              <a:rPr lang="ru-RU" altLang="ru-RU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- М.</a:t>
            </a:r>
            <a:r>
              <a:rPr lang="en-US" altLang="ru-RU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</a:t>
            </a:r>
            <a:r>
              <a:rPr lang="ru-RU" altLang="ru-RU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Энергоатомиздат, 1999 г,           с. 21 –32.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15950" y="4191000"/>
            <a:ext cx="80343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rIns="72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altLang="ru-RU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 Бакалов В.П., Игнатов А.Н., Крук Б.И. </a:t>
            </a:r>
            <a:r>
              <a:rPr lang="ru-RU" altLang="ru-RU" i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Основы теории электрических цепей и электроники</a:t>
            </a:r>
            <a:r>
              <a:rPr lang="en-US" altLang="ru-RU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</a:t>
            </a:r>
            <a:r>
              <a:rPr lang="ru-RU" altLang="ru-RU" i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Учебник для вузов</a:t>
            </a:r>
            <a:r>
              <a:rPr lang="ru-RU" altLang="ru-RU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- М.</a:t>
            </a:r>
            <a:r>
              <a:rPr lang="en-US" altLang="ru-RU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</a:t>
            </a:r>
            <a:r>
              <a:rPr lang="ru-RU" altLang="ru-RU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Радио и связь, 1999 г, с. 24 –34.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542925" y="5453063"/>
            <a:ext cx="80660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altLang="ru-RU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3. Касаткин А.С., Немцов М.В. </a:t>
            </a:r>
            <a:r>
              <a:rPr lang="ru-RU" altLang="ru-RU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Электротехника</a:t>
            </a:r>
            <a:r>
              <a:rPr lang="en-US" altLang="ru-RU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r>
              <a:rPr lang="en-US" altLang="ru-RU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altLang="ru-RU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Учебник для вузов</a:t>
            </a:r>
            <a:r>
              <a:rPr lang="ru-RU" altLang="ru-RU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- М.</a:t>
            </a:r>
            <a:r>
              <a:rPr lang="en-US" altLang="ru-RU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</a:t>
            </a:r>
            <a:r>
              <a:rPr lang="ru-RU" altLang="ru-RU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Высшая школа, 2003 г, с. 21 –31.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684213" y="1447800"/>
            <a:ext cx="77739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altLang="ru-RU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Задание на самостоятельную работу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352800" y="528638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altLang="ru-RU" i="1" u="sng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Учебные вопросы</a:t>
            </a:r>
            <a:r>
              <a:rPr lang="en-US" altLang="ru-RU" i="1" u="sng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endParaRPr lang="ru-RU" altLang="ru-RU" i="1" u="sng"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990600" y="1081088"/>
            <a:ext cx="731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ru-RU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  <a:r>
              <a:rPr lang="ru-RU" altLang="ru-RU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   Принцип и метод наложения (суперпозиции)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085850" y="1566863"/>
            <a:ext cx="632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altLang="ru-RU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2.   Метод контурных токов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981200" y="2095500"/>
            <a:ext cx="47244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altLang="ru-RU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   Метод узловых потенциалов.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1528763" y="2571750"/>
            <a:ext cx="5895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altLang="ru-RU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   Метод эквивалентного генератора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3509963" y="3429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altLang="ru-RU" i="1" u="sng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Литература</a:t>
            </a:r>
            <a:r>
              <a:rPr lang="en-US" altLang="ru-RU" i="1">
                <a:solidFill>
                  <a:schemeClr val="folHlink"/>
                </a:solidFill>
              </a:rPr>
              <a:t>:</a:t>
            </a:r>
            <a:endParaRPr lang="ru-RU" altLang="ru-RU" i="1">
              <a:solidFill>
                <a:schemeClr val="folHlink"/>
              </a:solidFill>
            </a:endParaRP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180975" y="3948113"/>
            <a:ext cx="883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ru-RU" sz="2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ru-RU" altLang="ru-RU" sz="2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 Зевеке Г.В., Ионкин А.В., Страков С.В. </a:t>
            </a:r>
            <a:r>
              <a:rPr lang="ru-RU" altLang="ru-RU" sz="2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Основы теории цепей</a:t>
            </a:r>
            <a:r>
              <a:rPr lang="en-US" altLang="ru-RU" sz="2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</a:t>
            </a:r>
            <a:r>
              <a:rPr lang="ru-RU" altLang="ru-RU" sz="2000" i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Учебник для вузов</a:t>
            </a:r>
            <a:r>
              <a:rPr lang="ru-RU" altLang="ru-RU" sz="2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- М.</a:t>
            </a:r>
            <a:r>
              <a:rPr lang="en-US" altLang="ru-RU" sz="2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</a:t>
            </a:r>
            <a:r>
              <a:rPr lang="ru-RU" altLang="ru-RU" sz="2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Энергоатомиздат, 1999 г, с. 21 –32.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209550" y="4805363"/>
            <a:ext cx="8763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rIns="72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altLang="ru-RU" sz="2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 Бакалов В.П., Игнатов А.Н., Крук Б.И. </a:t>
            </a:r>
            <a:r>
              <a:rPr lang="ru-RU" altLang="ru-RU" sz="2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Основы теории электрических цепей и электроники</a:t>
            </a:r>
            <a:r>
              <a:rPr lang="en-US" altLang="ru-RU" sz="2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</a:t>
            </a:r>
            <a:r>
              <a:rPr lang="ru-RU" altLang="ru-RU" sz="2000" i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Учебник для вузов</a:t>
            </a:r>
            <a:r>
              <a:rPr lang="ru-RU" altLang="ru-RU" sz="2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- М.</a:t>
            </a:r>
            <a:r>
              <a:rPr lang="en-US" altLang="ru-RU" sz="2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</a:t>
            </a:r>
            <a:r>
              <a:rPr lang="ru-RU" altLang="ru-RU" sz="2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Радио и связь, 1999 г, с. 24 –34.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238125" y="5600700"/>
            <a:ext cx="8763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altLang="ru-RU"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3. Касаткин А.С., Немцов М.В. </a:t>
            </a:r>
            <a:r>
              <a:rPr lang="ru-RU" altLang="ru-RU"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Электротехника</a:t>
            </a:r>
            <a:r>
              <a:rPr lang="en-US" altLang="ru-RU"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</a:t>
            </a:r>
            <a:r>
              <a:rPr lang="ru-RU" altLang="ru-RU" sz="2000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Учебник для вузов</a:t>
            </a:r>
            <a:r>
              <a:rPr lang="ru-RU" altLang="ru-RU"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- М.</a:t>
            </a:r>
            <a:r>
              <a:rPr lang="en-US" altLang="ru-RU"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</a:t>
            </a:r>
            <a:r>
              <a:rPr lang="ru-RU" altLang="ru-RU"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Высшая школа, 2003 г, с. 21 –31.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454150" y="107950"/>
            <a:ext cx="5988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altLang="ru-RU" sz="200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 Принцип и метод наложения (суперпозиции)</a:t>
            </a: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3324225" y="730250"/>
            <a:ext cx="2438400" cy="914400"/>
            <a:chOff x="1995" y="528"/>
            <a:chExt cx="1536" cy="576"/>
          </a:xfrm>
        </p:grpSpPr>
        <p:sp>
          <p:nvSpPr>
            <p:cNvPr id="5139" name="Rectangle 4"/>
            <p:cNvSpPr>
              <a:spLocks noChangeArrowheads="1"/>
            </p:cNvSpPr>
            <p:nvPr/>
          </p:nvSpPr>
          <p:spPr bwMode="auto">
            <a:xfrm>
              <a:off x="1995" y="528"/>
              <a:ext cx="1536" cy="57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6149" name="Text Box 5"/>
            <p:cNvSpPr txBox="1">
              <a:spLocks noChangeArrowheads="1"/>
            </p:cNvSpPr>
            <p:nvPr/>
          </p:nvSpPr>
          <p:spPr bwMode="auto">
            <a:xfrm>
              <a:off x="2115" y="564"/>
              <a:ext cx="131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altLang="ru-RU">
                  <a:solidFill>
                    <a:srgbClr val="CC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Электрическая цепь </a:t>
              </a:r>
              <a:endParaRPr lang="ru-RU" altLang="ru-RU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6159" name="Group 15"/>
          <p:cNvGrpSpPr>
            <a:grpSpLocks/>
          </p:cNvGrpSpPr>
          <p:nvPr/>
        </p:nvGrpSpPr>
        <p:grpSpPr bwMode="auto">
          <a:xfrm>
            <a:off x="1443038" y="673100"/>
            <a:ext cx="1914525" cy="1023938"/>
            <a:chOff x="810" y="492"/>
            <a:chExt cx="1206" cy="645"/>
          </a:xfrm>
        </p:grpSpPr>
        <p:sp>
          <p:nvSpPr>
            <p:cNvPr id="5136" name="Line 7"/>
            <p:cNvSpPr>
              <a:spLocks noChangeShapeType="1"/>
            </p:cNvSpPr>
            <p:nvPr/>
          </p:nvSpPr>
          <p:spPr bwMode="auto">
            <a:xfrm>
              <a:off x="960" y="816"/>
              <a:ext cx="1056" cy="0"/>
            </a:xfrm>
            <a:prstGeom prst="line">
              <a:avLst/>
            </a:prstGeom>
            <a:noFill/>
            <a:ln w="76200" cmpd="tri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909" y="492"/>
              <a:ext cx="11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ru-RU" altLang="ru-RU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воздействие</a:t>
              </a:r>
            </a:p>
          </p:txBody>
        </p:sp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810" y="849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altLang="ru-RU" b="1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Х(</a:t>
              </a:r>
              <a:r>
                <a:rPr lang="en-US" altLang="ru-RU" b="1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t)</a:t>
              </a:r>
              <a:r>
                <a:rPr lang="ru-RU" altLang="ru-RU" b="1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=</a:t>
              </a:r>
              <a:r>
                <a:rPr lang="ru-RU" altLang="ru-RU" b="1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itchFamily="18" charset="2"/>
                </a:rPr>
                <a:t></a:t>
              </a:r>
              <a:r>
                <a:rPr lang="en-US" altLang="ru-RU" b="1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itchFamily="18" charset="2"/>
                </a:rPr>
                <a:t> </a:t>
              </a:r>
              <a:r>
                <a:rPr lang="ru-RU" altLang="ru-RU" b="1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itchFamily="18" charset="2"/>
                </a:rPr>
                <a:t>х</a:t>
              </a:r>
              <a:r>
                <a:rPr lang="ru-RU" altLang="ru-RU" b="1" i="1" baseline="-25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itchFamily="18" charset="2"/>
                </a:rPr>
                <a:t>к</a:t>
              </a:r>
              <a:r>
                <a:rPr lang="ru-RU" altLang="ru-RU" b="1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itchFamily="18" charset="2"/>
                </a:rPr>
                <a:t>(</a:t>
              </a:r>
              <a:r>
                <a:rPr lang="en-US" altLang="ru-RU" b="1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itchFamily="18" charset="2"/>
                </a:rPr>
                <a:t>t)</a:t>
              </a:r>
              <a:endParaRPr lang="ru-RU" altLang="ru-RU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6160" name="Group 16"/>
          <p:cNvGrpSpPr>
            <a:grpSpLocks/>
          </p:cNvGrpSpPr>
          <p:nvPr/>
        </p:nvGrpSpPr>
        <p:grpSpPr bwMode="auto">
          <a:xfrm>
            <a:off x="5753100" y="749300"/>
            <a:ext cx="1900238" cy="990600"/>
            <a:chOff x="3525" y="540"/>
            <a:chExt cx="1197" cy="624"/>
          </a:xfrm>
        </p:grpSpPr>
        <p:sp>
          <p:nvSpPr>
            <p:cNvPr id="5133" name="Line 11"/>
            <p:cNvSpPr>
              <a:spLocks noChangeShapeType="1"/>
            </p:cNvSpPr>
            <p:nvPr/>
          </p:nvSpPr>
          <p:spPr bwMode="auto">
            <a:xfrm>
              <a:off x="3525" y="816"/>
              <a:ext cx="1056" cy="0"/>
            </a:xfrm>
            <a:prstGeom prst="line">
              <a:avLst/>
            </a:prstGeom>
            <a:noFill/>
            <a:ln w="76200" cmpd="tri">
              <a:solidFill>
                <a:srgbClr val="66FF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6156" name="Text Box 12"/>
            <p:cNvSpPr txBox="1">
              <a:spLocks noChangeArrowheads="1"/>
            </p:cNvSpPr>
            <p:nvPr/>
          </p:nvSpPr>
          <p:spPr bwMode="auto">
            <a:xfrm>
              <a:off x="3615" y="540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ru-RU" altLang="ru-RU" sz="200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реакция</a:t>
              </a:r>
            </a:p>
          </p:txBody>
        </p:sp>
        <p:sp>
          <p:nvSpPr>
            <p:cNvPr id="6158" name="Text Box 14"/>
            <p:cNvSpPr txBox="1">
              <a:spLocks noChangeArrowheads="1"/>
            </p:cNvSpPr>
            <p:nvPr/>
          </p:nvSpPr>
          <p:spPr bwMode="auto">
            <a:xfrm>
              <a:off x="3570" y="876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ru-RU" b="1" i="1">
                  <a:solidFill>
                    <a:srgbClr val="66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</a:t>
              </a:r>
              <a:r>
                <a:rPr lang="ru-RU" altLang="ru-RU" b="1" i="1">
                  <a:solidFill>
                    <a:srgbClr val="66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</a:t>
              </a:r>
              <a:r>
                <a:rPr lang="en-US" altLang="ru-RU" b="1" i="1">
                  <a:solidFill>
                    <a:srgbClr val="66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t)</a:t>
              </a:r>
              <a:r>
                <a:rPr lang="ru-RU" altLang="ru-RU" b="1" i="1">
                  <a:solidFill>
                    <a:srgbClr val="66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=</a:t>
              </a:r>
              <a:r>
                <a:rPr lang="ru-RU" altLang="ru-RU" b="1" i="1">
                  <a:solidFill>
                    <a:srgbClr val="66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itchFamily="18" charset="2"/>
                </a:rPr>
                <a:t></a:t>
              </a:r>
              <a:r>
                <a:rPr lang="en-US" altLang="ru-RU" b="1" i="1">
                  <a:solidFill>
                    <a:srgbClr val="66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itchFamily="18" charset="2"/>
                </a:rPr>
                <a:t> y</a:t>
              </a:r>
              <a:r>
                <a:rPr lang="ru-RU" altLang="ru-RU" b="1" i="1" baseline="-25000">
                  <a:solidFill>
                    <a:srgbClr val="66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itchFamily="18" charset="2"/>
                </a:rPr>
                <a:t>к</a:t>
              </a:r>
              <a:r>
                <a:rPr lang="ru-RU" altLang="ru-RU" b="1" i="1">
                  <a:solidFill>
                    <a:srgbClr val="66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itchFamily="18" charset="2"/>
                </a:rPr>
                <a:t>(</a:t>
              </a:r>
              <a:r>
                <a:rPr lang="en-US" altLang="ru-RU" b="1" i="1">
                  <a:solidFill>
                    <a:srgbClr val="66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itchFamily="18" charset="2"/>
                </a:rPr>
                <a:t>t)</a:t>
              </a:r>
              <a:endParaRPr lang="ru-RU" altLang="ru-RU" b="1" i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152400" y="1912938"/>
            <a:ext cx="88392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ru-RU" altLang="ru-RU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Если рассматривать напряжения и токи источников как </a:t>
            </a:r>
            <a:r>
              <a:rPr lang="ru-RU" altLang="ru-RU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задающие воздействия</a:t>
            </a:r>
            <a:r>
              <a:rPr lang="ru-RU" altLang="ru-RU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ru-RU" altLang="ru-RU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altLang="ru-RU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а напряжения и токи в отдельных ветвях цепи как </a:t>
            </a:r>
            <a:r>
              <a:rPr lang="ru-RU" altLang="ru-RU" i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реакцию (отклик)</a:t>
            </a:r>
            <a:r>
              <a:rPr lang="ru-RU" altLang="ru-RU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на эти воздействия</a:t>
            </a:r>
            <a:r>
              <a:rPr lang="ru-RU" altLang="ru-RU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то принцип наложения может быть сформулирован так</a:t>
            </a:r>
            <a:r>
              <a:rPr lang="en-US" altLang="ru-RU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r>
              <a:rPr lang="ru-RU" altLang="ru-RU"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altLang="ru-RU" i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реакция линейной электрической цепи на сумму воздействий равна сумме реакций от каждого воздействия в отдельности.</a:t>
            </a:r>
            <a:endParaRPr lang="ru-RU" altLang="ru-RU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295275" y="4292600"/>
            <a:ext cx="866933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ru-RU" altLang="ru-RU" sz="200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Метод наложения (суперпозиции) используется для нахождения реакции в линейной цепи, </a:t>
            </a:r>
            <a:r>
              <a:rPr lang="ru-RU" altLang="ru-RU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находящейся как под воздействием нескольких источников электрической энергии</a:t>
            </a:r>
            <a:r>
              <a:rPr lang="ru-RU" altLang="ru-RU" sz="200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, </a:t>
            </a:r>
            <a:r>
              <a:rPr lang="ru-RU" altLang="ru-RU" sz="20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так и при сложном произвольном воздействии одного источника.</a:t>
            </a:r>
          </a:p>
        </p:txBody>
      </p:sp>
      <p:graphicFrame>
        <p:nvGraphicFramePr>
          <p:cNvPr id="6166" name="Object 22"/>
          <p:cNvGraphicFramePr>
            <a:graphicFrameLocks noChangeAspect="1"/>
          </p:cNvGraphicFramePr>
          <p:nvPr/>
        </p:nvGraphicFramePr>
        <p:xfrm>
          <a:off x="531813" y="5589588"/>
          <a:ext cx="201612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Формула" r:id="rId3" imgW="583947" imgH="431613" progId="Equation.3">
                  <p:embed/>
                </p:oleObj>
              </mc:Choice>
              <mc:Fallback>
                <p:oleObj name="Формула" r:id="rId3" imgW="583947" imgH="431613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5589588"/>
                        <a:ext cx="2016125" cy="10985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8" name="Object 24"/>
          <p:cNvGraphicFramePr>
            <a:graphicFrameLocks noChangeAspect="1"/>
          </p:cNvGraphicFramePr>
          <p:nvPr/>
        </p:nvGraphicFramePr>
        <p:xfrm>
          <a:off x="6499225" y="5589588"/>
          <a:ext cx="2232025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Формула" r:id="rId5" imgW="672808" imgH="431613" progId="Equation.3">
                  <p:embed/>
                </p:oleObj>
              </mc:Choice>
              <mc:Fallback>
                <p:oleObj name="Формула" r:id="rId5" imgW="672808" imgH="431613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9225" y="5589588"/>
                        <a:ext cx="2232025" cy="1116012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74" name="Group 30"/>
          <p:cNvGrpSpPr>
            <a:grpSpLocks/>
          </p:cNvGrpSpPr>
          <p:nvPr/>
        </p:nvGrpSpPr>
        <p:grpSpPr bwMode="auto">
          <a:xfrm>
            <a:off x="2763838" y="5645150"/>
            <a:ext cx="3443287" cy="1123950"/>
            <a:chOff x="1741" y="3588"/>
            <a:chExt cx="2169" cy="708"/>
          </a:xfrm>
        </p:grpSpPr>
        <p:sp>
          <p:nvSpPr>
            <p:cNvPr id="5131" name="AutoShape 27"/>
            <p:cNvSpPr>
              <a:spLocks noChangeArrowheads="1"/>
            </p:cNvSpPr>
            <p:nvPr/>
          </p:nvSpPr>
          <p:spPr bwMode="auto">
            <a:xfrm>
              <a:off x="1741" y="3588"/>
              <a:ext cx="2169" cy="708"/>
            </a:xfrm>
            <a:prstGeom prst="leftRightArrow">
              <a:avLst>
                <a:gd name="adj1" fmla="val 50000"/>
                <a:gd name="adj2" fmla="val 61271"/>
              </a:avLst>
            </a:prstGeom>
            <a:solidFill>
              <a:schemeClr val="accent1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6172" name="Text Box 28"/>
            <p:cNvSpPr txBox="1">
              <a:spLocks noChangeArrowheads="1"/>
            </p:cNvSpPr>
            <p:nvPr/>
          </p:nvSpPr>
          <p:spPr bwMode="auto">
            <a:xfrm>
              <a:off x="1790" y="3767"/>
              <a:ext cx="20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ru-RU" i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n</a:t>
              </a:r>
              <a:r>
                <a:rPr lang="en-US" altLang="ru-RU" sz="200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–</a:t>
              </a:r>
              <a:r>
                <a:rPr lang="ru-RU" altLang="ru-RU" sz="200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ru-RU" altLang="ru-RU" sz="20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общее число источников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61" grpId="0" autoUpdateAnimBg="0"/>
      <p:bldP spid="616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827088" y="76200"/>
            <a:ext cx="7705725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3600" bIns="36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altLang="ru-RU" sz="28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Методика анализа ЭЦ методом наложения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03188" y="514350"/>
            <a:ext cx="88614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668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5240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9812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4384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ru-RU" altLang="ru-RU" sz="200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</a:t>
            </a:r>
            <a:r>
              <a:rPr lang="en-US" altLang="ru-RU" sz="200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</a:t>
            </a:r>
            <a:r>
              <a:rPr lang="ru-RU" altLang="ru-RU" sz="200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Произвольно выбрать направления всех токов в ветвях исходной схемы и пронумеровать все независимые источники целыми числами</a:t>
            </a:r>
            <a:r>
              <a:rPr lang="en-US" altLang="ru-RU" sz="200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altLang="ru-RU" sz="2000" i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1,2</a:t>
            </a:r>
            <a:r>
              <a:rPr lang="ru-RU" altLang="ru-RU" sz="2000" i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altLang="ru-RU" sz="2000" i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…</a:t>
            </a:r>
            <a:r>
              <a:rPr lang="ru-RU" altLang="ru-RU" sz="2000" i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altLang="ru-RU" sz="2000" i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</a:t>
            </a:r>
            <a:r>
              <a:rPr lang="en-US" altLang="ru-RU" sz="200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;</a:t>
            </a:r>
            <a:endParaRPr lang="ru-RU" altLang="ru-RU" sz="2000" smtClean="0"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139700" y="1438275"/>
            <a:ext cx="8839200" cy="183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>
            <a:lvl1pPr marL="6096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668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5240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9812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4384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ru-RU" altLang="ru-RU" sz="200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ru-RU" sz="200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2.</a:t>
            </a:r>
            <a:r>
              <a:rPr lang="ru-RU" altLang="ru-RU" sz="200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ru-RU" altLang="ru-RU" sz="200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Положить равными нулю все источники ЭДС, кроме первого.</a:t>
            </a:r>
            <a:r>
              <a:rPr lang="ru-RU" altLang="ru-RU" sz="200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При этом все независимые источники, ЭДС которых равна нулю, заменить короткозамкнутыми отрезками, а независимые источники тока – отключить (заменить разрывом цепи). </a:t>
            </a:r>
            <a:r>
              <a:rPr lang="ru-RU" altLang="ru-RU" sz="200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Если независимые источники имеют внутренние сопротивления, то эти сопротивления должны остаться  на своих местах в схеме.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90500" y="3281363"/>
            <a:ext cx="85344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>
            <a:lvl1pPr marL="6096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668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5240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9812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4384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ru-RU" altLang="ru-RU" sz="200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ru-RU" altLang="ru-RU" sz="200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</a:t>
            </a:r>
            <a:r>
              <a:rPr lang="en-US" altLang="ru-RU" sz="200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ru-RU" altLang="ru-RU" sz="200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В полученной схеме с одним независимым источником любым методом, например «методом эквивалентного преобразования схем» рассчитать все частичные токи</a:t>
            </a:r>
            <a:r>
              <a:rPr lang="ru-RU" altLang="ru-RU" sz="200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altLang="ru-RU" b="1" i="1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</a:t>
            </a:r>
            <a:r>
              <a:rPr lang="en-US" altLang="ru-RU" b="1" i="1" baseline="-2500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</a:t>
            </a:r>
            <a:r>
              <a:rPr lang="en-US" altLang="ru-RU" b="1" i="1" baseline="3000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  <a:r>
              <a:rPr lang="en-US" altLang="ru-RU" sz="200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;</a:t>
            </a:r>
            <a:endParaRPr lang="ru-RU" altLang="ru-RU" sz="2000" smtClean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127000" y="4221163"/>
            <a:ext cx="8766175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>
            <a:lvl1pPr marL="6096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668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5240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9812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4384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ru-RU" altLang="ru-RU" sz="20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</a:t>
            </a:r>
            <a:r>
              <a:rPr lang="en-US" altLang="ru-RU" sz="20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 </a:t>
            </a:r>
            <a:r>
              <a:rPr lang="ru-RU" altLang="ru-RU" sz="20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Аналогичным образом рассчитать все частичные токи </a:t>
            </a:r>
            <a:r>
              <a:rPr lang="en-US" altLang="ru-RU" b="1" i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</a:t>
            </a:r>
            <a:r>
              <a:rPr lang="en-US" altLang="ru-RU" b="1" i="1" baseline="-2500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</a:t>
            </a:r>
            <a:r>
              <a:rPr lang="ru-RU" altLang="ru-RU" b="1" i="1" baseline="3000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  <a:r>
              <a:rPr lang="ru-RU" altLang="ru-RU" sz="2000" i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ru-RU" altLang="ru-RU" sz="20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только от второго источника (все остальные источники положить равными нулю). Затем только от третьего </a:t>
            </a:r>
            <a:r>
              <a:rPr lang="en-US" altLang="ru-RU" b="1" i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</a:t>
            </a:r>
            <a:r>
              <a:rPr lang="en-US" altLang="ru-RU" b="1" i="1" baseline="-2500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</a:t>
            </a:r>
            <a:r>
              <a:rPr lang="ru-RU" altLang="ru-RU" b="1" i="1" baseline="3000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</a:t>
            </a:r>
            <a:r>
              <a:rPr lang="ru-RU" altLang="ru-RU" sz="2000" i="1" baseline="300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ru-RU" altLang="ru-RU" sz="20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и так далее до </a:t>
            </a:r>
            <a:r>
              <a:rPr lang="en-US" altLang="ru-RU" b="1" i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</a:t>
            </a:r>
            <a:r>
              <a:rPr lang="en-US" altLang="ru-RU" b="1" i="1" baseline="-2500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</a:t>
            </a:r>
            <a:r>
              <a:rPr lang="en-US" altLang="ru-RU" b="1" i="1" baseline="3000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</a:t>
            </a:r>
            <a:r>
              <a:rPr lang="en-US" altLang="ru-RU" sz="20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;</a:t>
            </a:r>
            <a:endParaRPr lang="ru-RU" altLang="ru-RU" sz="2000" smtClean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228600" y="5214938"/>
            <a:ext cx="8736013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>
            <a:lvl1pPr marL="6096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668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5240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9812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4384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ru-RU" altLang="ru-RU" sz="200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altLang="ru-RU" sz="200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5. </a:t>
            </a:r>
            <a:r>
              <a:rPr lang="ru-RU" altLang="ru-RU" sz="200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Вычислить истинные токи во всех ветвях исходной электрической схемы как алгебраическую сумму всех частных токов </a:t>
            </a:r>
          </a:p>
        </p:txBody>
      </p:sp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174625" y="5988050"/>
          <a:ext cx="32448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Формула" r:id="rId3" imgW="1231366" imgH="241195" progId="Equation.3">
                  <p:embed/>
                </p:oleObj>
              </mc:Choice>
              <mc:Fallback>
                <p:oleObj name="Формула" r:id="rId3" imgW="1231366" imgH="24119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" y="5988050"/>
                        <a:ext cx="3244850" cy="719138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3492500" y="5857875"/>
            <a:ext cx="5524500" cy="9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ru-RU" altLang="ru-RU" sz="2000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Частный ток берется со знаком «плюс», если он совпадает по направлению с истинным током, и «минус», если не совпадает.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172" grpId="0" autoUpdateAnimBg="0"/>
      <p:bldP spid="7174" grpId="0" autoUpdateAnimBg="0"/>
      <p:bldP spid="7175" grpId="0" autoUpdateAnimBg="0"/>
      <p:bldP spid="7176" grpId="0" autoUpdateAnimBg="0"/>
      <p:bldP spid="7178" grpId="0" autoUpdateAnimBg="0"/>
      <p:bldP spid="718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0" y="88900"/>
            <a:ext cx="914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altLang="ru-RU" sz="2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Применение метода наложения для анализа и расчета электрической цепи</a:t>
            </a:r>
          </a:p>
        </p:txBody>
      </p:sp>
      <p:sp>
        <p:nvSpPr>
          <p:cNvPr id="8222" name="Text Box 30"/>
          <p:cNvSpPr txBox="1">
            <a:spLocks noChangeArrowheads="1"/>
          </p:cNvSpPr>
          <p:nvPr/>
        </p:nvSpPr>
        <p:spPr bwMode="auto">
          <a:xfrm>
            <a:off x="4932363" y="620713"/>
            <a:ext cx="4038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rIns="72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altLang="ru-RU"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Дано</a:t>
            </a:r>
            <a:r>
              <a:rPr lang="en-US" altLang="ru-RU"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:</a:t>
            </a:r>
            <a:r>
              <a:rPr lang="ru-RU" altLang="ru-RU" sz="2000">
                <a:latin typeface="Arial" charset="0"/>
              </a:rPr>
              <a:t>   </a:t>
            </a:r>
            <a:r>
              <a:rPr lang="en-US" altLang="ru-RU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R1</a:t>
            </a:r>
            <a:r>
              <a:rPr lang="ru-RU" altLang="ru-RU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= 17 Ом, </a:t>
            </a:r>
            <a:r>
              <a:rPr lang="en-US" altLang="ru-RU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</a:t>
            </a:r>
            <a:r>
              <a:rPr lang="ru-RU" altLang="ru-RU" sz="2000" b="1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01</a:t>
            </a:r>
            <a:r>
              <a:rPr lang="ru-RU" altLang="ru-RU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= 3 Ом, </a:t>
            </a:r>
            <a:r>
              <a:rPr lang="en-US" altLang="ru-RU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</a:t>
            </a:r>
            <a:r>
              <a:rPr lang="ru-RU" altLang="ru-RU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2= 9 Ом, </a:t>
            </a:r>
            <a:r>
              <a:rPr lang="en-US" altLang="ru-RU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</a:t>
            </a:r>
            <a:r>
              <a:rPr lang="ru-RU" altLang="ru-RU" sz="2000" b="1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02</a:t>
            </a:r>
            <a:r>
              <a:rPr lang="ru-RU" altLang="ru-RU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= 1 Ом, </a:t>
            </a:r>
            <a:r>
              <a:rPr lang="en-US" altLang="ru-RU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</a:t>
            </a:r>
            <a:r>
              <a:rPr lang="ru-RU" altLang="ru-RU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3= 40 Ом, Е</a:t>
            </a:r>
            <a:r>
              <a:rPr lang="en-US" altLang="ru-RU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  <a:r>
              <a:rPr lang="ru-RU" altLang="ru-RU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= 35 В, Е2= 70 В</a:t>
            </a:r>
          </a:p>
        </p:txBody>
      </p:sp>
      <p:grpSp>
        <p:nvGrpSpPr>
          <p:cNvPr id="8273" name="Group 81"/>
          <p:cNvGrpSpPr>
            <a:grpSpLocks/>
          </p:cNvGrpSpPr>
          <p:nvPr/>
        </p:nvGrpSpPr>
        <p:grpSpPr bwMode="auto">
          <a:xfrm>
            <a:off x="107950" y="476250"/>
            <a:ext cx="4648200" cy="2844800"/>
            <a:chOff x="68" y="300"/>
            <a:chExt cx="2928" cy="1792"/>
          </a:xfrm>
        </p:grpSpPr>
        <p:sp>
          <p:nvSpPr>
            <p:cNvPr id="7209" name="Rectangle 3"/>
            <p:cNvSpPr>
              <a:spLocks noChangeArrowheads="1"/>
            </p:cNvSpPr>
            <p:nvPr/>
          </p:nvSpPr>
          <p:spPr bwMode="auto">
            <a:xfrm>
              <a:off x="68" y="364"/>
              <a:ext cx="2928" cy="172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7210" name="Rectangle 4"/>
            <p:cNvSpPr>
              <a:spLocks noChangeArrowheads="1"/>
            </p:cNvSpPr>
            <p:nvPr/>
          </p:nvSpPr>
          <p:spPr bwMode="auto">
            <a:xfrm>
              <a:off x="260" y="604"/>
              <a:ext cx="2552" cy="1393"/>
            </a:xfrm>
            <a:prstGeom prst="rect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7211" name="Oval 5"/>
            <p:cNvSpPr>
              <a:spLocks noChangeArrowheads="1"/>
            </p:cNvSpPr>
            <p:nvPr/>
          </p:nvSpPr>
          <p:spPr bwMode="auto">
            <a:xfrm>
              <a:off x="2668" y="1484"/>
              <a:ext cx="288" cy="279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7212" name="Oval 6"/>
            <p:cNvSpPr>
              <a:spLocks noChangeArrowheads="1"/>
            </p:cNvSpPr>
            <p:nvPr/>
          </p:nvSpPr>
          <p:spPr bwMode="auto">
            <a:xfrm>
              <a:off x="116" y="1452"/>
              <a:ext cx="288" cy="279"/>
            </a:xfrm>
            <a:prstGeom prst="ellipse">
              <a:avLst/>
            </a:prstGeom>
            <a:solidFill>
              <a:srgbClr val="99FF66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7213" name="Line 8"/>
            <p:cNvSpPr>
              <a:spLocks noChangeShapeType="1"/>
            </p:cNvSpPr>
            <p:nvPr/>
          </p:nvSpPr>
          <p:spPr bwMode="auto">
            <a:xfrm>
              <a:off x="1532" y="604"/>
              <a:ext cx="1" cy="139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7214" name="Rectangle 10"/>
            <p:cNvSpPr>
              <a:spLocks noChangeArrowheads="1"/>
            </p:cNvSpPr>
            <p:nvPr/>
          </p:nvSpPr>
          <p:spPr bwMode="auto">
            <a:xfrm>
              <a:off x="1460" y="1356"/>
              <a:ext cx="144" cy="32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7215" name="Rectangle 11"/>
            <p:cNvSpPr>
              <a:spLocks noChangeArrowheads="1"/>
            </p:cNvSpPr>
            <p:nvPr/>
          </p:nvSpPr>
          <p:spPr bwMode="auto">
            <a:xfrm rot="5400000">
              <a:off x="662" y="434"/>
              <a:ext cx="139" cy="33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7216" name="Rectangle 12"/>
            <p:cNvSpPr>
              <a:spLocks noChangeArrowheads="1"/>
            </p:cNvSpPr>
            <p:nvPr/>
          </p:nvSpPr>
          <p:spPr bwMode="auto">
            <a:xfrm rot="5400000">
              <a:off x="2302" y="434"/>
              <a:ext cx="139" cy="33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7217" name="Line 13"/>
            <p:cNvSpPr>
              <a:spLocks noChangeShapeType="1"/>
            </p:cNvSpPr>
            <p:nvPr/>
          </p:nvSpPr>
          <p:spPr bwMode="auto">
            <a:xfrm>
              <a:off x="260" y="1437"/>
              <a:ext cx="1" cy="27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7218" name="Line 14"/>
            <p:cNvSpPr>
              <a:spLocks noChangeShapeType="1"/>
            </p:cNvSpPr>
            <p:nvPr/>
          </p:nvSpPr>
          <p:spPr bwMode="auto">
            <a:xfrm>
              <a:off x="2812" y="1468"/>
              <a:ext cx="1" cy="27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7219" name="Oval 16"/>
            <p:cNvSpPr>
              <a:spLocks noChangeArrowheads="1"/>
            </p:cNvSpPr>
            <p:nvPr/>
          </p:nvSpPr>
          <p:spPr bwMode="auto">
            <a:xfrm>
              <a:off x="1500" y="580"/>
              <a:ext cx="48" cy="47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7220" name="Oval 17"/>
            <p:cNvSpPr>
              <a:spLocks noChangeArrowheads="1"/>
            </p:cNvSpPr>
            <p:nvPr/>
          </p:nvSpPr>
          <p:spPr bwMode="auto">
            <a:xfrm>
              <a:off x="1508" y="1972"/>
              <a:ext cx="48" cy="47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7221" name="Line 18"/>
            <p:cNvSpPr>
              <a:spLocks noChangeShapeType="1"/>
            </p:cNvSpPr>
            <p:nvPr/>
          </p:nvSpPr>
          <p:spPr bwMode="auto">
            <a:xfrm flipH="1" flipV="1">
              <a:off x="1532" y="796"/>
              <a:ext cx="1" cy="279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7222" name="Line 19"/>
            <p:cNvSpPr>
              <a:spLocks noChangeShapeType="1"/>
            </p:cNvSpPr>
            <p:nvPr/>
          </p:nvSpPr>
          <p:spPr bwMode="auto">
            <a:xfrm rot="5400000">
              <a:off x="1203" y="461"/>
              <a:ext cx="1" cy="288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7223" name="Line 20"/>
            <p:cNvSpPr>
              <a:spLocks noChangeShapeType="1"/>
            </p:cNvSpPr>
            <p:nvPr/>
          </p:nvSpPr>
          <p:spPr bwMode="auto">
            <a:xfrm rot="16200000" flipH="1">
              <a:off x="1899" y="461"/>
              <a:ext cx="1" cy="288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8214" name="Text Box 22"/>
            <p:cNvSpPr txBox="1">
              <a:spLocks noChangeArrowheads="1"/>
            </p:cNvSpPr>
            <p:nvPr/>
          </p:nvSpPr>
          <p:spPr bwMode="auto">
            <a:xfrm>
              <a:off x="460" y="1442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ru-RU" sz="2000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E1</a:t>
              </a:r>
              <a:endParaRPr lang="ru-RU" altLang="ru-RU" sz="2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215" name="Text Box 23"/>
            <p:cNvSpPr txBox="1">
              <a:spLocks noChangeArrowheads="1"/>
            </p:cNvSpPr>
            <p:nvPr/>
          </p:nvSpPr>
          <p:spPr bwMode="auto">
            <a:xfrm>
              <a:off x="2372" y="150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ru-RU" sz="2000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E2</a:t>
              </a:r>
              <a:endParaRPr lang="ru-RU" altLang="ru-RU" sz="2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226" name="Text Box 24"/>
            <p:cNvSpPr txBox="1">
              <a:spLocks noChangeArrowheads="1"/>
            </p:cNvSpPr>
            <p:nvPr/>
          </p:nvSpPr>
          <p:spPr bwMode="auto">
            <a:xfrm>
              <a:off x="604" y="30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000">
                  <a:solidFill>
                    <a:schemeClr val="bg2"/>
                  </a:solidFill>
                </a:rPr>
                <a:t>R1</a:t>
              </a:r>
              <a:endParaRPr lang="ru-RU" altLang="ru-RU" sz="2000">
                <a:solidFill>
                  <a:schemeClr val="bg2"/>
                </a:solidFill>
              </a:endParaRPr>
            </a:p>
          </p:txBody>
        </p:sp>
        <p:sp>
          <p:nvSpPr>
            <p:cNvPr id="7227" name="Text Box 25"/>
            <p:cNvSpPr txBox="1">
              <a:spLocks noChangeArrowheads="1"/>
            </p:cNvSpPr>
            <p:nvPr/>
          </p:nvSpPr>
          <p:spPr bwMode="auto">
            <a:xfrm>
              <a:off x="2236" y="308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000">
                  <a:solidFill>
                    <a:schemeClr val="bg2"/>
                  </a:solidFill>
                </a:rPr>
                <a:t>R2</a:t>
              </a:r>
              <a:endParaRPr lang="ru-RU" altLang="ru-RU" sz="2000">
                <a:solidFill>
                  <a:schemeClr val="bg2"/>
                </a:solidFill>
              </a:endParaRPr>
            </a:p>
          </p:txBody>
        </p:sp>
        <p:sp>
          <p:nvSpPr>
            <p:cNvPr id="7228" name="Text Box 26"/>
            <p:cNvSpPr txBox="1">
              <a:spLocks noChangeArrowheads="1"/>
            </p:cNvSpPr>
            <p:nvPr/>
          </p:nvSpPr>
          <p:spPr bwMode="auto">
            <a:xfrm>
              <a:off x="1660" y="1396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000">
                  <a:solidFill>
                    <a:schemeClr val="bg2"/>
                  </a:solidFill>
                </a:rPr>
                <a:t>R3</a:t>
              </a:r>
              <a:endParaRPr lang="ru-RU" altLang="ru-RU" sz="2000">
                <a:solidFill>
                  <a:schemeClr val="bg2"/>
                </a:solidFill>
              </a:endParaRPr>
            </a:p>
          </p:txBody>
        </p:sp>
        <p:sp>
          <p:nvSpPr>
            <p:cNvPr id="7229" name="Text Box 27"/>
            <p:cNvSpPr txBox="1">
              <a:spLocks noChangeArrowheads="1"/>
            </p:cNvSpPr>
            <p:nvPr/>
          </p:nvSpPr>
          <p:spPr bwMode="auto">
            <a:xfrm>
              <a:off x="1036" y="66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b="1" i="1">
                  <a:solidFill>
                    <a:srgbClr val="FF33CC"/>
                  </a:solidFill>
                </a:rPr>
                <a:t>I</a:t>
              </a:r>
              <a:r>
                <a:rPr lang="en-US" altLang="ru-RU" b="1" i="1" baseline="-25000">
                  <a:solidFill>
                    <a:srgbClr val="FF33CC"/>
                  </a:solidFill>
                </a:rPr>
                <a:t>1</a:t>
              </a:r>
              <a:endParaRPr lang="ru-RU" altLang="ru-RU" b="1" i="1">
                <a:solidFill>
                  <a:srgbClr val="FF33CC"/>
                </a:solidFill>
              </a:endParaRPr>
            </a:p>
          </p:txBody>
        </p:sp>
        <p:sp>
          <p:nvSpPr>
            <p:cNvPr id="7230" name="Text Box 28"/>
            <p:cNvSpPr txBox="1">
              <a:spLocks noChangeArrowheads="1"/>
            </p:cNvSpPr>
            <p:nvPr/>
          </p:nvSpPr>
          <p:spPr bwMode="auto">
            <a:xfrm>
              <a:off x="1804" y="65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b="1" i="1">
                  <a:solidFill>
                    <a:srgbClr val="FF33CC"/>
                  </a:solidFill>
                </a:rPr>
                <a:t>I</a:t>
              </a:r>
              <a:r>
                <a:rPr lang="en-US" altLang="ru-RU" b="1" i="1" baseline="-25000">
                  <a:solidFill>
                    <a:srgbClr val="FF33CC"/>
                  </a:solidFill>
                </a:rPr>
                <a:t>2</a:t>
              </a:r>
              <a:endParaRPr lang="ru-RU" altLang="ru-RU" b="1" i="1">
                <a:solidFill>
                  <a:srgbClr val="FF33CC"/>
                </a:solidFill>
              </a:endParaRPr>
            </a:p>
          </p:txBody>
        </p:sp>
        <p:sp>
          <p:nvSpPr>
            <p:cNvPr id="7231" name="Text Box 29"/>
            <p:cNvSpPr txBox="1">
              <a:spLocks noChangeArrowheads="1"/>
            </p:cNvSpPr>
            <p:nvPr/>
          </p:nvSpPr>
          <p:spPr bwMode="auto">
            <a:xfrm>
              <a:off x="1660" y="98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b="1" i="1">
                  <a:solidFill>
                    <a:schemeClr val="hlink"/>
                  </a:solidFill>
                </a:rPr>
                <a:t>I</a:t>
              </a:r>
              <a:r>
                <a:rPr lang="en-US" altLang="ru-RU" b="1" i="1" baseline="-25000">
                  <a:solidFill>
                    <a:schemeClr val="hlink"/>
                  </a:solidFill>
                </a:rPr>
                <a:t>3</a:t>
              </a:r>
              <a:r>
                <a:rPr lang="en-US" altLang="ru-RU" b="1" i="1">
                  <a:solidFill>
                    <a:schemeClr val="hlink"/>
                  </a:solidFill>
                </a:rPr>
                <a:t>=</a:t>
              </a:r>
              <a:r>
                <a:rPr lang="en-US" altLang="ru-RU" b="1" i="1">
                  <a:solidFill>
                    <a:schemeClr val="hlink"/>
                  </a:solidFill>
                  <a:sym typeface="Symbol" panose="05050102010706020507" pitchFamily="18" charset="2"/>
                </a:rPr>
                <a:t></a:t>
              </a:r>
              <a:endParaRPr lang="ru-RU" altLang="ru-RU" b="1" i="1">
                <a:solidFill>
                  <a:schemeClr val="hlink"/>
                </a:solidFill>
              </a:endParaRPr>
            </a:p>
          </p:txBody>
        </p:sp>
        <p:sp>
          <p:nvSpPr>
            <p:cNvPr id="7232" name="Rectangle 31"/>
            <p:cNvSpPr>
              <a:spLocks noChangeArrowheads="1"/>
            </p:cNvSpPr>
            <p:nvPr/>
          </p:nvSpPr>
          <p:spPr bwMode="auto">
            <a:xfrm>
              <a:off x="188" y="876"/>
              <a:ext cx="144" cy="325"/>
            </a:xfrm>
            <a:prstGeom prst="rect">
              <a:avLst/>
            </a:prstGeom>
            <a:solidFill>
              <a:srgbClr val="99FF66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7233" name="Text Box 32"/>
            <p:cNvSpPr txBox="1">
              <a:spLocks noChangeArrowheads="1"/>
            </p:cNvSpPr>
            <p:nvPr/>
          </p:nvSpPr>
          <p:spPr bwMode="auto">
            <a:xfrm>
              <a:off x="364" y="92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000">
                  <a:solidFill>
                    <a:schemeClr val="bg2"/>
                  </a:solidFill>
                </a:rPr>
                <a:t>R</a:t>
              </a:r>
              <a:r>
                <a:rPr lang="ru-RU" altLang="ru-RU" sz="2000" baseline="-25000">
                  <a:solidFill>
                    <a:schemeClr val="bg2"/>
                  </a:solidFill>
                </a:rPr>
                <a:t>01</a:t>
              </a:r>
              <a:endParaRPr lang="ru-RU" altLang="ru-RU" sz="2000">
                <a:solidFill>
                  <a:schemeClr val="bg2"/>
                </a:solidFill>
              </a:endParaRPr>
            </a:p>
          </p:txBody>
        </p:sp>
        <p:sp>
          <p:nvSpPr>
            <p:cNvPr id="7234" name="Rectangle 33"/>
            <p:cNvSpPr>
              <a:spLocks noChangeArrowheads="1"/>
            </p:cNvSpPr>
            <p:nvPr/>
          </p:nvSpPr>
          <p:spPr bwMode="auto">
            <a:xfrm>
              <a:off x="2732" y="884"/>
              <a:ext cx="144" cy="325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7235" name="Text Box 34"/>
            <p:cNvSpPr txBox="1">
              <a:spLocks noChangeArrowheads="1"/>
            </p:cNvSpPr>
            <p:nvPr/>
          </p:nvSpPr>
          <p:spPr bwMode="auto">
            <a:xfrm>
              <a:off x="2428" y="892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000">
                  <a:solidFill>
                    <a:schemeClr val="bg2"/>
                  </a:solidFill>
                </a:rPr>
                <a:t>R</a:t>
              </a:r>
              <a:r>
                <a:rPr lang="ru-RU" altLang="ru-RU" sz="2000" baseline="-25000">
                  <a:solidFill>
                    <a:schemeClr val="bg2"/>
                  </a:solidFill>
                </a:rPr>
                <a:t>02</a:t>
              </a:r>
              <a:endParaRPr lang="ru-RU" altLang="ru-RU" sz="2000">
                <a:solidFill>
                  <a:schemeClr val="bg2"/>
                </a:solidFill>
              </a:endParaRPr>
            </a:p>
          </p:txBody>
        </p:sp>
      </p:grpSp>
      <p:sp>
        <p:nvSpPr>
          <p:cNvPr id="8227" name="Text Box 35"/>
          <p:cNvSpPr txBox="1">
            <a:spLocks noChangeArrowheads="1"/>
          </p:cNvSpPr>
          <p:nvPr/>
        </p:nvSpPr>
        <p:spPr bwMode="auto">
          <a:xfrm>
            <a:off x="5105400" y="1628775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altLang="ru-RU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Необходимо найти</a:t>
            </a:r>
            <a:r>
              <a:rPr lang="en-US" altLang="ru-RU"/>
              <a:t>:</a:t>
            </a:r>
            <a:r>
              <a:rPr lang="en-US" altLang="ru-RU" sz="2000"/>
              <a:t> </a:t>
            </a:r>
            <a:r>
              <a:rPr lang="ru-RU" altLang="ru-RU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ток </a:t>
            </a:r>
            <a:r>
              <a:rPr lang="en-US" altLang="ru-RU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ru-RU" b="1" i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endParaRPr lang="ru-RU" altLang="ru-RU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228" name="Text Box 36"/>
          <p:cNvSpPr txBox="1">
            <a:spLocks noChangeArrowheads="1"/>
          </p:cNvSpPr>
          <p:nvPr/>
        </p:nvSpPr>
        <p:spPr bwMode="auto">
          <a:xfrm>
            <a:off x="5076825" y="2205038"/>
            <a:ext cx="1411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altLang="ru-RU" sz="2000">
                <a:solidFill>
                  <a:srgbClr val="99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Решение</a:t>
            </a:r>
            <a:r>
              <a:rPr lang="en-US" altLang="ru-RU" sz="2000">
                <a:solidFill>
                  <a:srgbClr val="99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:</a:t>
            </a:r>
            <a:endParaRPr lang="ru-RU" altLang="ru-RU" sz="2000">
              <a:solidFill>
                <a:srgbClr val="99FF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8229" name="Text Box 37"/>
          <p:cNvSpPr txBox="1">
            <a:spLocks noChangeArrowheads="1"/>
          </p:cNvSpPr>
          <p:nvPr/>
        </p:nvSpPr>
        <p:spPr bwMode="auto">
          <a:xfrm>
            <a:off x="6542088" y="2133600"/>
            <a:ext cx="2351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ru-RU" sz="2800" b="1" i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ru-RU" sz="2800" b="1" i="1" baseline="-250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ru-RU" sz="2800" b="1" i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I</a:t>
            </a:r>
            <a:r>
              <a:rPr lang="en-US" altLang="ru-RU" sz="2800" b="1" i="1" baseline="-250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ru-RU" sz="2800" b="1" i="1" baseline="300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(1) </a:t>
            </a:r>
            <a:r>
              <a:rPr lang="en-US" altLang="ru-RU" sz="2800" b="1" i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 I</a:t>
            </a:r>
            <a:r>
              <a:rPr lang="en-US" altLang="ru-RU" sz="2800" b="1" i="1" baseline="-250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ru-RU" sz="2800" b="1" i="1" baseline="300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(2)</a:t>
            </a:r>
            <a:endParaRPr lang="ru-RU" altLang="ru-RU" sz="2800" b="1" i="1"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257" name="Text Box 65"/>
          <p:cNvSpPr txBox="1">
            <a:spLocks noChangeArrowheads="1"/>
          </p:cNvSpPr>
          <p:nvPr/>
        </p:nvSpPr>
        <p:spPr bwMode="auto">
          <a:xfrm>
            <a:off x="4953000" y="2636838"/>
            <a:ext cx="41910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3600" bIns="36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altLang="ru-RU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Найдем частые реакции</a:t>
            </a:r>
            <a:r>
              <a:rPr lang="ru-RU" altLang="ru-RU" sz="2000"/>
              <a:t> </a:t>
            </a:r>
            <a:r>
              <a:rPr lang="en-US" altLang="ru-RU" b="1" i="1">
                <a:solidFill>
                  <a:srgbClr val="FF9900"/>
                </a:solidFill>
              </a:rPr>
              <a:t>I</a:t>
            </a:r>
            <a:r>
              <a:rPr lang="en-US" altLang="ru-RU" b="1" i="1" baseline="-25000">
                <a:solidFill>
                  <a:srgbClr val="FF9900"/>
                </a:solidFill>
              </a:rPr>
              <a:t>3</a:t>
            </a:r>
            <a:r>
              <a:rPr lang="en-US" altLang="ru-RU" b="1" i="1" baseline="30000">
                <a:solidFill>
                  <a:srgbClr val="FF9900"/>
                </a:solidFill>
              </a:rPr>
              <a:t>(1)</a:t>
            </a:r>
            <a:r>
              <a:rPr lang="en-US" altLang="ru-RU" b="1" i="1" baseline="30000">
                <a:solidFill>
                  <a:schemeClr val="accent1"/>
                </a:solidFill>
              </a:rPr>
              <a:t> </a:t>
            </a:r>
            <a:r>
              <a:rPr lang="ru-RU" altLang="ru-RU" b="1" i="1" baseline="30000">
                <a:solidFill>
                  <a:schemeClr val="accent1"/>
                </a:solidFill>
              </a:rPr>
              <a:t> </a:t>
            </a:r>
            <a:r>
              <a:rPr lang="ru-RU" altLang="ru-RU" b="1" i="1">
                <a:solidFill>
                  <a:schemeClr val="accent1"/>
                </a:solidFill>
              </a:rPr>
              <a:t>и  </a:t>
            </a:r>
            <a:r>
              <a:rPr lang="en-US" altLang="ru-RU" b="1" i="1">
                <a:solidFill>
                  <a:schemeClr val="accent1"/>
                </a:solidFill>
              </a:rPr>
              <a:t>I</a:t>
            </a:r>
            <a:r>
              <a:rPr lang="en-US" altLang="ru-RU" b="1" i="1" baseline="-25000">
                <a:solidFill>
                  <a:schemeClr val="accent1"/>
                </a:solidFill>
              </a:rPr>
              <a:t>3</a:t>
            </a:r>
            <a:r>
              <a:rPr lang="en-US" altLang="ru-RU" b="1" i="1" baseline="30000">
                <a:solidFill>
                  <a:schemeClr val="accent1"/>
                </a:solidFill>
              </a:rPr>
              <a:t>(2)</a:t>
            </a:r>
            <a:endParaRPr lang="ru-RU" altLang="ru-RU" b="1" i="1" baseline="30000">
              <a:solidFill>
                <a:schemeClr val="accent1"/>
              </a:solidFill>
            </a:endParaRPr>
          </a:p>
        </p:txBody>
      </p:sp>
      <p:sp>
        <p:nvSpPr>
          <p:cNvPr id="8258" name="Text Box 66"/>
          <p:cNvSpPr txBox="1">
            <a:spLocks noChangeArrowheads="1"/>
          </p:cNvSpPr>
          <p:nvPr/>
        </p:nvSpPr>
        <p:spPr bwMode="auto">
          <a:xfrm>
            <a:off x="4953000" y="3068638"/>
            <a:ext cx="419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altLang="ru-RU" sz="2000" i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При закороченном источнике </a:t>
            </a:r>
            <a:r>
              <a:rPr lang="ru-RU" altLang="ru-RU" sz="2000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Е2</a:t>
            </a:r>
          </a:p>
        </p:txBody>
      </p:sp>
      <p:grpSp>
        <p:nvGrpSpPr>
          <p:cNvPr id="8276" name="Group 84"/>
          <p:cNvGrpSpPr>
            <a:grpSpLocks/>
          </p:cNvGrpSpPr>
          <p:nvPr/>
        </p:nvGrpSpPr>
        <p:grpSpPr bwMode="auto">
          <a:xfrm>
            <a:off x="4427538" y="3897313"/>
            <a:ext cx="4648200" cy="2844800"/>
            <a:chOff x="2789" y="2455"/>
            <a:chExt cx="2928" cy="1792"/>
          </a:xfrm>
        </p:grpSpPr>
        <p:sp>
          <p:nvSpPr>
            <p:cNvPr id="7184" name="Rectangle 38"/>
            <p:cNvSpPr>
              <a:spLocks noChangeArrowheads="1"/>
            </p:cNvSpPr>
            <p:nvPr/>
          </p:nvSpPr>
          <p:spPr bwMode="auto">
            <a:xfrm>
              <a:off x="2789" y="2519"/>
              <a:ext cx="2928" cy="172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7185" name="Rectangle 39"/>
            <p:cNvSpPr>
              <a:spLocks noChangeArrowheads="1"/>
            </p:cNvSpPr>
            <p:nvPr/>
          </p:nvSpPr>
          <p:spPr bwMode="auto">
            <a:xfrm>
              <a:off x="2981" y="2759"/>
              <a:ext cx="2552" cy="1393"/>
            </a:xfrm>
            <a:prstGeom prst="rect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7186" name="Oval 41"/>
            <p:cNvSpPr>
              <a:spLocks noChangeArrowheads="1"/>
            </p:cNvSpPr>
            <p:nvPr/>
          </p:nvSpPr>
          <p:spPr bwMode="auto">
            <a:xfrm>
              <a:off x="2837" y="3607"/>
              <a:ext cx="288" cy="279"/>
            </a:xfrm>
            <a:prstGeom prst="ellipse">
              <a:avLst/>
            </a:prstGeom>
            <a:solidFill>
              <a:srgbClr val="99FF66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7187" name="Line 42"/>
            <p:cNvSpPr>
              <a:spLocks noChangeShapeType="1"/>
            </p:cNvSpPr>
            <p:nvPr/>
          </p:nvSpPr>
          <p:spPr bwMode="auto">
            <a:xfrm>
              <a:off x="4253" y="2759"/>
              <a:ext cx="1" cy="139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7188" name="Rectangle 43"/>
            <p:cNvSpPr>
              <a:spLocks noChangeArrowheads="1"/>
            </p:cNvSpPr>
            <p:nvPr/>
          </p:nvSpPr>
          <p:spPr bwMode="auto">
            <a:xfrm>
              <a:off x="4181" y="3511"/>
              <a:ext cx="144" cy="32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7189" name="Rectangle 44"/>
            <p:cNvSpPr>
              <a:spLocks noChangeArrowheads="1"/>
            </p:cNvSpPr>
            <p:nvPr/>
          </p:nvSpPr>
          <p:spPr bwMode="auto">
            <a:xfrm rot="5400000">
              <a:off x="3383" y="2589"/>
              <a:ext cx="139" cy="33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7190" name="Rectangle 45"/>
            <p:cNvSpPr>
              <a:spLocks noChangeArrowheads="1"/>
            </p:cNvSpPr>
            <p:nvPr/>
          </p:nvSpPr>
          <p:spPr bwMode="auto">
            <a:xfrm rot="5400000">
              <a:off x="5023" y="2589"/>
              <a:ext cx="139" cy="33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7191" name="Line 46"/>
            <p:cNvSpPr>
              <a:spLocks noChangeShapeType="1"/>
            </p:cNvSpPr>
            <p:nvPr/>
          </p:nvSpPr>
          <p:spPr bwMode="auto">
            <a:xfrm>
              <a:off x="2981" y="3592"/>
              <a:ext cx="1" cy="27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7192" name="Oval 48"/>
            <p:cNvSpPr>
              <a:spLocks noChangeArrowheads="1"/>
            </p:cNvSpPr>
            <p:nvPr/>
          </p:nvSpPr>
          <p:spPr bwMode="auto">
            <a:xfrm>
              <a:off x="4221" y="2735"/>
              <a:ext cx="48" cy="47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7193" name="Oval 49"/>
            <p:cNvSpPr>
              <a:spLocks noChangeArrowheads="1"/>
            </p:cNvSpPr>
            <p:nvPr/>
          </p:nvSpPr>
          <p:spPr bwMode="auto">
            <a:xfrm>
              <a:off x="4229" y="4127"/>
              <a:ext cx="48" cy="47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7194" name="Line 50"/>
            <p:cNvSpPr>
              <a:spLocks noChangeShapeType="1"/>
            </p:cNvSpPr>
            <p:nvPr/>
          </p:nvSpPr>
          <p:spPr bwMode="auto">
            <a:xfrm flipH="1" flipV="1">
              <a:off x="4253" y="2951"/>
              <a:ext cx="1" cy="279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7195" name="Line 51"/>
            <p:cNvSpPr>
              <a:spLocks noChangeShapeType="1"/>
            </p:cNvSpPr>
            <p:nvPr/>
          </p:nvSpPr>
          <p:spPr bwMode="auto">
            <a:xfrm rot="5400000">
              <a:off x="3924" y="2616"/>
              <a:ext cx="1" cy="288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7196" name="Line 52"/>
            <p:cNvSpPr>
              <a:spLocks noChangeShapeType="1"/>
            </p:cNvSpPr>
            <p:nvPr/>
          </p:nvSpPr>
          <p:spPr bwMode="auto">
            <a:xfrm rot="5400000">
              <a:off x="4620" y="2616"/>
              <a:ext cx="1" cy="288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8245" name="Text Box 53"/>
            <p:cNvSpPr txBox="1">
              <a:spLocks noChangeArrowheads="1"/>
            </p:cNvSpPr>
            <p:nvPr/>
          </p:nvSpPr>
          <p:spPr bwMode="auto">
            <a:xfrm>
              <a:off x="3181" y="3597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ru-RU" sz="2000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E1</a:t>
              </a:r>
              <a:endParaRPr lang="ru-RU" altLang="ru-RU" sz="2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246" name="Text Box 54"/>
            <p:cNvSpPr txBox="1">
              <a:spLocks noChangeArrowheads="1"/>
            </p:cNvSpPr>
            <p:nvPr/>
          </p:nvSpPr>
          <p:spPr bwMode="auto">
            <a:xfrm>
              <a:off x="5093" y="3655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ru-RU" sz="2000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E2</a:t>
              </a:r>
              <a:endParaRPr lang="ru-RU" altLang="ru-RU" sz="2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199" name="Text Box 55"/>
            <p:cNvSpPr txBox="1">
              <a:spLocks noChangeArrowheads="1"/>
            </p:cNvSpPr>
            <p:nvPr/>
          </p:nvSpPr>
          <p:spPr bwMode="auto">
            <a:xfrm>
              <a:off x="3325" y="2455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000">
                  <a:solidFill>
                    <a:schemeClr val="bg2"/>
                  </a:solidFill>
                </a:rPr>
                <a:t>R1</a:t>
              </a:r>
              <a:endParaRPr lang="ru-RU" altLang="ru-RU" sz="2000">
                <a:solidFill>
                  <a:schemeClr val="bg2"/>
                </a:solidFill>
              </a:endParaRPr>
            </a:p>
          </p:txBody>
        </p:sp>
        <p:sp>
          <p:nvSpPr>
            <p:cNvPr id="7200" name="Text Box 56"/>
            <p:cNvSpPr txBox="1">
              <a:spLocks noChangeArrowheads="1"/>
            </p:cNvSpPr>
            <p:nvPr/>
          </p:nvSpPr>
          <p:spPr bwMode="auto">
            <a:xfrm>
              <a:off x="4957" y="2463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000">
                  <a:solidFill>
                    <a:schemeClr val="bg2"/>
                  </a:solidFill>
                </a:rPr>
                <a:t>R2</a:t>
              </a:r>
              <a:endParaRPr lang="ru-RU" altLang="ru-RU" sz="2000">
                <a:solidFill>
                  <a:schemeClr val="bg2"/>
                </a:solidFill>
              </a:endParaRPr>
            </a:p>
          </p:txBody>
        </p:sp>
        <p:sp>
          <p:nvSpPr>
            <p:cNvPr id="7201" name="Text Box 57"/>
            <p:cNvSpPr txBox="1">
              <a:spLocks noChangeArrowheads="1"/>
            </p:cNvSpPr>
            <p:nvPr/>
          </p:nvSpPr>
          <p:spPr bwMode="auto">
            <a:xfrm>
              <a:off x="4381" y="3551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000">
                  <a:solidFill>
                    <a:schemeClr val="bg2"/>
                  </a:solidFill>
                </a:rPr>
                <a:t>R3</a:t>
              </a:r>
              <a:endParaRPr lang="ru-RU" altLang="ru-RU" sz="2000">
                <a:solidFill>
                  <a:schemeClr val="bg2"/>
                </a:solidFill>
              </a:endParaRPr>
            </a:p>
          </p:txBody>
        </p:sp>
        <p:sp>
          <p:nvSpPr>
            <p:cNvPr id="7202" name="Text Box 58"/>
            <p:cNvSpPr txBox="1">
              <a:spLocks noChangeArrowheads="1"/>
            </p:cNvSpPr>
            <p:nvPr/>
          </p:nvSpPr>
          <p:spPr bwMode="auto">
            <a:xfrm>
              <a:off x="3675" y="2815"/>
              <a:ext cx="3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b="1" i="1">
                  <a:solidFill>
                    <a:srgbClr val="FF33CC"/>
                  </a:solidFill>
                </a:rPr>
                <a:t>I</a:t>
              </a:r>
              <a:r>
                <a:rPr lang="en-US" altLang="ru-RU" b="1" i="1" baseline="-25000">
                  <a:solidFill>
                    <a:srgbClr val="FF33CC"/>
                  </a:solidFill>
                </a:rPr>
                <a:t>1</a:t>
              </a:r>
              <a:r>
                <a:rPr lang="ru-RU" altLang="ru-RU" b="1" i="1" baseline="30000">
                  <a:solidFill>
                    <a:srgbClr val="FF33CC"/>
                  </a:solidFill>
                </a:rPr>
                <a:t>(1)</a:t>
              </a:r>
              <a:endParaRPr lang="ru-RU" altLang="ru-RU" b="1" i="1">
                <a:solidFill>
                  <a:srgbClr val="FF33CC"/>
                </a:solidFill>
              </a:endParaRPr>
            </a:p>
          </p:txBody>
        </p:sp>
        <p:sp>
          <p:nvSpPr>
            <p:cNvPr id="7203" name="Text Box 59"/>
            <p:cNvSpPr txBox="1">
              <a:spLocks noChangeArrowheads="1"/>
            </p:cNvSpPr>
            <p:nvPr/>
          </p:nvSpPr>
          <p:spPr bwMode="auto">
            <a:xfrm>
              <a:off x="4525" y="2807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b="1" i="1">
                  <a:solidFill>
                    <a:srgbClr val="FF33CC"/>
                  </a:solidFill>
                </a:rPr>
                <a:t>I</a:t>
              </a:r>
              <a:r>
                <a:rPr lang="en-US" altLang="ru-RU" b="1" i="1" baseline="-25000">
                  <a:solidFill>
                    <a:srgbClr val="FF33CC"/>
                  </a:solidFill>
                </a:rPr>
                <a:t>2</a:t>
              </a:r>
              <a:r>
                <a:rPr lang="ru-RU" altLang="ru-RU" b="1" i="1" baseline="30000">
                  <a:solidFill>
                    <a:srgbClr val="FF33CC"/>
                  </a:solidFill>
                </a:rPr>
                <a:t>(1)</a:t>
              </a:r>
              <a:endParaRPr lang="ru-RU" altLang="ru-RU" b="1" i="1">
                <a:solidFill>
                  <a:srgbClr val="FF33CC"/>
                </a:solidFill>
              </a:endParaRPr>
            </a:p>
          </p:txBody>
        </p:sp>
        <p:sp>
          <p:nvSpPr>
            <p:cNvPr id="7204" name="Text Box 60"/>
            <p:cNvSpPr txBox="1">
              <a:spLocks noChangeArrowheads="1"/>
            </p:cNvSpPr>
            <p:nvPr/>
          </p:nvSpPr>
          <p:spPr bwMode="auto">
            <a:xfrm>
              <a:off x="4381" y="3143"/>
              <a:ext cx="5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b="1" i="1">
                  <a:solidFill>
                    <a:schemeClr val="hlink"/>
                  </a:solidFill>
                </a:rPr>
                <a:t>I</a:t>
              </a:r>
              <a:r>
                <a:rPr lang="en-US" altLang="ru-RU" b="1" i="1" baseline="-25000">
                  <a:solidFill>
                    <a:schemeClr val="hlink"/>
                  </a:solidFill>
                </a:rPr>
                <a:t>3</a:t>
              </a:r>
              <a:r>
                <a:rPr lang="ru-RU" altLang="ru-RU" b="1" i="1" baseline="30000">
                  <a:solidFill>
                    <a:schemeClr val="hlink"/>
                  </a:solidFill>
                </a:rPr>
                <a:t>(1)</a:t>
              </a:r>
              <a:r>
                <a:rPr lang="en-US" altLang="ru-RU" b="1" i="1">
                  <a:solidFill>
                    <a:schemeClr val="hlink"/>
                  </a:solidFill>
                </a:rPr>
                <a:t>=</a:t>
              </a:r>
              <a:r>
                <a:rPr lang="en-US" altLang="ru-RU" b="1" i="1">
                  <a:solidFill>
                    <a:schemeClr val="hlink"/>
                  </a:solidFill>
                  <a:sym typeface="Symbol" panose="05050102010706020507" pitchFamily="18" charset="2"/>
                </a:rPr>
                <a:t></a:t>
              </a:r>
              <a:endParaRPr lang="ru-RU" altLang="ru-RU" b="1" i="1">
                <a:solidFill>
                  <a:schemeClr val="hlink"/>
                </a:solidFill>
              </a:endParaRPr>
            </a:p>
          </p:txBody>
        </p:sp>
        <p:sp>
          <p:nvSpPr>
            <p:cNvPr id="7205" name="Rectangle 61"/>
            <p:cNvSpPr>
              <a:spLocks noChangeArrowheads="1"/>
            </p:cNvSpPr>
            <p:nvPr/>
          </p:nvSpPr>
          <p:spPr bwMode="auto">
            <a:xfrm>
              <a:off x="2909" y="3031"/>
              <a:ext cx="144" cy="325"/>
            </a:xfrm>
            <a:prstGeom prst="rect">
              <a:avLst/>
            </a:prstGeom>
            <a:solidFill>
              <a:srgbClr val="99FF66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7206" name="Text Box 62"/>
            <p:cNvSpPr txBox="1">
              <a:spLocks noChangeArrowheads="1"/>
            </p:cNvSpPr>
            <p:nvPr/>
          </p:nvSpPr>
          <p:spPr bwMode="auto">
            <a:xfrm>
              <a:off x="3085" y="3079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000">
                  <a:solidFill>
                    <a:schemeClr val="bg2"/>
                  </a:solidFill>
                </a:rPr>
                <a:t>R</a:t>
              </a:r>
              <a:r>
                <a:rPr lang="ru-RU" altLang="ru-RU" sz="2000" baseline="-25000">
                  <a:solidFill>
                    <a:schemeClr val="bg2"/>
                  </a:solidFill>
                </a:rPr>
                <a:t>01</a:t>
              </a:r>
              <a:endParaRPr lang="ru-RU" altLang="ru-RU" sz="2000">
                <a:solidFill>
                  <a:schemeClr val="bg2"/>
                </a:solidFill>
              </a:endParaRPr>
            </a:p>
          </p:txBody>
        </p:sp>
        <p:sp>
          <p:nvSpPr>
            <p:cNvPr id="7207" name="Rectangle 63"/>
            <p:cNvSpPr>
              <a:spLocks noChangeArrowheads="1"/>
            </p:cNvSpPr>
            <p:nvPr/>
          </p:nvSpPr>
          <p:spPr bwMode="auto">
            <a:xfrm>
              <a:off x="5453" y="3039"/>
              <a:ext cx="144" cy="325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7208" name="Text Box 64"/>
            <p:cNvSpPr txBox="1">
              <a:spLocks noChangeArrowheads="1"/>
            </p:cNvSpPr>
            <p:nvPr/>
          </p:nvSpPr>
          <p:spPr bwMode="auto">
            <a:xfrm>
              <a:off x="5149" y="3047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000">
                  <a:solidFill>
                    <a:schemeClr val="bg2"/>
                  </a:solidFill>
                </a:rPr>
                <a:t>R</a:t>
              </a:r>
              <a:r>
                <a:rPr lang="ru-RU" altLang="ru-RU" sz="2000" baseline="-25000">
                  <a:solidFill>
                    <a:schemeClr val="bg2"/>
                  </a:solidFill>
                </a:rPr>
                <a:t>02</a:t>
              </a:r>
              <a:endParaRPr lang="ru-RU" altLang="ru-RU" sz="2000">
                <a:solidFill>
                  <a:schemeClr val="bg2"/>
                </a:solidFill>
              </a:endParaRPr>
            </a:p>
          </p:txBody>
        </p:sp>
      </p:grpSp>
      <p:graphicFrame>
        <p:nvGraphicFramePr>
          <p:cNvPr id="8265" name="Object 73"/>
          <p:cNvGraphicFramePr>
            <a:graphicFrameLocks noChangeAspect="1"/>
          </p:cNvGraphicFramePr>
          <p:nvPr/>
        </p:nvGraphicFramePr>
        <p:xfrm>
          <a:off x="179388" y="4724400"/>
          <a:ext cx="3744912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6" name="Формула" r:id="rId3" imgW="1930400" imgH="622300" progId="Equation.3">
                  <p:embed/>
                </p:oleObj>
              </mc:Choice>
              <mc:Fallback>
                <p:oleObj name="Формула" r:id="rId3" imgW="1930400" imgH="62230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724400"/>
                        <a:ext cx="3744912" cy="11652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61" name="Object 69"/>
          <p:cNvGraphicFramePr>
            <a:graphicFrameLocks noChangeAspect="1"/>
          </p:cNvGraphicFramePr>
          <p:nvPr/>
        </p:nvGraphicFramePr>
        <p:xfrm>
          <a:off x="179388" y="3573463"/>
          <a:ext cx="3313112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7" name="Формула" r:id="rId5" imgW="1562100" imgH="431800" progId="Equation.3">
                  <p:embed/>
                </p:oleObj>
              </mc:Choice>
              <mc:Fallback>
                <p:oleObj name="Формула" r:id="rId5" imgW="1562100" imgH="43180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573463"/>
                        <a:ext cx="3313112" cy="9064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66" name="Text Box 74"/>
          <p:cNvSpPr txBox="1">
            <a:spLocks noChangeArrowheads="1"/>
          </p:cNvSpPr>
          <p:nvPr/>
        </p:nvSpPr>
        <p:spPr bwMode="auto">
          <a:xfrm>
            <a:off x="3563938" y="39338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altLang="ru-RU" sz="20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где</a:t>
            </a:r>
          </a:p>
        </p:txBody>
      </p:sp>
      <p:sp>
        <p:nvSpPr>
          <p:cNvPr id="8267" name="Text Box 75"/>
          <p:cNvSpPr txBox="1">
            <a:spLocks noChangeArrowheads="1"/>
          </p:cNvSpPr>
          <p:nvPr/>
        </p:nvSpPr>
        <p:spPr bwMode="auto">
          <a:xfrm>
            <a:off x="73025" y="6013450"/>
            <a:ext cx="4275138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altLang="ru-RU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Результат расчета</a:t>
            </a:r>
            <a:r>
              <a:rPr lang="en-US" altLang="ru-RU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r>
              <a:rPr lang="ru-RU" altLang="ru-RU" sz="2000"/>
              <a:t> </a:t>
            </a:r>
            <a:r>
              <a:rPr lang="en-US" altLang="ru-RU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</a:t>
            </a:r>
            <a:r>
              <a:rPr lang="en-US" altLang="ru-RU" b="1" i="1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</a:t>
            </a:r>
            <a:r>
              <a:rPr lang="en-US" altLang="ru-RU" b="1" i="1" baseline="30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(1) </a:t>
            </a:r>
            <a:r>
              <a:rPr lang="ru-RU" altLang="ru-RU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= </a:t>
            </a:r>
            <a:r>
              <a:rPr lang="en-US" altLang="ru-RU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</a:t>
            </a:r>
            <a:r>
              <a:rPr lang="ru-RU" altLang="ru-RU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,25</a:t>
            </a:r>
            <a:r>
              <a:rPr lang="en-US" altLang="ru-RU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ru-RU" altLang="ru-RU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А,</a:t>
            </a:r>
            <a:r>
              <a:rPr lang="ru-RU" altLang="ru-RU" b="1" i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</a:t>
            </a:r>
            <a:r>
              <a:rPr lang="en-US" altLang="ru-RU" b="1" i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</a:t>
            </a:r>
            <a:r>
              <a:rPr lang="en-US" altLang="ru-RU" b="1" i="1" baseline="-250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  <a:r>
              <a:rPr lang="en-US" altLang="ru-RU" b="1" i="1" baseline="300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(1)</a:t>
            </a:r>
            <a:r>
              <a:rPr lang="en-US" altLang="ru-RU" b="1" i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= 1</a:t>
            </a:r>
            <a:r>
              <a:rPr lang="ru-RU" altLang="ru-RU" b="1" i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,25А</a:t>
            </a:r>
            <a:endParaRPr lang="ru-RU" altLang="ru-RU" b="1" i="1" baseline="3000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8275" name="AutoShape 83"/>
          <p:cNvSpPr>
            <a:spLocks noChangeArrowheads="1"/>
          </p:cNvSpPr>
          <p:nvPr/>
        </p:nvSpPr>
        <p:spPr bwMode="auto">
          <a:xfrm>
            <a:off x="6084888" y="3429000"/>
            <a:ext cx="1584325" cy="431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66FF33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8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222" grpId="0" autoUpdateAnimBg="0"/>
      <p:bldP spid="8227" grpId="0" autoUpdateAnimBg="0"/>
      <p:bldP spid="8228" grpId="0" autoUpdateAnimBg="0"/>
      <p:bldP spid="8229" grpId="0" autoUpdateAnimBg="0"/>
      <p:bldP spid="8257" grpId="0" autoUpdateAnimBg="0"/>
      <p:bldP spid="8258" grpId="0" autoUpdateAnimBg="0"/>
      <p:bldP spid="8266" grpId="0"/>
      <p:bldP spid="8267" grpId="0" autoUpdateAnimBg="0"/>
      <p:bldP spid="827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374900" y="114300"/>
            <a:ext cx="4357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altLang="ru-RU" sz="20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При закороченном источнике </a:t>
            </a:r>
            <a:r>
              <a:rPr lang="ru-RU" altLang="ru-RU" sz="2000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Е1</a:t>
            </a:r>
          </a:p>
        </p:txBody>
      </p:sp>
      <p:grpSp>
        <p:nvGrpSpPr>
          <p:cNvPr id="9267" name="Group 51"/>
          <p:cNvGrpSpPr>
            <a:grpSpLocks/>
          </p:cNvGrpSpPr>
          <p:nvPr/>
        </p:nvGrpSpPr>
        <p:grpSpPr bwMode="auto">
          <a:xfrm>
            <a:off x="165100" y="635000"/>
            <a:ext cx="4648200" cy="2844800"/>
            <a:chOff x="144" y="560"/>
            <a:chExt cx="2928" cy="1792"/>
          </a:xfrm>
        </p:grpSpPr>
        <p:sp>
          <p:nvSpPr>
            <p:cNvPr id="8205" name="Rectangle 4"/>
            <p:cNvSpPr>
              <a:spLocks noChangeArrowheads="1"/>
            </p:cNvSpPr>
            <p:nvPr/>
          </p:nvSpPr>
          <p:spPr bwMode="auto">
            <a:xfrm>
              <a:off x="144" y="624"/>
              <a:ext cx="2928" cy="172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8206" name="Rectangle 5"/>
            <p:cNvSpPr>
              <a:spLocks noChangeArrowheads="1"/>
            </p:cNvSpPr>
            <p:nvPr/>
          </p:nvSpPr>
          <p:spPr bwMode="auto">
            <a:xfrm>
              <a:off x="336" y="864"/>
              <a:ext cx="2552" cy="1393"/>
            </a:xfrm>
            <a:prstGeom prst="rect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8207" name="Line 7"/>
            <p:cNvSpPr>
              <a:spLocks noChangeShapeType="1"/>
            </p:cNvSpPr>
            <p:nvPr/>
          </p:nvSpPr>
          <p:spPr bwMode="auto">
            <a:xfrm>
              <a:off x="1608" y="864"/>
              <a:ext cx="1" cy="139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8208" name="Rectangle 8"/>
            <p:cNvSpPr>
              <a:spLocks noChangeArrowheads="1"/>
            </p:cNvSpPr>
            <p:nvPr/>
          </p:nvSpPr>
          <p:spPr bwMode="auto">
            <a:xfrm>
              <a:off x="1536" y="1616"/>
              <a:ext cx="144" cy="32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8209" name="Rectangle 9"/>
            <p:cNvSpPr>
              <a:spLocks noChangeArrowheads="1"/>
            </p:cNvSpPr>
            <p:nvPr/>
          </p:nvSpPr>
          <p:spPr bwMode="auto">
            <a:xfrm rot="5400000">
              <a:off x="738" y="694"/>
              <a:ext cx="139" cy="33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8210" name="Rectangle 10"/>
            <p:cNvSpPr>
              <a:spLocks noChangeArrowheads="1"/>
            </p:cNvSpPr>
            <p:nvPr/>
          </p:nvSpPr>
          <p:spPr bwMode="auto">
            <a:xfrm rot="5400000">
              <a:off x="2378" y="694"/>
              <a:ext cx="139" cy="33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8211" name="Oval 12"/>
            <p:cNvSpPr>
              <a:spLocks noChangeArrowheads="1"/>
            </p:cNvSpPr>
            <p:nvPr/>
          </p:nvSpPr>
          <p:spPr bwMode="auto">
            <a:xfrm>
              <a:off x="1576" y="840"/>
              <a:ext cx="48" cy="47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8212" name="Oval 13"/>
            <p:cNvSpPr>
              <a:spLocks noChangeArrowheads="1"/>
            </p:cNvSpPr>
            <p:nvPr/>
          </p:nvSpPr>
          <p:spPr bwMode="auto">
            <a:xfrm>
              <a:off x="1584" y="2232"/>
              <a:ext cx="48" cy="47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8213" name="Line 14"/>
            <p:cNvSpPr>
              <a:spLocks noChangeShapeType="1"/>
            </p:cNvSpPr>
            <p:nvPr/>
          </p:nvSpPr>
          <p:spPr bwMode="auto">
            <a:xfrm flipH="1" flipV="1">
              <a:off x="1608" y="1056"/>
              <a:ext cx="1" cy="279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8214" name="Line 15"/>
            <p:cNvSpPr>
              <a:spLocks noChangeShapeType="1"/>
            </p:cNvSpPr>
            <p:nvPr/>
          </p:nvSpPr>
          <p:spPr bwMode="auto">
            <a:xfrm rot="16200000" flipH="1">
              <a:off x="1279" y="721"/>
              <a:ext cx="1" cy="288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8215" name="Line 16"/>
            <p:cNvSpPr>
              <a:spLocks noChangeShapeType="1"/>
            </p:cNvSpPr>
            <p:nvPr/>
          </p:nvSpPr>
          <p:spPr bwMode="auto">
            <a:xfrm rot="16200000" flipH="1">
              <a:off x="1975" y="721"/>
              <a:ext cx="1" cy="288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9233" name="Text Box 17"/>
            <p:cNvSpPr txBox="1">
              <a:spLocks noChangeArrowheads="1"/>
            </p:cNvSpPr>
            <p:nvPr/>
          </p:nvSpPr>
          <p:spPr bwMode="auto">
            <a:xfrm>
              <a:off x="536" y="1702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ru-RU" sz="2000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E1</a:t>
              </a:r>
              <a:endParaRPr lang="ru-RU" altLang="ru-RU" sz="2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234" name="Text Box 18"/>
            <p:cNvSpPr txBox="1">
              <a:spLocks noChangeArrowheads="1"/>
            </p:cNvSpPr>
            <p:nvPr/>
          </p:nvSpPr>
          <p:spPr bwMode="auto">
            <a:xfrm>
              <a:off x="2448" y="176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ru-RU" sz="2000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E2</a:t>
              </a:r>
              <a:endParaRPr lang="ru-RU" altLang="ru-RU" sz="2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218" name="Text Box 19"/>
            <p:cNvSpPr txBox="1">
              <a:spLocks noChangeArrowheads="1"/>
            </p:cNvSpPr>
            <p:nvPr/>
          </p:nvSpPr>
          <p:spPr bwMode="auto">
            <a:xfrm>
              <a:off x="680" y="56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000">
                  <a:solidFill>
                    <a:schemeClr val="bg2"/>
                  </a:solidFill>
                </a:rPr>
                <a:t>R1</a:t>
              </a:r>
              <a:endParaRPr lang="ru-RU" altLang="ru-RU" sz="2000">
                <a:solidFill>
                  <a:schemeClr val="bg2"/>
                </a:solidFill>
              </a:endParaRPr>
            </a:p>
          </p:txBody>
        </p:sp>
        <p:sp>
          <p:nvSpPr>
            <p:cNvPr id="8219" name="Text Box 20"/>
            <p:cNvSpPr txBox="1">
              <a:spLocks noChangeArrowheads="1"/>
            </p:cNvSpPr>
            <p:nvPr/>
          </p:nvSpPr>
          <p:spPr bwMode="auto">
            <a:xfrm>
              <a:off x="2312" y="568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000">
                  <a:solidFill>
                    <a:schemeClr val="bg2"/>
                  </a:solidFill>
                </a:rPr>
                <a:t>R2</a:t>
              </a:r>
              <a:endParaRPr lang="ru-RU" altLang="ru-RU" sz="2000">
                <a:solidFill>
                  <a:schemeClr val="bg2"/>
                </a:solidFill>
              </a:endParaRPr>
            </a:p>
          </p:txBody>
        </p:sp>
        <p:sp>
          <p:nvSpPr>
            <p:cNvPr id="8220" name="Text Box 21"/>
            <p:cNvSpPr txBox="1">
              <a:spLocks noChangeArrowheads="1"/>
            </p:cNvSpPr>
            <p:nvPr/>
          </p:nvSpPr>
          <p:spPr bwMode="auto">
            <a:xfrm>
              <a:off x="1736" y="1656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000">
                  <a:solidFill>
                    <a:schemeClr val="bg2"/>
                  </a:solidFill>
                </a:rPr>
                <a:t>R3</a:t>
              </a:r>
              <a:endParaRPr lang="ru-RU" altLang="ru-RU" sz="2000">
                <a:solidFill>
                  <a:schemeClr val="bg2"/>
                </a:solidFill>
              </a:endParaRPr>
            </a:p>
          </p:txBody>
        </p:sp>
        <p:sp>
          <p:nvSpPr>
            <p:cNvPr id="8221" name="Text Box 22"/>
            <p:cNvSpPr txBox="1">
              <a:spLocks noChangeArrowheads="1"/>
            </p:cNvSpPr>
            <p:nvPr/>
          </p:nvSpPr>
          <p:spPr bwMode="auto">
            <a:xfrm>
              <a:off x="1020" y="920"/>
              <a:ext cx="3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b="1" i="1">
                  <a:solidFill>
                    <a:srgbClr val="FF33CC"/>
                  </a:solidFill>
                </a:rPr>
                <a:t>I</a:t>
              </a:r>
              <a:r>
                <a:rPr lang="en-US" altLang="ru-RU" b="1" i="1" baseline="-25000">
                  <a:solidFill>
                    <a:srgbClr val="FF33CC"/>
                  </a:solidFill>
                </a:rPr>
                <a:t>1</a:t>
              </a:r>
              <a:r>
                <a:rPr lang="ru-RU" altLang="ru-RU" b="1" i="1" baseline="30000">
                  <a:solidFill>
                    <a:srgbClr val="FF33CC"/>
                  </a:solidFill>
                </a:rPr>
                <a:t>(2)</a:t>
              </a:r>
              <a:endParaRPr lang="ru-RU" altLang="ru-RU" b="1" i="1">
                <a:solidFill>
                  <a:srgbClr val="FF33CC"/>
                </a:solidFill>
              </a:endParaRPr>
            </a:p>
          </p:txBody>
        </p:sp>
        <p:sp>
          <p:nvSpPr>
            <p:cNvPr id="8222" name="Text Box 23"/>
            <p:cNvSpPr txBox="1">
              <a:spLocks noChangeArrowheads="1"/>
            </p:cNvSpPr>
            <p:nvPr/>
          </p:nvSpPr>
          <p:spPr bwMode="auto">
            <a:xfrm>
              <a:off x="1880" y="912"/>
              <a:ext cx="3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b="1" i="1">
                  <a:solidFill>
                    <a:srgbClr val="FF33CC"/>
                  </a:solidFill>
                </a:rPr>
                <a:t>I</a:t>
              </a:r>
              <a:r>
                <a:rPr lang="en-US" altLang="ru-RU" b="1" i="1" baseline="-25000">
                  <a:solidFill>
                    <a:srgbClr val="FF33CC"/>
                  </a:solidFill>
                </a:rPr>
                <a:t>2</a:t>
              </a:r>
              <a:r>
                <a:rPr lang="ru-RU" altLang="ru-RU" b="1" i="1" baseline="30000">
                  <a:solidFill>
                    <a:srgbClr val="FF33CC"/>
                  </a:solidFill>
                </a:rPr>
                <a:t>(2)</a:t>
              </a:r>
              <a:endParaRPr lang="ru-RU" altLang="ru-RU" b="1" i="1">
                <a:solidFill>
                  <a:srgbClr val="FF33CC"/>
                </a:solidFill>
              </a:endParaRPr>
            </a:p>
          </p:txBody>
        </p:sp>
        <p:sp>
          <p:nvSpPr>
            <p:cNvPr id="8223" name="Text Box 24"/>
            <p:cNvSpPr txBox="1">
              <a:spLocks noChangeArrowheads="1"/>
            </p:cNvSpPr>
            <p:nvPr/>
          </p:nvSpPr>
          <p:spPr bwMode="auto">
            <a:xfrm>
              <a:off x="1736" y="1248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b="1" i="1">
                  <a:solidFill>
                    <a:schemeClr val="hlink"/>
                  </a:solidFill>
                </a:rPr>
                <a:t>I</a:t>
              </a:r>
              <a:r>
                <a:rPr lang="en-US" altLang="ru-RU" b="1" i="1" baseline="-25000">
                  <a:solidFill>
                    <a:schemeClr val="hlink"/>
                  </a:solidFill>
                </a:rPr>
                <a:t>3</a:t>
              </a:r>
              <a:r>
                <a:rPr lang="ru-RU" altLang="ru-RU" b="1" i="1" baseline="30000">
                  <a:solidFill>
                    <a:schemeClr val="hlink"/>
                  </a:solidFill>
                </a:rPr>
                <a:t>(2)</a:t>
              </a:r>
              <a:r>
                <a:rPr lang="en-US" altLang="ru-RU" b="1" i="1">
                  <a:solidFill>
                    <a:schemeClr val="hlink"/>
                  </a:solidFill>
                </a:rPr>
                <a:t>=</a:t>
              </a:r>
              <a:r>
                <a:rPr lang="en-US" altLang="ru-RU" b="1" i="1">
                  <a:solidFill>
                    <a:schemeClr val="hlink"/>
                  </a:solidFill>
                  <a:sym typeface="Symbol" panose="05050102010706020507" pitchFamily="18" charset="2"/>
                </a:rPr>
                <a:t></a:t>
              </a:r>
              <a:endParaRPr lang="ru-RU" altLang="ru-RU" b="1" i="1">
                <a:solidFill>
                  <a:schemeClr val="hlink"/>
                </a:solidFill>
              </a:endParaRPr>
            </a:p>
          </p:txBody>
        </p:sp>
        <p:sp>
          <p:nvSpPr>
            <p:cNvPr id="8224" name="Rectangle 25"/>
            <p:cNvSpPr>
              <a:spLocks noChangeArrowheads="1"/>
            </p:cNvSpPr>
            <p:nvPr/>
          </p:nvSpPr>
          <p:spPr bwMode="auto">
            <a:xfrm>
              <a:off x="264" y="1136"/>
              <a:ext cx="144" cy="325"/>
            </a:xfrm>
            <a:prstGeom prst="rect">
              <a:avLst/>
            </a:prstGeom>
            <a:solidFill>
              <a:srgbClr val="99FF66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8225" name="Text Box 26"/>
            <p:cNvSpPr txBox="1">
              <a:spLocks noChangeArrowheads="1"/>
            </p:cNvSpPr>
            <p:nvPr/>
          </p:nvSpPr>
          <p:spPr bwMode="auto">
            <a:xfrm>
              <a:off x="440" y="118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000">
                  <a:solidFill>
                    <a:schemeClr val="bg2"/>
                  </a:solidFill>
                </a:rPr>
                <a:t>R</a:t>
              </a:r>
              <a:r>
                <a:rPr lang="ru-RU" altLang="ru-RU" sz="2000" baseline="-25000">
                  <a:solidFill>
                    <a:schemeClr val="bg2"/>
                  </a:solidFill>
                </a:rPr>
                <a:t>01</a:t>
              </a:r>
              <a:endParaRPr lang="ru-RU" altLang="ru-RU" sz="2000">
                <a:solidFill>
                  <a:schemeClr val="bg2"/>
                </a:solidFill>
              </a:endParaRPr>
            </a:p>
          </p:txBody>
        </p:sp>
        <p:sp>
          <p:nvSpPr>
            <p:cNvPr id="8226" name="Rectangle 27"/>
            <p:cNvSpPr>
              <a:spLocks noChangeArrowheads="1"/>
            </p:cNvSpPr>
            <p:nvPr/>
          </p:nvSpPr>
          <p:spPr bwMode="auto">
            <a:xfrm>
              <a:off x="2808" y="1144"/>
              <a:ext cx="144" cy="325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8227" name="Text Box 28"/>
            <p:cNvSpPr txBox="1">
              <a:spLocks noChangeArrowheads="1"/>
            </p:cNvSpPr>
            <p:nvPr/>
          </p:nvSpPr>
          <p:spPr bwMode="auto">
            <a:xfrm>
              <a:off x="2504" y="1152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000">
                  <a:solidFill>
                    <a:schemeClr val="bg2"/>
                  </a:solidFill>
                </a:rPr>
                <a:t>R</a:t>
              </a:r>
              <a:r>
                <a:rPr lang="ru-RU" altLang="ru-RU" sz="2000" baseline="-25000">
                  <a:solidFill>
                    <a:schemeClr val="bg2"/>
                  </a:solidFill>
                </a:rPr>
                <a:t>02</a:t>
              </a:r>
              <a:endParaRPr lang="ru-RU" altLang="ru-RU" sz="2000">
                <a:solidFill>
                  <a:schemeClr val="bg2"/>
                </a:solidFill>
              </a:endParaRPr>
            </a:p>
          </p:txBody>
        </p:sp>
        <p:sp>
          <p:nvSpPr>
            <p:cNvPr id="8228" name="Oval 31"/>
            <p:cNvSpPr>
              <a:spLocks noChangeArrowheads="1"/>
            </p:cNvSpPr>
            <p:nvPr/>
          </p:nvSpPr>
          <p:spPr bwMode="auto">
            <a:xfrm>
              <a:off x="2736" y="1712"/>
              <a:ext cx="288" cy="279"/>
            </a:xfrm>
            <a:prstGeom prst="ellipse">
              <a:avLst/>
            </a:prstGeom>
            <a:solidFill>
              <a:srgbClr val="FFCC66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8229" name="Line 32"/>
            <p:cNvSpPr>
              <a:spLocks noChangeShapeType="1"/>
            </p:cNvSpPr>
            <p:nvPr/>
          </p:nvSpPr>
          <p:spPr bwMode="auto">
            <a:xfrm>
              <a:off x="2880" y="1712"/>
              <a:ext cx="1" cy="279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</p:grpSp>
      <p:graphicFrame>
        <p:nvGraphicFramePr>
          <p:cNvPr id="9251" name="Object 35"/>
          <p:cNvGraphicFramePr>
            <a:graphicFrameLocks noChangeAspect="1"/>
          </p:cNvGraphicFramePr>
          <p:nvPr/>
        </p:nvGraphicFramePr>
        <p:xfrm>
          <a:off x="5076825" y="836613"/>
          <a:ext cx="3167063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Формула" r:id="rId3" imgW="1562100" imgH="431800" progId="Equation.3">
                  <p:embed/>
                </p:oleObj>
              </mc:Choice>
              <mc:Fallback>
                <p:oleObj name="Формула" r:id="rId3" imgW="1562100" imgH="4318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836613"/>
                        <a:ext cx="3167063" cy="8985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2" name="Text Box 36"/>
          <p:cNvSpPr txBox="1">
            <a:spLocks noChangeArrowheads="1"/>
          </p:cNvSpPr>
          <p:nvPr/>
        </p:nvSpPr>
        <p:spPr bwMode="auto">
          <a:xfrm>
            <a:off x="8382000" y="1100138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altLang="ru-RU" sz="20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где</a:t>
            </a:r>
          </a:p>
        </p:txBody>
      </p:sp>
      <p:graphicFrame>
        <p:nvGraphicFramePr>
          <p:cNvPr id="9257" name="Object 41"/>
          <p:cNvGraphicFramePr>
            <a:graphicFrameLocks noChangeAspect="1"/>
          </p:cNvGraphicFramePr>
          <p:nvPr/>
        </p:nvGraphicFramePr>
        <p:xfrm>
          <a:off x="5132388" y="2060575"/>
          <a:ext cx="361632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Формула" r:id="rId5" imgW="1943100" imgH="622300" progId="Equation.3">
                  <p:embed/>
                </p:oleObj>
              </mc:Choice>
              <mc:Fallback>
                <p:oleObj name="Формула" r:id="rId5" imgW="1943100" imgH="6223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2388" y="2060575"/>
                        <a:ext cx="3616325" cy="121602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8" name="Text Box 42"/>
          <p:cNvSpPr txBox="1">
            <a:spLocks noChangeArrowheads="1"/>
          </p:cNvSpPr>
          <p:nvPr/>
        </p:nvSpPr>
        <p:spPr bwMode="auto">
          <a:xfrm>
            <a:off x="5029200" y="3336925"/>
            <a:ext cx="38862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altLang="ru-RU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Результат расчета</a:t>
            </a:r>
            <a:r>
              <a:rPr lang="en-US" altLang="ru-RU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r>
              <a:rPr lang="ru-RU" altLang="ru-RU"/>
              <a:t>             </a:t>
            </a:r>
            <a:r>
              <a:rPr lang="en-US" altLang="ru-RU" sz="2800" b="1" i="1">
                <a:solidFill>
                  <a:srgbClr val="FFFF00"/>
                </a:solidFill>
              </a:rPr>
              <a:t>I</a:t>
            </a:r>
            <a:r>
              <a:rPr lang="en-US" altLang="ru-RU" sz="2800" b="1" i="1" baseline="-25000">
                <a:solidFill>
                  <a:srgbClr val="FFFF00"/>
                </a:solidFill>
              </a:rPr>
              <a:t>3</a:t>
            </a:r>
            <a:r>
              <a:rPr lang="en-US" altLang="ru-RU" sz="2800" b="1" i="1" baseline="30000">
                <a:solidFill>
                  <a:srgbClr val="FFFF00"/>
                </a:solidFill>
              </a:rPr>
              <a:t>(</a:t>
            </a:r>
            <a:r>
              <a:rPr lang="ru-RU" altLang="ru-RU" sz="2800" b="1" i="1" baseline="30000">
                <a:solidFill>
                  <a:srgbClr val="FFFF00"/>
                </a:solidFill>
              </a:rPr>
              <a:t>2</a:t>
            </a:r>
            <a:r>
              <a:rPr lang="en-US" altLang="ru-RU" sz="2800" b="1" i="1" baseline="30000">
                <a:solidFill>
                  <a:srgbClr val="FFFF00"/>
                </a:solidFill>
              </a:rPr>
              <a:t>)</a:t>
            </a:r>
            <a:r>
              <a:rPr lang="en-US" altLang="ru-RU" sz="2800" b="1" i="1">
                <a:solidFill>
                  <a:srgbClr val="FFFF00"/>
                </a:solidFill>
              </a:rPr>
              <a:t> =</a:t>
            </a:r>
            <a:r>
              <a:rPr lang="ru-RU" altLang="ru-RU" sz="2800" b="1" i="1">
                <a:solidFill>
                  <a:srgbClr val="FFFF00"/>
                </a:solidFill>
              </a:rPr>
              <a:t> </a:t>
            </a:r>
            <a:r>
              <a:rPr lang="en-US" altLang="ru-RU" sz="28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ru-RU" altLang="ru-RU" sz="28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,0</a:t>
            </a:r>
            <a:r>
              <a:rPr lang="en-US" altLang="ru-RU" sz="28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altLang="ru-RU" sz="28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А,</a:t>
            </a:r>
            <a:r>
              <a:rPr lang="ru-RU" altLang="ru-RU" sz="2800" b="1" i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ru-RU" sz="2800" b="1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ru-RU" sz="2800" b="1" i="1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ru-RU" sz="2800" b="1" i="1" baseline="30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(2) </a:t>
            </a:r>
            <a:r>
              <a:rPr lang="en-US" altLang="ru-RU" sz="2800" b="1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3 </a:t>
            </a:r>
            <a:r>
              <a:rPr lang="ru-RU" altLang="ru-RU" sz="2800" b="1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А</a:t>
            </a:r>
            <a:r>
              <a:rPr lang="en-US" altLang="ru-RU" sz="2800" b="1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ru-RU" altLang="ru-RU" sz="2800" b="1" i="1" baseline="3000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61" name="Text Box 45"/>
          <p:cNvSpPr txBox="1">
            <a:spLocks noChangeArrowheads="1"/>
          </p:cNvSpPr>
          <p:nvPr/>
        </p:nvSpPr>
        <p:spPr bwMode="auto">
          <a:xfrm>
            <a:off x="3297238" y="4267200"/>
            <a:ext cx="58467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" rIns="3600" bIns="36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ru-RU" sz="3200" b="1" i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ru-RU" sz="3200" b="1" i="1" baseline="-250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ru-RU" sz="3200" b="1" i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I</a:t>
            </a:r>
            <a:r>
              <a:rPr lang="en-US" altLang="ru-RU" sz="3200" b="1" i="1" baseline="-250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ru-RU" sz="3200" b="1" i="1" baseline="300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(1) </a:t>
            </a:r>
            <a:r>
              <a:rPr lang="en-US" altLang="ru-RU" sz="3200" b="1" i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 I</a:t>
            </a:r>
            <a:r>
              <a:rPr lang="en-US" altLang="ru-RU" sz="3200" b="1" i="1" baseline="-250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ru-RU" sz="3200" b="1" i="1" baseline="300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(2)</a:t>
            </a:r>
            <a:r>
              <a:rPr lang="ru-RU" altLang="ru-RU" sz="3200" b="1" i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</a:t>
            </a:r>
            <a:r>
              <a:rPr lang="en-US" altLang="ru-RU" sz="3200" b="1" i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ru-RU" altLang="ru-RU" sz="3200" b="1" i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,25 +</a:t>
            </a:r>
            <a:r>
              <a:rPr lang="en-US" altLang="ru-RU" sz="3200" b="1" i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1</a:t>
            </a:r>
            <a:r>
              <a:rPr lang="ru-RU" altLang="ru-RU" sz="3200" b="1" i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,0 =</a:t>
            </a:r>
            <a:r>
              <a:rPr lang="en-US" altLang="ru-RU" sz="3200" b="1" i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1</a:t>
            </a:r>
            <a:r>
              <a:rPr lang="ru-RU" altLang="ru-RU" sz="3200" b="1" i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,25 А</a:t>
            </a:r>
          </a:p>
        </p:txBody>
      </p:sp>
      <p:grpSp>
        <p:nvGrpSpPr>
          <p:cNvPr id="9268" name="Group 52"/>
          <p:cNvGrpSpPr>
            <a:grpSpLocks/>
          </p:cNvGrpSpPr>
          <p:nvPr/>
        </p:nvGrpSpPr>
        <p:grpSpPr bwMode="auto">
          <a:xfrm>
            <a:off x="63500" y="3738563"/>
            <a:ext cx="3140075" cy="1187450"/>
            <a:chOff x="40" y="2355"/>
            <a:chExt cx="1978" cy="748"/>
          </a:xfrm>
        </p:grpSpPr>
        <p:sp>
          <p:nvSpPr>
            <p:cNvPr id="9260" name="Text Box 44"/>
            <p:cNvSpPr txBox="1">
              <a:spLocks noChangeArrowheads="1"/>
            </p:cNvSpPr>
            <p:nvPr/>
          </p:nvSpPr>
          <p:spPr bwMode="auto">
            <a:xfrm>
              <a:off x="40" y="2355"/>
              <a:ext cx="1724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ru-RU" altLang="ru-RU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Тогда общий ток, протекающий через </a:t>
              </a:r>
              <a:r>
                <a:rPr lang="ru-RU" altLang="ru-RU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резистор </a:t>
              </a:r>
              <a:r>
                <a:rPr lang="en-US" altLang="ru-RU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R3</a:t>
              </a:r>
              <a:r>
                <a:rPr lang="en-US" altLang="ru-RU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ru-RU" altLang="ru-RU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равен </a:t>
              </a:r>
            </a:p>
          </p:txBody>
        </p:sp>
        <p:sp>
          <p:nvSpPr>
            <p:cNvPr id="8204" name="AutoShape 46"/>
            <p:cNvSpPr>
              <a:spLocks noChangeArrowheads="1"/>
            </p:cNvSpPr>
            <p:nvPr/>
          </p:nvSpPr>
          <p:spPr bwMode="auto">
            <a:xfrm>
              <a:off x="1701" y="2523"/>
              <a:ext cx="317" cy="566"/>
            </a:xfrm>
            <a:custGeom>
              <a:avLst/>
              <a:gdLst>
                <a:gd name="T0" fmla="*/ 238 w 21600"/>
                <a:gd name="T1" fmla="*/ 0 h 21600"/>
                <a:gd name="T2" fmla="*/ 0 w 21600"/>
                <a:gd name="T3" fmla="*/ 283 h 21600"/>
                <a:gd name="T4" fmla="*/ 238 w 21600"/>
                <a:gd name="T5" fmla="*/ 566 h 21600"/>
                <a:gd name="T6" fmla="*/ 317 w 21600"/>
                <a:gd name="T7" fmla="*/ 283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407 w 21600"/>
                <a:gd name="T13" fmla="*/ 5419 h 21600"/>
                <a:gd name="T14" fmla="*/ 18874 w 21600"/>
                <a:gd name="T15" fmla="*/ 162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CC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81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9264" name="Text Box 48"/>
          <p:cNvSpPr txBox="1">
            <a:spLocks noChangeArrowheads="1"/>
          </p:cNvSpPr>
          <p:nvPr/>
        </p:nvSpPr>
        <p:spPr bwMode="auto">
          <a:xfrm>
            <a:off x="152400" y="5105400"/>
            <a:ext cx="87630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ru-RU" altLang="ru-RU" sz="2000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Если к линейной цепи будет приложено напряжение сложной формы</a:t>
            </a:r>
            <a:r>
              <a:rPr lang="ru-RU" altLang="ru-RU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, то применение метода наложения позволяет разложить это воздействие на сумму простейших воздействий и найти реакцию цепи на каждое из них в отдельности с последующим наложением полученных результатов.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92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92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49" dur="500" fill="hold"/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52" grpId="0"/>
      <p:bldP spid="9258" grpId="0" autoUpdateAnimBg="0"/>
      <p:bldP spid="9261" grpId="0"/>
      <p:bldP spid="9261" grpId="1"/>
      <p:bldP spid="926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484438" y="95250"/>
            <a:ext cx="4119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altLang="ru-RU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2. Метод  контурных  токов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28600" y="558800"/>
            <a:ext cx="87630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ru-RU" altLang="ru-RU"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Метод контурных токов позволяет снизить число решаемых уравнений до числа независимых контуров. </a:t>
            </a:r>
            <a:r>
              <a:rPr lang="ru-RU" altLang="ru-RU" sz="20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В его основе лежит введение в каждый контур условного контурного тока </a:t>
            </a:r>
            <a:r>
              <a:rPr lang="en-US" altLang="ru-RU" sz="20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</a:t>
            </a:r>
            <a:r>
              <a:rPr lang="en-US" altLang="ru-RU" sz="2000" baseline="-250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KI</a:t>
            </a:r>
            <a:r>
              <a:rPr lang="en-US" altLang="ru-RU" sz="20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ru-RU" altLang="ru-RU" sz="20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, которое обычно выбирают совпадающим с направлением обхода контура.</a:t>
            </a:r>
            <a:r>
              <a:rPr lang="ru-RU" altLang="ru-RU"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При этом для контурного тока будут справедливы ЗТК и ЗНК. </a:t>
            </a:r>
          </a:p>
        </p:txBody>
      </p:sp>
      <p:sp>
        <p:nvSpPr>
          <p:cNvPr id="10284" name="Text Box 44"/>
          <p:cNvSpPr txBox="1">
            <a:spLocks noChangeArrowheads="1"/>
          </p:cNvSpPr>
          <p:nvPr/>
        </p:nvSpPr>
        <p:spPr bwMode="auto">
          <a:xfrm>
            <a:off x="887413" y="2293938"/>
            <a:ext cx="763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altLang="ru-RU" b="1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Методика анализа ЭЦ методом контурных токов</a:t>
            </a:r>
          </a:p>
        </p:txBody>
      </p:sp>
      <p:sp>
        <p:nvSpPr>
          <p:cNvPr id="10285" name="Text Box 45"/>
          <p:cNvSpPr txBox="1">
            <a:spLocks noChangeArrowheads="1"/>
          </p:cNvSpPr>
          <p:nvPr/>
        </p:nvSpPr>
        <p:spPr bwMode="auto">
          <a:xfrm>
            <a:off x="161925" y="2755900"/>
            <a:ext cx="8893175" cy="234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668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5240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9812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4384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ru-RU" altLang="ru-RU" sz="200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</a:t>
            </a:r>
            <a:r>
              <a:rPr lang="en-US" altLang="ru-RU" sz="200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</a:t>
            </a:r>
            <a:r>
              <a:rPr lang="ru-RU" altLang="ru-RU" sz="200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ru-RU" altLang="ru-RU" smtClean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Произвольно выбрать направления всех токов в ветвях исходной схемы</a:t>
            </a:r>
            <a:r>
              <a:rPr lang="en-US" altLang="ru-RU" smtClean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;</a:t>
            </a:r>
            <a:r>
              <a:rPr lang="ru-RU" altLang="ru-RU" sz="200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ru-RU" altLang="ru-RU" sz="200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Выбрать </a:t>
            </a:r>
            <a:r>
              <a:rPr lang="en-US" altLang="ru-RU" b="1" i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 = M</a:t>
            </a:r>
            <a:r>
              <a:rPr lang="ru-RU" altLang="ru-RU" b="1" i="1" baseline="-2500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УР</a:t>
            </a:r>
            <a:r>
              <a:rPr lang="en-US" altLang="ru-RU" b="1" i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= N</a:t>
            </a:r>
            <a:r>
              <a:rPr lang="ru-RU" altLang="ru-RU" b="1" i="1" baseline="-2500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В</a:t>
            </a:r>
            <a:r>
              <a:rPr lang="ru-RU" altLang="ru-RU" b="1" i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– </a:t>
            </a:r>
            <a:r>
              <a:rPr lang="en-US" altLang="ru-RU" b="1" i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</a:t>
            </a:r>
            <a:r>
              <a:rPr lang="ru-RU" altLang="ru-RU" b="1" i="1" baseline="-2500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УЗ</a:t>
            </a:r>
            <a:r>
              <a:rPr lang="en-US" altLang="ru-RU" b="1" i="1" baseline="-2500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altLang="ru-RU" b="1" i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+ 1- N</a:t>
            </a:r>
            <a:r>
              <a:rPr lang="ru-RU" altLang="ru-RU" b="1" i="1" baseline="-2500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ИТ</a:t>
            </a:r>
            <a:r>
              <a:rPr lang="ru-RU" altLang="ru-RU" sz="200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– независимых контуров.</a:t>
            </a:r>
            <a:r>
              <a:rPr lang="ru-RU" altLang="ru-RU" sz="200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ru-RU" altLang="ru-RU" smtClean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Обозначить</a:t>
            </a:r>
            <a:r>
              <a:rPr lang="ru-RU" altLang="ru-RU" sz="200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контурные токи </a:t>
            </a:r>
            <a:r>
              <a:rPr lang="en-US" altLang="ru-RU" sz="2800" b="1" i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</a:t>
            </a:r>
            <a:r>
              <a:rPr lang="en-US" altLang="ru-RU" sz="2800" b="1" i="1" baseline="-2500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ki</a:t>
            </a:r>
            <a:r>
              <a:rPr lang="en-US" altLang="ru-RU" sz="2800" b="1" i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ru-RU" altLang="ru-RU" sz="200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так, </a:t>
            </a:r>
            <a:r>
              <a:rPr lang="ru-RU" altLang="ru-RU" smtClean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чтобы каждый из них проходил через один источник тока, а оставшиеся выбирают проходящими по ветвям, не содержащим источников тока.</a:t>
            </a:r>
          </a:p>
        </p:txBody>
      </p:sp>
      <p:sp>
        <p:nvSpPr>
          <p:cNvPr id="10286" name="Text Box 46"/>
          <p:cNvSpPr txBox="1">
            <a:spLocks noChangeArrowheads="1"/>
          </p:cNvSpPr>
          <p:nvPr/>
        </p:nvSpPr>
        <p:spPr bwMode="auto">
          <a:xfrm>
            <a:off x="317500" y="5103813"/>
            <a:ext cx="8534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668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5240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9812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4384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ru-RU" altLang="ru-RU" smtClean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  <a:r>
              <a:rPr lang="en-US" altLang="ru-RU" smtClean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 </a:t>
            </a:r>
            <a:r>
              <a:rPr lang="ru-RU" altLang="ru-RU" smtClean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Обходя каждый контур из независимых контуров в выбранном направлении, записать уравнения по второму закону Кирхгофа </a:t>
            </a:r>
            <a:r>
              <a:rPr lang="ru-RU" altLang="ru-RU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(соблюдая правило знаков)</a:t>
            </a:r>
            <a:r>
              <a:rPr lang="ru-RU" altLang="ru-RU" smtClean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и решить их относительно контурных токов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43" grpId="0" autoUpdateAnimBg="0"/>
      <p:bldP spid="10284" grpId="0" autoUpdateAnimBg="0"/>
      <p:bldP spid="10285" grpId="0" autoUpdateAnimBg="0"/>
      <p:bldP spid="1028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79388" y="5445125"/>
            <a:ext cx="8534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668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5240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9812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438400" indent="-609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ru-RU" altLang="ru-RU" smtClean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</a:t>
            </a:r>
            <a:r>
              <a:rPr lang="en-US" altLang="ru-RU" smtClean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 </a:t>
            </a:r>
            <a:r>
              <a:rPr lang="ru-RU" altLang="ru-RU" smtClean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Вычислить истинные токи во всех ветвях, используя первый закон Кирхгофа, </a:t>
            </a:r>
            <a:r>
              <a:rPr lang="ru-RU" altLang="ru-RU" i="1" smtClean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как алгебраическую сумму контурных токов,</a:t>
            </a:r>
            <a:r>
              <a:rPr lang="ru-RU" altLang="ru-RU" smtClean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протекающих по данной ветви</a:t>
            </a:r>
          </a:p>
        </p:txBody>
      </p:sp>
      <p:grpSp>
        <p:nvGrpSpPr>
          <p:cNvPr id="11276" name="Group 12"/>
          <p:cNvGrpSpPr>
            <a:grpSpLocks/>
          </p:cNvGrpSpPr>
          <p:nvPr/>
        </p:nvGrpSpPr>
        <p:grpSpPr bwMode="auto">
          <a:xfrm>
            <a:off x="1116013" y="87313"/>
            <a:ext cx="6911975" cy="2087562"/>
            <a:chOff x="864" y="3168"/>
            <a:chExt cx="3976" cy="1056"/>
          </a:xfrm>
        </p:grpSpPr>
        <p:sp>
          <p:nvSpPr>
            <p:cNvPr id="10245" name="Rectangle 13"/>
            <p:cNvSpPr>
              <a:spLocks noChangeArrowheads="1"/>
            </p:cNvSpPr>
            <p:nvPr/>
          </p:nvSpPr>
          <p:spPr bwMode="auto">
            <a:xfrm>
              <a:off x="864" y="3168"/>
              <a:ext cx="3976" cy="105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graphicFrame>
          <p:nvGraphicFramePr>
            <p:cNvPr id="10246" name="Object 14"/>
            <p:cNvGraphicFramePr>
              <a:graphicFrameLocks noChangeAspect="1"/>
            </p:cNvGraphicFramePr>
            <p:nvPr/>
          </p:nvGraphicFramePr>
          <p:xfrm>
            <a:off x="1048" y="3192"/>
            <a:ext cx="3750" cy="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8" name="Формула" r:id="rId3" imgW="3289300" imgH="889000" progId="Equation.3">
                    <p:embed/>
                  </p:oleObj>
                </mc:Choice>
                <mc:Fallback>
                  <p:oleObj name="Формула" r:id="rId3" imgW="3289300" imgH="8890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8" y="3192"/>
                          <a:ext cx="3750" cy="1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7" name="AutoShape 15"/>
            <p:cNvSpPr>
              <a:spLocks/>
            </p:cNvSpPr>
            <p:nvPr/>
          </p:nvSpPr>
          <p:spPr bwMode="auto">
            <a:xfrm>
              <a:off x="912" y="3264"/>
              <a:ext cx="96" cy="816"/>
            </a:xfrm>
            <a:prstGeom prst="leftBrace">
              <a:avLst>
                <a:gd name="adj1" fmla="val 70833"/>
                <a:gd name="adj2" fmla="val 50000"/>
              </a:avLst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</p:grp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152400" y="2209800"/>
            <a:ext cx="89154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ru-RU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  <a:r>
              <a:rPr lang="en-US" altLang="ru-RU" b="1" i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nn</a:t>
            </a:r>
            <a:r>
              <a:rPr lang="en-US" altLang="ru-RU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–</a:t>
            </a:r>
            <a:r>
              <a:rPr lang="ru-RU" altLang="ru-RU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сумма сопротивлений всех ветвей контура </a:t>
            </a:r>
            <a:r>
              <a:rPr lang="en-US" altLang="ru-RU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n, </a:t>
            </a:r>
            <a:r>
              <a:rPr lang="ru-RU" altLang="ru-RU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т.е. собственное сопротивление контура </a:t>
            </a:r>
            <a:r>
              <a:rPr lang="en-US" altLang="ru-RU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altLang="ru-RU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  <a:r>
              <a:rPr lang="en-US" altLang="ru-RU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  <a:r>
              <a:rPr lang="en-US" altLang="ru-RU" b="1" i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ns</a:t>
            </a:r>
            <a:r>
              <a:rPr lang="en-US" altLang="ru-RU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altLang="ru-RU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– общее сопротивление контура</a:t>
            </a:r>
            <a:r>
              <a:rPr lang="en-US" altLang="ru-RU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ru-RU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altLang="ru-RU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altLang="ru-RU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 </a:t>
            </a:r>
            <a:r>
              <a:rPr lang="en-US" altLang="ru-RU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ru-RU" altLang="ru-RU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, записывается со знаком «плюс», если контурный ток </a:t>
            </a:r>
            <a:r>
              <a:rPr lang="en-US" altLang="ru-RU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ru-RU" b="1" i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nn</a:t>
            </a:r>
            <a:r>
              <a:rPr lang="ru-RU" altLang="ru-RU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совпадает по направлению с контурным током </a:t>
            </a:r>
            <a:r>
              <a:rPr lang="en-US" altLang="ru-RU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ru-RU" b="1" i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ss</a:t>
            </a:r>
            <a:r>
              <a:rPr lang="ru-RU" altLang="ru-RU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если нет – со знаком «минус». </a:t>
            </a:r>
            <a:r>
              <a:rPr lang="ru-RU" altLang="ru-RU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Е</a:t>
            </a:r>
            <a:r>
              <a:rPr lang="en-US" altLang="ru-RU" b="1" i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nn</a:t>
            </a:r>
            <a:r>
              <a:rPr lang="ru-RU" altLang="ru-RU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– алгебраическая сумма ЭДС контура </a:t>
            </a:r>
            <a:r>
              <a:rPr lang="en-US" altLang="ru-RU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nn</a:t>
            </a:r>
            <a:r>
              <a:rPr lang="ru-RU" altLang="ru-RU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  ЭДС записывается со  знаком «плюс», если контурный ток </a:t>
            </a:r>
            <a:r>
              <a:rPr lang="en-US" altLang="ru-RU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ru-RU" b="1" i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nn</a:t>
            </a:r>
            <a:r>
              <a:rPr lang="ru-RU" altLang="ru-RU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altLang="ru-RU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совпадает по направлению с направлением ЭДС, иначе со знаком «минус».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  <p:bldP spid="1128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57" name="Group 69"/>
          <p:cNvGrpSpPr>
            <a:grpSpLocks/>
          </p:cNvGrpSpPr>
          <p:nvPr/>
        </p:nvGrpSpPr>
        <p:grpSpPr bwMode="auto">
          <a:xfrm>
            <a:off x="3563938" y="5130800"/>
            <a:ext cx="5580062" cy="838200"/>
            <a:chOff x="2204" y="3232"/>
            <a:chExt cx="3486" cy="528"/>
          </a:xfrm>
        </p:grpSpPr>
        <p:sp>
          <p:nvSpPr>
            <p:cNvPr id="11334" name="Rectangle 49"/>
            <p:cNvSpPr>
              <a:spLocks noChangeArrowheads="1"/>
            </p:cNvSpPr>
            <p:nvPr/>
          </p:nvSpPr>
          <p:spPr bwMode="auto">
            <a:xfrm>
              <a:off x="2224" y="3232"/>
              <a:ext cx="3456" cy="528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graphicFrame>
          <p:nvGraphicFramePr>
            <p:cNvPr id="11335" name="Object 51"/>
            <p:cNvGraphicFramePr>
              <a:graphicFrameLocks noChangeAspect="1"/>
            </p:cNvGraphicFramePr>
            <p:nvPr/>
          </p:nvGraphicFramePr>
          <p:xfrm>
            <a:off x="2204" y="3256"/>
            <a:ext cx="3486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6" name="Формула" r:id="rId3" imgW="3238500" imgH="457200" progId="Equation.3">
                    <p:embed/>
                  </p:oleObj>
                </mc:Choice>
                <mc:Fallback>
                  <p:oleObj name="Формула" r:id="rId3" imgW="3238500" imgH="45720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4" y="3256"/>
                          <a:ext cx="3486" cy="492"/>
                        </a:xfrm>
                        <a:prstGeom prst="rect">
                          <a:avLst/>
                        </a:prstGeom>
                        <a:solidFill>
                          <a:srgbClr val="CCE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66" name="Group 78"/>
          <p:cNvGrpSpPr>
            <a:grpSpLocks/>
          </p:cNvGrpSpPr>
          <p:nvPr/>
        </p:nvGrpSpPr>
        <p:grpSpPr bwMode="auto">
          <a:xfrm>
            <a:off x="127000" y="114300"/>
            <a:ext cx="4648200" cy="2844800"/>
            <a:chOff x="80" y="72"/>
            <a:chExt cx="2928" cy="1792"/>
          </a:xfrm>
        </p:grpSpPr>
        <p:sp>
          <p:nvSpPr>
            <p:cNvPr id="11307" name="Rectangle 2"/>
            <p:cNvSpPr>
              <a:spLocks noChangeArrowheads="1"/>
            </p:cNvSpPr>
            <p:nvPr/>
          </p:nvSpPr>
          <p:spPr bwMode="auto">
            <a:xfrm>
              <a:off x="80" y="136"/>
              <a:ext cx="2928" cy="172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1308" name="Rectangle 3"/>
            <p:cNvSpPr>
              <a:spLocks noChangeArrowheads="1"/>
            </p:cNvSpPr>
            <p:nvPr/>
          </p:nvSpPr>
          <p:spPr bwMode="auto">
            <a:xfrm>
              <a:off x="271" y="375"/>
              <a:ext cx="2552" cy="1393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1309" name="Oval 4"/>
            <p:cNvSpPr>
              <a:spLocks noChangeArrowheads="1"/>
            </p:cNvSpPr>
            <p:nvPr/>
          </p:nvSpPr>
          <p:spPr bwMode="auto">
            <a:xfrm>
              <a:off x="2680" y="1256"/>
              <a:ext cx="288" cy="279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1310" name="Oval 5"/>
            <p:cNvSpPr>
              <a:spLocks noChangeArrowheads="1"/>
            </p:cNvSpPr>
            <p:nvPr/>
          </p:nvSpPr>
          <p:spPr bwMode="auto">
            <a:xfrm>
              <a:off x="128" y="1224"/>
              <a:ext cx="288" cy="279"/>
            </a:xfrm>
            <a:prstGeom prst="ellipse">
              <a:avLst/>
            </a:prstGeom>
            <a:solidFill>
              <a:srgbClr val="99FF66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1311" name="Line 6"/>
            <p:cNvSpPr>
              <a:spLocks noChangeShapeType="1"/>
            </p:cNvSpPr>
            <p:nvPr/>
          </p:nvSpPr>
          <p:spPr bwMode="auto">
            <a:xfrm>
              <a:off x="1544" y="376"/>
              <a:ext cx="1" cy="139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1312" name="Rectangle 7"/>
            <p:cNvSpPr>
              <a:spLocks noChangeArrowheads="1"/>
            </p:cNvSpPr>
            <p:nvPr/>
          </p:nvSpPr>
          <p:spPr bwMode="auto">
            <a:xfrm>
              <a:off x="1472" y="1128"/>
              <a:ext cx="144" cy="32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1313" name="Rectangle 8"/>
            <p:cNvSpPr>
              <a:spLocks noChangeArrowheads="1"/>
            </p:cNvSpPr>
            <p:nvPr/>
          </p:nvSpPr>
          <p:spPr bwMode="auto">
            <a:xfrm rot="5400000">
              <a:off x="674" y="206"/>
              <a:ext cx="139" cy="33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1314" name="Rectangle 9"/>
            <p:cNvSpPr>
              <a:spLocks noChangeArrowheads="1"/>
            </p:cNvSpPr>
            <p:nvPr/>
          </p:nvSpPr>
          <p:spPr bwMode="auto">
            <a:xfrm rot="5400000">
              <a:off x="2314" y="206"/>
              <a:ext cx="139" cy="33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1315" name="Line 10"/>
            <p:cNvSpPr>
              <a:spLocks noChangeShapeType="1"/>
            </p:cNvSpPr>
            <p:nvPr/>
          </p:nvSpPr>
          <p:spPr bwMode="auto">
            <a:xfrm>
              <a:off x="272" y="1209"/>
              <a:ext cx="1" cy="27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1316" name="Line 11"/>
            <p:cNvSpPr>
              <a:spLocks noChangeShapeType="1"/>
            </p:cNvSpPr>
            <p:nvPr/>
          </p:nvSpPr>
          <p:spPr bwMode="auto">
            <a:xfrm>
              <a:off x="2824" y="1240"/>
              <a:ext cx="1" cy="27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1317" name="Oval 12"/>
            <p:cNvSpPr>
              <a:spLocks noChangeArrowheads="1"/>
            </p:cNvSpPr>
            <p:nvPr/>
          </p:nvSpPr>
          <p:spPr bwMode="auto">
            <a:xfrm>
              <a:off x="1512" y="352"/>
              <a:ext cx="48" cy="47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1318" name="Oval 13"/>
            <p:cNvSpPr>
              <a:spLocks noChangeArrowheads="1"/>
            </p:cNvSpPr>
            <p:nvPr/>
          </p:nvSpPr>
          <p:spPr bwMode="auto">
            <a:xfrm>
              <a:off x="1520" y="1744"/>
              <a:ext cx="48" cy="47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1319" name="Line 14"/>
            <p:cNvSpPr>
              <a:spLocks noChangeShapeType="1"/>
            </p:cNvSpPr>
            <p:nvPr/>
          </p:nvSpPr>
          <p:spPr bwMode="auto">
            <a:xfrm flipH="1" flipV="1">
              <a:off x="1544" y="568"/>
              <a:ext cx="1" cy="279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1320" name="Line 15"/>
            <p:cNvSpPr>
              <a:spLocks noChangeShapeType="1"/>
            </p:cNvSpPr>
            <p:nvPr/>
          </p:nvSpPr>
          <p:spPr bwMode="auto">
            <a:xfrm rot="5400000">
              <a:off x="1215" y="233"/>
              <a:ext cx="1" cy="288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1321" name="Line 16"/>
            <p:cNvSpPr>
              <a:spLocks noChangeShapeType="1"/>
            </p:cNvSpPr>
            <p:nvPr/>
          </p:nvSpPr>
          <p:spPr bwMode="auto">
            <a:xfrm rot="16200000" flipH="1">
              <a:off x="1911" y="233"/>
              <a:ext cx="1" cy="288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2305" name="Text Box 17"/>
            <p:cNvSpPr txBox="1">
              <a:spLocks noChangeArrowheads="1"/>
            </p:cNvSpPr>
            <p:nvPr/>
          </p:nvSpPr>
          <p:spPr bwMode="auto">
            <a:xfrm>
              <a:off x="472" y="121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ru-RU" sz="2000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E1</a:t>
              </a:r>
              <a:endParaRPr lang="ru-RU" altLang="ru-RU" sz="2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306" name="Text Box 18"/>
            <p:cNvSpPr txBox="1">
              <a:spLocks noChangeArrowheads="1"/>
            </p:cNvSpPr>
            <p:nvPr/>
          </p:nvSpPr>
          <p:spPr bwMode="auto">
            <a:xfrm>
              <a:off x="2384" y="1272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ru-RU" sz="2000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E2</a:t>
              </a:r>
              <a:endParaRPr lang="ru-RU" altLang="ru-RU" sz="2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1324" name="Text Box 19"/>
            <p:cNvSpPr txBox="1">
              <a:spLocks noChangeArrowheads="1"/>
            </p:cNvSpPr>
            <p:nvPr/>
          </p:nvSpPr>
          <p:spPr bwMode="auto">
            <a:xfrm>
              <a:off x="616" y="72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000">
                  <a:solidFill>
                    <a:schemeClr val="bg2"/>
                  </a:solidFill>
                </a:rPr>
                <a:t>R1</a:t>
              </a:r>
              <a:endParaRPr lang="ru-RU" altLang="ru-RU" sz="2000">
                <a:solidFill>
                  <a:schemeClr val="bg2"/>
                </a:solidFill>
              </a:endParaRPr>
            </a:p>
          </p:txBody>
        </p:sp>
        <p:sp>
          <p:nvSpPr>
            <p:cNvPr id="11325" name="Text Box 20"/>
            <p:cNvSpPr txBox="1">
              <a:spLocks noChangeArrowheads="1"/>
            </p:cNvSpPr>
            <p:nvPr/>
          </p:nvSpPr>
          <p:spPr bwMode="auto">
            <a:xfrm>
              <a:off x="2248" y="8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000">
                  <a:solidFill>
                    <a:schemeClr val="bg2"/>
                  </a:solidFill>
                </a:rPr>
                <a:t>R2</a:t>
              </a:r>
              <a:endParaRPr lang="ru-RU" altLang="ru-RU" sz="2000">
                <a:solidFill>
                  <a:schemeClr val="bg2"/>
                </a:solidFill>
              </a:endParaRPr>
            </a:p>
          </p:txBody>
        </p:sp>
        <p:sp>
          <p:nvSpPr>
            <p:cNvPr id="11326" name="Text Box 21"/>
            <p:cNvSpPr txBox="1">
              <a:spLocks noChangeArrowheads="1"/>
            </p:cNvSpPr>
            <p:nvPr/>
          </p:nvSpPr>
          <p:spPr bwMode="auto">
            <a:xfrm>
              <a:off x="1672" y="1168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000">
                  <a:solidFill>
                    <a:schemeClr val="bg2"/>
                  </a:solidFill>
                </a:rPr>
                <a:t>R3</a:t>
              </a:r>
              <a:endParaRPr lang="ru-RU" altLang="ru-RU" sz="2000">
                <a:solidFill>
                  <a:schemeClr val="bg2"/>
                </a:solidFill>
              </a:endParaRPr>
            </a:p>
          </p:txBody>
        </p:sp>
        <p:sp>
          <p:nvSpPr>
            <p:cNvPr id="11327" name="Text Box 22"/>
            <p:cNvSpPr txBox="1">
              <a:spLocks noChangeArrowheads="1"/>
            </p:cNvSpPr>
            <p:nvPr/>
          </p:nvSpPr>
          <p:spPr bwMode="auto">
            <a:xfrm>
              <a:off x="1048" y="43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b="1" i="1">
                  <a:solidFill>
                    <a:schemeClr val="hlink"/>
                  </a:solidFill>
                </a:rPr>
                <a:t>I</a:t>
              </a:r>
              <a:r>
                <a:rPr lang="en-US" altLang="ru-RU" b="1" i="1" baseline="-25000">
                  <a:solidFill>
                    <a:schemeClr val="hlink"/>
                  </a:solidFill>
                </a:rPr>
                <a:t>1</a:t>
              </a:r>
              <a:endParaRPr lang="ru-RU" altLang="ru-RU" b="1" i="1">
                <a:solidFill>
                  <a:schemeClr val="hlink"/>
                </a:solidFill>
              </a:endParaRPr>
            </a:p>
          </p:txBody>
        </p:sp>
        <p:sp>
          <p:nvSpPr>
            <p:cNvPr id="11328" name="Text Box 23"/>
            <p:cNvSpPr txBox="1">
              <a:spLocks noChangeArrowheads="1"/>
            </p:cNvSpPr>
            <p:nvPr/>
          </p:nvSpPr>
          <p:spPr bwMode="auto">
            <a:xfrm>
              <a:off x="1816" y="42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b="1" i="1">
                  <a:solidFill>
                    <a:schemeClr val="hlink"/>
                  </a:solidFill>
                </a:rPr>
                <a:t>I</a:t>
              </a:r>
              <a:r>
                <a:rPr lang="en-US" altLang="ru-RU" b="1" i="1" baseline="-25000">
                  <a:solidFill>
                    <a:schemeClr val="hlink"/>
                  </a:solidFill>
                </a:rPr>
                <a:t>2</a:t>
              </a:r>
              <a:endParaRPr lang="ru-RU" altLang="ru-RU" b="1" i="1">
                <a:solidFill>
                  <a:schemeClr val="hlink"/>
                </a:solidFill>
              </a:endParaRPr>
            </a:p>
          </p:txBody>
        </p:sp>
        <p:sp>
          <p:nvSpPr>
            <p:cNvPr id="11329" name="Text Box 24"/>
            <p:cNvSpPr txBox="1">
              <a:spLocks noChangeArrowheads="1"/>
            </p:cNvSpPr>
            <p:nvPr/>
          </p:nvSpPr>
          <p:spPr bwMode="auto">
            <a:xfrm>
              <a:off x="1672" y="76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b="1" i="1">
                  <a:solidFill>
                    <a:schemeClr val="hlink"/>
                  </a:solidFill>
                </a:rPr>
                <a:t>I</a:t>
              </a:r>
              <a:r>
                <a:rPr lang="en-US" altLang="ru-RU" b="1" i="1" baseline="-25000">
                  <a:solidFill>
                    <a:schemeClr val="hlink"/>
                  </a:solidFill>
                </a:rPr>
                <a:t>3</a:t>
              </a:r>
              <a:r>
                <a:rPr lang="en-US" altLang="ru-RU" b="1" i="1">
                  <a:solidFill>
                    <a:schemeClr val="hlink"/>
                  </a:solidFill>
                </a:rPr>
                <a:t>=</a:t>
              </a:r>
              <a:r>
                <a:rPr lang="en-US" altLang="ru-RU" b="1" i="1">
                  <a:solidFill>
                    <a:schemeClr val="hlink"/>
                  </a:solidFill>
                  <a:sym typeface="Symbol" panose="05050102010706020507" pitchFamily="18" charset="2"/>
                </a:rPr>
                <a:t></a:t>
              </a:r>
              <a:endParaRPr lang="ru-RU" altLang="ru-RU" b="1" i="1">
                <a:solidFill>
                  <a:schemeClr val="hlink"/>
                </a:solidFill>
              </a:endParaRPr>
            </a:p>
          </p:txBody>
        </p:sp>
        <p:sp>
          <p:nvSpPr>
            <p:cNvPr id="11330" name="Rectangle 25"/>
            <p:cNvSpPr>
              <a:spLocks noChangeArrowheads="1"/>
            </p:cNvSpPr>
            <p:nvPr/>
          </p:nvSpPr>
          <p:spPr bwMode="auto">
            <a:xfrm>
              <a:off x="200" y="648"/>
              <a:ext cx="144" cy="325"/>
            </a:xfrm>
            <a:prstGeom prst="rect">
              <a:avLst/>
            </a:prstGeom>
            <a:solidFill>
              <a:srgbClr val="99FF66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1331" name="Text Box 26"/>
            <p:cNvSpPr txBox="1">
              <a:spLocks noChangeArrowheads="1"/>
            </p:cNvSpPr>
            <p:nvPr/>
          </p:nvSpPr>
          <p:spPr bwMode="auto">
            <a:xfrm>
              <a:off x="376" y="696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000">
                  <a:solidFill>
                    <a:schemeClr val="bg2"/>
                  </a:solidFill>
                </a:rPr>
                <a:t>R</a:t>
              </a:r>
              <a:r>
                <a:rPr lang="ru-RU" altLang="ru-RU" sz="2000" baseline="-25000">
                  <a:solidFill>
                    <a:schemeClr val="bg2"/>
                  </a:solidFill>
                </a:rPr>
                <a:t>01</a:t>
              </a:r>
              <a:endParaRPr lang="ru-RU" altLang="ru-RU" sz="2000">
                <a:solidFill>
                  <a:schemeClr val="bg2"/>
                </a:solidFill>
              </a:endParaRPr>
            </a:p>
          </p:txBody>
        </p:sp>
        <p:sp>
          <p:nvSpPr>
            <p:cNvPr id="11332" name="Rectangle 27"/>
            <p:cNvSpPr>
              <a:spLocks noChangeArrowheads="1"/>
            </p:cNvSpPr>
            <p:nvPr/>
          </p:nvSpPr>
          <p:spPr bwMode="auto">
            <a:xfrm>
              <a:off x="2744" y="656"/>
              <a:ext cx="144" cy="325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1333" name="Text Box 28"/>
            <p:cNvSpPr txBox="1">
              <a:spLocks noChangeArrowheads="1"/>
            </p:cNvSpPr>
            <p:nvPr/>
          </p:nvSpPr>
          <p:spPr bwMode="auto">
            <a:xfrm>
              <a:off x="2440" y="66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000">
                  <a:solidFill>
                    <a:schemeClr val="bg2"/>
                  </a:solidFill>
                </a:rPr>
                <a:t>R</a:t>
              </a:r>
              <a:r>
                <a:rPr lang="ru-RU" altLang="ru-RU" sz="2000" baseline="-25000">
                  <a:solidFill>
                    <a:schemeClr val="bg2"/>
                  </a:solidFill>
                </a:rPr>
                <a:t>02</a:t>
              </a:r>
              <a:endParaRPr lang="ru-RU" altLang="ru-RU" sz="2000">
                <a:solidFill>
                  <a:schemeClr val="bg2"/>
                </a:solidFill>
              </a:endParaRPr>
            </a:p>
          </p:txBody>
        </p:sp>
      </p:grpSp>
      <p:grpSp>
        <p:nvGrpSpPr>
          <p:cNvPr id="12364" name="Group 76"/>
          <p:cNvGrpSpPr>
            <a:grpSpLocks/>
          </p:cNvGrpSpPr>
          <p:nvPr/>
        </p:nvGrpSpPr>
        <p:grpSpPr bwMode="auto">
          <a:xfrm>
            <a:off x="1187450" y="1268413"/>
            <a:ext cx="842963" cy="954087"/>
            <a:chOff x="840" y="775"/>
            <a:chExt cx="531" cy="601"/>
          </a:xfrm>
        </p:grpSpPr>
        <p:sp>
          <p:nvSpPr>
            <p:cNvPr id="11305" name="Freeform 29"/>
            <p:cNvSpPr>
              <a:spLocks/>
            </p:cNvSpPr>
            <p:nvPr/>
          </p:nvSpPr>
          <p:spPr bwMode="auto">
            <a:xfrm>
              <a:off x="840" y="775"/>
              <a:ext cx="531" cy="601"/>
            </a:xfrm>
            <a:custGeom>
              <a:avLst/>
              <a:gdLst>
                <a:gd name="T0" fmla="*/ 0 w 531"/>
                <a:gd name="T1" fmla="*/ 41 h 601"/>
                <a:gd name="T2" fmla="*/ 240 w 531"/>
                <a:gd name="T3" fmla="*/ 9 h 601"/>
                <a:gd name="T4" fmla="*/ 472 w 531"/>
                <a:gd name="T5" fmla="*/ 97 h 601"/>
                <a:gd name="T6" fmla="*/ 528 w 531"/>
                <a:gd name="T7" fmla="*/ 297 h 601"/>
                <a:gd name="T8" fmla="*/ 488 w 531"/>
                <a:gd name="T9" fmla="*/ 473 h 601"/>
                <a:gd name="T10" fmla="*/ 304 w 531"/>
                <a:gd name="T11" fmla="*/ 577 h 601"/>
                <a:gd name="T12" fmla="*/ 24 w 531"/>
                <a:gd name="T13" fmla="*/ 601 h 6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31" h="601">
                  <a:moveTo>
                    <a:pt x="0" y="41"/>
                  </a:moveTo>
                  <a:cubicBezTo>
                    <a:pt x="40" y="36"/>
                    <a:pt x="161" y="0"/>
                    <a:pt x="240" y="9"/>
                  </a:cubicBezTo>
                  <a:cubicBezTo>
                    <a:pt x="319" y="18"/>
                    <a:pt x="424" y="49"/>
                    <a:pt x="472" y="97"/>
                  </a:cubicBezTo>
                  <a:cubicBezTo>
                    <a:pt x="520" y="145"/>
                    <a:pt x="525" y="234"/>
                    <a:pt x="528" y="297"/>
                  </a:cubicBezTo>
                  <a:cubicBezTo>
                    <a:pt x="531" y="360"/>
                    <a:pt x="525" y="426"/>
                    <a:pt x="488" y="473"/>
                  </a:cubicBezTo>
                  <a:cubicBezTo>
                    <a:pt x="451" y="520"/>
                    <a:pt x="381" y="556"/>
                    <a:pt x="304" y="577"/>
                  </a:cubicBezTo>
                  <a:cubicBezTo>
                    <a:pt x="227" y="598"/>
                    <a:pt x="82" y="596"/>
                    <a:pt x="24" y="601"/>
                  </a:cubicBezTo>
                </a:path>
              </a:pathLst>
            </a:custGeom>
            <a:noFill/>
            <a:ln w="28575" cmpd="sng">
              <a:solidFill>
                <a:schemeClr val="bg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1306" name="Text Box 31"/>
            <p:cNvSpPr txBox="1">
              <a:spLocks noChangeArrowheads="1"/>
            </p:cNvSpPr>
            <p:nvPr/>
          </p:nvSpPr>
          <p:spPr bwMode="auto">
            <a:xfrm>
              <a:off x="896" y="9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b="1" i="1">
                  <a:solidFill>
                    <a:schemeClr val="bg1"/>
                  </a:solidFill>
                </a:rPr>
                <a:t>J</a:t>
              </a:r>
              <a:r>
                <a:rPr lang="ru-RU" altLang="ru-RU" b="1" i="1" baseline="-25000">
                  <a:solidFill>
                    <a:schemeClr val="bg1"/>
                  </a:solidFill>
                </a:rPr>
                <a:t>К</a:t>
              </a:r>
              <a:r>
                <a:rPr lang="en-US" altLang="ru-RU" b="1" i="1" baseline="-25000">
                  <a:solidFill>
                    <a:schemeClr val="bg1"/>
                  </a:solidFill>
                </a:rPr>
                <a:t>1</a:t>
              </a:r>
              <a:endParaRPr lang="ru-RU" altLang="ru-RU" b="1" i="1">
                <a:solidFill>
                  <a:schemeClr val="bg1"/>
                </a:solidFill>
              </a:endParaRPr>
            </a:p>
          </p:txBody>
        </p:sp>
      </p:grpSp>
      <p:grpSp>
        <p:nvGrpSpPr>
          <p:cNvPr id="12365" name="Group 77"/>
          <p:cNvGrpSpPr>
            <a:grpSpLocks/>
          </p:cNvGrpSpPr>
          <p:nvPr/>
        </p:nvGrpSpPr>
        <p:grpSpPr bwMode="auto">
          <a:xfrm>
            <a:off x="3059113" y="1196975"/>
            <a:ext cx="842962" cy="954088"/>
            <a:chOff x="1952" y="768"/>
            <a:chExt cx="531" cy="601"/>
          </a:xfrm>
        </p:grpSpPr>
        <p:sp>
          <p:nvSpPr>
            <p:cNvPr id="11303" name="Freeform 30"/>
            <p:cNvSpPr>
              <a:spLocks/>
            </p:cNvSpPr>
            <p:nvPr/>
          </p:nvSpPr>
          <p:spPr bwMode="auto">
            <a:xfrm>
              <a:off x="1952" y="768"/>
              <a:ext cx="531" cy="601"/>
            </a:xfrm>
            <a:custGeom>
              <a:avLst/>
              <a:gdLst>
                <a:gd name="T0" fmla="*/ 0 w 531"/>
                <a:gd name="T1" fmla="*/ 41 h 601"/>
                <a:gd name="T2" fmla="*/ 240 w 531"/>
                <a:gd name="T3" fmla="*/ 9 h 601"/>
                <a:gd name="T4" fmla="*/ 472 w 531"/>
                <a:gd name="T5" fmla="*/ 97 h 601"/>
                <a:gd name="T6" fmla="*/ 528 w 531"/>
                <a:gd name="T7" fmla="*/ 297 h 601"/>
                <a:gd name="T8" fmla="*/ 488 w 531"/>
                <a:gd name="T9" fmla="*/ 473 h 601"/>
                <a:gd name="T10" fmla="*/ 304 w 531"/>
                <a:gd name="T11" fmla="*/ 577 h 601"/>
                <a:gd name="T12" fmla="*/ 24 w 531"/>
                <a:gd name="T13" fmla="*/ 601 h 6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31" h="601">
                  <a:moveTo>
                    <a:pt x="0" y="41"/>
                  </a:moveTo>
                  <a:cubicBezTo>
                    <a:pt x="40" y="36"/>
                    <a:pt x="161" y="0"/>
                    <a:pt x="240" y="9"/>
                  </a:cubicBezTo>
                  <a:cubicBezTo>
                    <a:pt x="319" y="18"/>
                    <a:pt x="424" y="49"/>
                    <a:pt x="472" y="97"/>
                  </a:cubicBezTo>
                  <a:cubicBezTo>
                    <a:pt x="520" y="145"/>
                    <a:pt x="525" y="234"/>
                    <a:pt x="528" y="297"/>
                  </a:cubicBezTo>
                  <a:cubicBezTo>
                    <a:pt x="531" y="360"/>
                    <a:pt x="525" y="426"/>
                    <a:pt x="488" y="473"/>
                  </a:cubicBezTo>
                  <a:cubicBezTo>
                    <a:pt x="451" y="520"/>
                    <a:pt x="381" y="556"/>
                    <a:pt x="304" y="577"/>
                  </a:cubicBezTo>
                  <a:cubicBezTo>
                    <a:pt x="227" y="598"/>
                    <a:pt x="82" y="596"/>
                    <a:pt x="24" y="601"/>
                  </a:cubicBezTo>
                </a:path>
              </a:pathLst>
            </a:custGeom>
            <a:noFill/>
            <a:ln w="28575" cmpd="sng">
              <a:solidFill>
                <a:schemeClr val="bg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1304" name="Text Box 32"/>
            <p:cNvSpPr txBox="1">
              <a:spLocks noChangeArrowheads="1"/>
            </p:cNvSpPr>
            <p:nvPr/>
          </p:nvSpPr>
          <p:spPr bwMode="auto">
            <a:xfrm>
              <a:off x="2000" y="9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b="1" i="1">
                  <a:solidFill>
                    <a:schemeClr val="bg1"/>
                  </a:solidFill>
                </a:rPr>
                <a:t>J</a:t>
              </a:r>
              <a:r>
                <a:rPr lang="ru-RU" altLang="ru-RU" b="1" i="1" baseline="-25000">
                  <a:solidFill>
                    <a:schemeClr val="bg1"/>
                  </a:solidFill>
                </a:rPr>
                <a:t>К</a:t>
              </a:r>
              <a:r>
                <a:rPr lang="en-US" altLang="ru-RU" b="1" i="1" baseline="-25000">
                  <a:solidFill>
                    <a:schemeClr val="bg1"/>
                  </a:solidFill>
                </a:rPr>
                <a:t>2</a:t>
              </a:r>
              <a:endParaRPr lang="ru-RU" altLang="ru-RU" b="1" i="1">
                <a:solidFill>
                  <a:schemeClr val="bg1"/>
                </a:solidFill>
              </a:endParaRPr>
            </a:p>
          </p:txBody>
        </p:sp>
      </p:grpSp>
      <p:sp>
        <p:nvSpPr>
          <p:cNvPr id="12323" name="Text Box 35"/>
          <p:cNvSpPr txBox="1">
            <a:spLocks noChangeArrowheads="1"/>
          </p:cNvSpPr>
          <p:nvPr/>
        </p:nvSpPr>
        <p:spPr bwMode="auto">
          <a:xfrm>
            <a:off x="4876800" y="165100"/>
            <a:ext cx="40878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ru-RU" sz="20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ru-RU" altLang="ru-RU" sz="20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 Введем контурные токи </a:t>
            </a:r>
            <a:r>
              <a:rPr lang="en-US" altLang="ru-RU" sz="2000" b="1" i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</a:t>
            </a:r>
            <a:r>
              <a:rPr lang="en-US" altLang="ru-RU" sz="2000" b="1" i="1" baseline="-250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K1</a:t>
            </a:r>
            <a:r>
              <a:rPr lang="ru-RU" altLang="ru-RU" sz="20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и </a:t>
            </a:r>
            <a:r>
              <a:rPr lang="en-US" altLang="ru-RU" sz="2000" b="1" i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</a:t>
            </a:r>
            <a:r>
              <a:rPr lang="en-US" altLang="ru-RU" sz="2000" b="1" i="1" baseline="-250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K2</a:t>
            </a:r>
            <a:r>
              <a:rPr lang="en-US" altLang="ru-RU" sz="2000" baseline="-250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ru-RU" sz="20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ru-RU" altLang="ru-RU" sz="2000" b="1" i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направление по часовой стрелке</a:t>
            </a:r>
            <a:r>
              <a:rPr lang="ru-RU" altLang="ru-RU" sz="20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).</a:t>
            </a:r>
          </a:p>
        </p:txBody>
      </p: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5181600" y="1196975"/>
            <a:ext cx="3962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ru-RU" altLang="ru-RU" sz="2000">
                <a:solidFill>
                  <a:schemeClr val="accent1"/>
                </a:solidFill>
              </a:rPr>
              <a:t>2. Запишем уравнения по второму закону Кирхгофа</a:t>
            </a:r>
          </a:p>
        </p:txBody>
      </p:sp>
      <p:grpSp>
        <p:nvGrpSpPr>
          <p:cNvPr id="12354" name="Group 66"/>
          <p:cNvGrpSpPr>
            <a:grpSpLocks/>
          </p:cNvGrpSpPr>
          <p:nvPr/>
        </p:nvGrpSpPr>
        <p:grpSpPr bwMode="auto">
          <a:xfrm>
            <a:off x="4876800" y="1844675"/>
            <a:ext cx="4267200" cy="974725"/>
            <a:chOff x="3072" y="1200"/>
            <a:chExt cx="2688" cy="576"/>
          </a:xfrm>
        </p:grpSpPr>
        <p:sp>
          <p:nvSpPr>
            <p:cNvPr id="11300" name="Rectangle 37"/>
            <p:cNvSpPr>
              <a:spLocks noChangeArrowheads="1"/>
            </p:cNvSpPr>
            <p:nvPr/>
          </p:nvSpPr>
          <p:spPr bwMode="auto">
            <a:xfrm>
              <a:off x="3072" y="1216"/>
              <a:ext cx="2688" cy="560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graphicFrame>
          <p:nvGraphicFramePr>
            <p:cNvPr id="11301" name="Object 38"/>
            <p:cNvGraphicFramePr>
              <a:graphicFrameLocks noChangeAspect="1"/>
            </p:cNvGraphicFramePr>
            <p:nvPr/>
          </p:nvGraphicFramePr>
          <p:xfrm>
            <a:off x="3107" y="1256"/>
            <a:ext cx="2630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7" name="Формула" r:id="rId5" imgW="2336800" imgH="457200" progId="Equation.3">
                    <p:embed/>
                  </p:oleObj>
                </mc:Choice>
                <mc:Fallback>
                  <p:oleObj name="Формула" r:id="rId5" imgW="2336800" imgH="4572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1256"/>
                          <a:ext cx="2630" cy="5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2" name="AutoShape 40"/>
            <p:cNvSpPr>
              <a:spLocks/>
            </p:cNvSpPr>
            <p:nvPr/>
          </p:nvSpPr>
          <p:spPr bwMode="auto">
            <a:xfrm>
              <a:off x="3096" y="1200"/>
              <a:ext cx="48" cy="576"/>
            </a:xfrm>
            <a:prstGeom prst="leftBrace">
              <a:avLst>
                <a:gd name="adj1" fmla="val 100000"/>
                <a:gd name="adj2" fmla="val 50000"/>
              </a:avLst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</p:grpSp>
      <p:grpSp>
        <p:nvGrpSpPr>
          <p:cNvPr id="12358" name="Group 70"/>
          <p:cNvGrpSpPr>
            <a:grpSpLocks/>
          </p:cNvGrpSpPr>
          <p:nvPr/>
        </p:nvGrpSpPr>
        <p:grpSpPr bwMode="auto">
          <a:xfrm>
            <a:off x="228600" y="3141663"/>
            <a:ext cx="3048000" cy="896937"/>
            <a:chOff x="144" y="2016"/>
            <a:chExt cx="1824" cy="528"/>
          </a:xfrm>
        </p:grpSpPr>
        <p:sp>
          <p:nvSpPr>
            <p:cNvPr id="11297" name="Rectangle 41"/>
            <p:cNvSpPr>
              <a:spLocks noChangeArrowheads="1"/>
            </p:cNvSpPr>
            <p:nvPr/>
          </p:nvSpPr>
          <p:spPr bwMode="auto">
            <a:xfrm>
              <a:off x="144" y="2016"/>
              <a:ext cx="1824" cy="528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graphicFrame>
          <p:nvGraphicFramePr>
            <p:cNvPr id="11298" name="Object 42"/>
            <p:cNvGraphicFramePr>
              <a:graphicFrameLocks noChangeAspect="1"/>
            </p:cNvGraphicFramePr>
            <p:nvPr/>
          </p:nvGraphicFramePr>
          <p:xfrm>
            <a:off x="268" y="2053"/>
            <a:ext cx="1678" cy="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8" name="Формула" r:id="rId7" imgW="1562100" imgH="457200" progId="Equation.3">
                    <p:embed/>
                  </p:oleObj>
                </mc:Choice>
                <mc:Fallback>
                  <p:oleObj name="Формула" r:id="rId7" imgW="1562100" imgH="4572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" y="2053"/>
                          <a:ext cx="1678" cy="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9" name="AutoShape 43"/>
            <p:cNvSpPr>
              <a:spLocks/>
            </p:cNvSpPr>
            <p:nvPr/>
          </p:nvSpPr>
          <p:spPr bwMode="auto">
            <a:xfrm>
              <a:off x="192" y="2040"/>
              <a:ext cx="48" cy="485"/>
            </a:xfrm>
            <a:prstGeom prst="leftBrace">
              <a:avLst>
                <a:gd name="adj1" fmla="val 84201"/>
                <a:gd name="adj2" fmla="val 50000"/>
              </a:avLst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</p:grpSp>
      <p:grpSp>
        <p:nvGrpSpPr>
          <p:cNvPr id="12355" name="Group 67"/>
          <p:cNvGrpSpPr>
            <a:grpSpLocks/>
          </p:cNvGrpSpPr>
          <p:nvPr/>
        </p:nvGrpSpPr>
        <p:grpSpPr bwMode="auto">
          <a:xfrm>
            <a:off x="3810000" y="3276600"/>
            <a:ext cx="5181600" cy="857250"/>
            <a:chOff x="2400" y="2064"/>
            <a:chExt cx="3264" cy="540"/>
          </a:xfrm>
        </p:grpSpPr>
        <p:sp>
          <p:nvSpPr>
            <p:cNvPr id="11295" name="Rectangle 45"/>
            <p:cNvSpPr>
              <a:spLocks noChangeArrowheads="1"/>
            </p:cNvSpPr>
            <p:nvPr/>
          </p:nvSpPr>
          <p:spPr bwMode="auto">
            <a:xfrm>
              <a:off x="2400" y="2064"/>
              <a:ext cx="3264" cy="528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graphicFrame>
          <p:nvGraphicFramePr>
            <p:cNvPr id="11296" name="Object 46"/>
            <p:cNvGraphicFramePr>
              <a:graphicFrameLocks noChangeAspect="1"/>
            </p:cNvGraphicFramePr>
            <p:nvPr/>
          </p:nvGraphicFramePr>
          <p:xfrm>
            <a:off x="2448" y="2112"/>
            <a:ext cx="3172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9" name="Формула" r:id="rId9" imgW="2946400" imgH="457200" progId="Equation.3">
                    <p:embed/>
                  </p:oleObj>
                </mc:Choice>
                <mc:Fallback>
                  <p:oleObj name="Формула" r:id="rId9" imgW="2946400" imgH="45720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112"/>
                          <a:ext cx="3172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56" name="Group 68"/>
          <p:cNvGrpSpPr>
            <a:grpSpLocks/>
          </p:cNvGrpSpPr>
          <p:nvPr/>
        </p:nvGrpSpPr>
        <p:grpSpPr bwMode="auto">
          <a:xfrm>
            <a:off x="3530600" y="4191000"/>
            <a:ext cx="5486400" cy="857250"/>
            <a:chOff x="2224" y="2640"/>
            <a:chExt cx="3456" cy="540"/>
          </a:xfrm>
        </p:grpSpPr>
        <p:sp>
          <p:nvSpPr>
            <p:cNvPr id="11293" name="Rectangle 48"/>
            <p:cNvSpPr>
              <a:spLocks noChangeArrowheads="1"/>
            </p:cNvSpPr>
            <p:nvPr/>
          </p:nvSpPr>
          <p:spPr bwMode="auto">
            <a:xfrm>
              <a:off x="2224" y="2640"/>
              <a:ext cx="3456" cy="528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graphicFrame>
          <p:nvGraphicFramePr>
            <p:cNvPr id="11294" name="Object 50"/>
            <p:cNvGraphicFramePr>
              <a:graphicFrameLocks noChangeAspect="1"/>
            </p:cNvGraphicFramePr>
            <p:nvPr/>
          </p:nvGraphicFramePr>
          <p:xfrm>
            <a:off x="2233" y="2688"/>
            <a:ext cx="3412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0" name="Формула" r:id="rId11" imgW="3111500" imgH="457200" progId="Equation.3">
                    <p:embed/>
                  </p:oleObj>
                </mc:Choice>
                <mc:Fallback>
                  <p:oleObj name="Формула" r:id="rId11" imgW="3111500" imgH="45720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3" y="2688"/>
                          <a:ext cx="3412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59" name="Group 71"/>
          <p:cNvGrpSpPr>
            <a:grpSpLocks/>
          </p:cNvGrpSpPr>
          <p:nvPr/>
        </p:nvGrpSpPr>
        <p:grpSpPr bwMode="auto">
          <a:xfrm>
            <a:off x="76200" y="4292600"/>
            <a:ext cx="3348038" cy="812800"/>
            <a:chOff x="77" y="2736"/>
            <a:chExt cx="1987" cy="480"/>
          </a:xfrm>
        </p:grpSpPr>
        <p:sp>
          <p:nvSpPr>
            <p:cNvPr id="11291" name="Rectangle 53"/>
            <p:cNvSpPr>
              <a:spLocks noChangeArrowheads="1"/>
            </p:cNvSpPr>
            <p:nvPr/>
          </p:nvSpPr>
          <p:spPr bwMode="auto">
            <a:xfrm>
              <a:off x="96" y="2736"/>
              <a:ext cx="1968" cy="480"/>
            </a:xfrm>
            <a:prstGeom prst="rect">
              <a:avLst/>
            </a:prstGeom>
            <a:solidFill>
              <a:srgbClr val="66FF33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graphicFrame>
          <p:nvGraphicFramePr>
            <p:cNvPr id="11292" name="Object 54"/>
            <p:cNvGraphicFramePr>
              <a:graphicFrameLocks noChangeAspect="1"/>
            </p:cNvGraphicFramePr>
            <p:nvPr/>
          </p:nvGraphicFramePr>
          <p:xfrm>
            <a:off x="77" y="2768"/>
            <a:ext cx="1970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1" name="Формула" r:id="rId13" imgW="1905000" imgH="393700" progId="Equation.3">
                    <p:embed/>
                  </p:oleObj>
                </mc:Choice>
                <mc:Fallback>
                  <p:oleObj name="Формула" r:id="rId13" imgW="1905000" imgH="39370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" y="2768"/>
                          <a:ext cx="1970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43" name="Text Box 55"/>
          <p:cNvSpPr txBox="1">
            <a:spLocks noChangeArrowheads="1"/>
          </p:cNvSpPr>
          <p:nvPr/>
        </p:nvSpPr>
        <p:spPr bwMode="auto">
          <a:xfrm>
            <a:off x="4953000" y="2895600"/>
            <a:ext cx="388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altLang="ru-RU" sz="2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Определители системы</a:t>
            </a:r>
            <a:r>
              <a:rPr lang="en-US" altLang="ru-RU" sz="2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endParaRPr lang="ru-RU" altLang="ru-RU" sz="200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344" name="Text Box 56"/>
          <p:cNvSpPr txBox="1">
            <a:spLocks noChangeArrowheads="1"/>
          </p:cNvSpPr>
          <p:nvPr/>
        </p:nvSpPr>
        <p:spPr bwMode="auto">
          <a:xfrm>
            <a:off x="749300" y="3949700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ru-RU" altLang="ru-RU" sz="20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Контурные токи</a:t>
            </a:r>
          </a:p>
        </p:txBody>
      </p:sp>
      <p:grpSp>
        <p:nvGrpSpPr>
          <p:cNvPr id="12360" name="Group 72"/>
          <p:cNvGrpSpPr>
            <a:grpSpLocks/>
          </p:cNvGrpSpPr>
          <p:nvPr/>
        </p:nvGrpSpPr>
        <p:grpSpPr bwMode="auto">
          <a:xfrm>
            <a:off x="131763" y="5181600"/>
            <a:ext cx="3287712" cy="839788"/>
            <a:chOff x="83" y="3264"/>
            <a:chExt cx="1981" cy="480"/>
          </a:xfrm>
        </p:grpSpPr>
        <p:sp>
          <p:nvSpPr>
            <p:cNvPr id="11289" name="Rectangle 57"/>
            <p:cNvSpPr>
              <a:spLocks noChangeArrowheads="1"/>
            </p:cNvSpPr>
            <p:nvPr/>
          </p:nvSpPr>
          <p:spPr bwMode="auto">
            <a:xfrm>
              <a:off x="96" y="3264"/>
              <a:ext cx="1968" cy="480"/>
            </a:xfrm>
            <a:prstGeom prst="rect">
              <a:avLst/>
            </a:prstGeom>
            <a:solidFill>
              <a:srgbClr val="66FF33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graphicFrame>
          <p:nvGraphicFramePr>
            <p:cNvPr id="11290" name="Object 58"/>
            <p:cNvGraphicFramePr>
              <a:graphicFrameLocks noChangeAspect="1"/>
            </p:cNvGraphicFramePr>
            <p:nvPr/>
          </p:nvGraphicFramePr>
          <p:xfrm>
            <a:off x="83" y="3312"/>
            <a:ext cx="1957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2" name="Формула" r:id="rId15" imgW="1892300" imgH="393700" progId="Equation.3">
                    <p:embed/>
                  </p:oleObj>
                </mc:Choice>
                <mc:Fallback>
                  <p:oleObj name="Формула" r:id="rId15" imgW="1892300" imgH="39370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" y="3312"/>
                          <a:ext cx="1957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61" name="Group 73"/>
          <p:cNvGrpSpPr>
            <a:grpSpLocks/>
          </p:cNvGrpSpPr>
          <p:nvPr/>
        </p:nvGrpSpPr>
        <p:grpSpPr bwMode="auto">
          <a:xfrm>
            <a:off x="152400" y="6165850"/>
            <a:ext cx="4648200" cy="590550"/>
            <a:chOff x="96" y="3920"/>
            <a:chExt cx="2928" cy="336"/>
          </a:xfrm>
        </p:grpSpPr>
        <p:sp>
          <p:nvSpPr>
            <p:cNvPr id="11287" name="Rectangle 60"/>
            <p:cNvSpPr>
              <a:spLocks noChangeArrowheads="1"/>
            </p:cNvSpPr>
            <p:nvPr/>
          </p:nvSpPr>
          <p:spPr bwMode="auto">
            <a:xfrm>
              <a:off x="96" y="3920"/>
              <a:ext cx="2928" cy="336"/>
            </a:xfrm>
            <a:prstGeom prst="rect">
              <a:avLst/>
            </a:prstGeom>
            <a:solidFill>
              <a:srgbClr val="FF99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graphicFrame>
          <p:nvGraphicFramePr>
            <p:cNvPr id="11288" name="Object 61"/>
            <p:cNvGraphicFramePr>
              <a:graphicFrameLocks noChangeAspect="1"/>
            </p:cNvGraphicFramePr>
            <p:nvPr/>
          </p:nvGraphicFramePr>
          <p:xfrm>
            <a:off x="112" y="3944"/>
            <a:ext cx="2865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3" name="Формула" r:id="rId17" imgW="2349500" imgH="228600" progId="Equation.3">
                    <p:embed/>
                  </p:oleObj>
                </mc:Choice>
                <mc:Fallback>
                  <p:oleObj name="Формула" r:id="rId17" imgW="2349500" imgH="22860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" y="3944"/>
                          <a:ext cx="2865" cy="279"/>
                        </a:xfrm>
                        <a:prstGeom prst="rect">
                          <a:avLst/>
                        </a:prstGeom>
                        <a:solidFill>
                          <a:srgbClr val="FF99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62" name="Group 74"/>
          <p:cNvGrpSpPr>
            <a:grpSpLocks/>
          </p:cNvGrpSpPr>
          <p:nvPr/>
        </p:nvGrpSpPr>
        <p:grpSpPr bwMode="auto">
          <a:xfrm>
            <a:off x="5003800" y="6286500"/>
            <a:ext cx="1843088" cy="381000"/>
            <a:chOff x="3152" y="3960"/>
            <a:chExt cx="1161" cy="240"/>
          </a:xfrm>
        </p:grpSpPr>
        <p:sp>
          <p:nvSpPr>
            <p:cNvPr id="11285" name="Rectangle 62"/>
            <p:cNvSpPr>
              <a:spLocks noChangeArrowheads="1"/>
            </p:cNvSpPr>
            <p:nvPr/>
          </p:nvSpPr>
          <p:spPr bwMode="auto">
            <a:xfrm>
              <a:off x="3152" y="3960"/>
              <a:ext cx="1152" cy="240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graphicFrame>
          <p:nvGraphicFramePr>
            <p:cNvPr id="11286" name="Object 63"/>
            <p:cNvGraphicFramePr>
              <a:graphicFrameLocks noChangeAspect="1"/>
            </p:cNvGraphicFramePr>
            <p:nvPr/>
          </p:nvGraphicFramePr>
          <p:xfrm>
            <a:off x="3152" y="3960"/>
            <a:ext cx="1161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4" name="Формула" r:id="rId19" imgW="1104421" imgH="215806" progId="Equation.3">
                    <p:embed/>
                  </p:oleObj>
                </mc:Choice>
                <mc:Fallback>
                  <p:oleObj name="Формула" r:id="rId19" imgW="1104421" imgH="215806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3960"/>
                          <a:ext cx="1161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63" name="Group 75"/>
          <p:cNvGrpSpPr>
            <a:grpSpLocks/>
          </p:cNvGrpSpPr>
          <p:nvPr/>
        </p:nvGrpSpPr>
        <p:grpSpPr bwMode="auto">
          <a:xfrm>
            <a:off x="7073900" y="6273800"/>
            <a:ext cx="1828800" cy="381000"/>
            <a:chOff x="4456" y="3952"/>
            <a:chExt cx="1152" cy="240"/>
          </a:xfrm>
        </p:grpSpPr>
        <p:sp>
          <p:nvSpPr>
            <p:cNvPr id="11283" name="Rectangle 64"/>
            <p:cNvSpPr>
              <a:spLocks noChangeArrowheads="1"/>
            </p:cNvSpPr>
            <p:nvPr/>
          </p:nvSpPr>
          <p:spPr bwMode="auto">
            <a:xfrm>
              <a:off x="4456" y="3952"/>
              <a:ext cx="1152" cy="240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graphicFrame>
          <p:nvGraphicFramePr>
            <p:cNvPr id="11284" name="Object 65"/>
            <p:cNvGraphicFramePr>
              <a:graphicFrameLocks noChangeAspect="1"/>
            </p:cNvGraphicFramePr>
            <p:nvPr/>
          </p:nvGraphicFramePr>
          <p:xfrm>
            <a:off x="4476" y="3952"/>
            <a:ext cx="1121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5" name="Формула" r:id="rId21" imgW="1066337" imgH="215806" progId="Equation.3">
                    <p:embed/>
                  </p:oleObj>
                </mc:Choice>
                <mc:Fallback>
                  <p:oleObj name="Формула" r:id="rId21" imgW="1066337" imgH="215806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6" y="3952"/>
                          <a:ext cx="1121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2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2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2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2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3" grpId="0" autoUpdateAnimBg="0"/>
      <p:bldP spid="12324" grpId="0" autoUpdateAnimBg="0"/>
      <p:bldP spid="12343" grpId="0" autoUpdateAnimBg="0"/>
      <p:bldP spid="12344" grpId="0" autoUpdateAnimBg="0"/>
    </p:bldLst>
  </p:timing>
</p:sld>
</file>

<file path=ppt/theme/theme1.xml><?xml version="1.0" encoding="utf-8"?>
<a:theme xmlns:a="http://schemas.openxmlformats.org/drawingml/2006/main" name="Синий обелиск">
  <a:themeElements>
    <a:clrScheme name="Синий обелиск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Синий обелиск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hlink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hlink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Синий обелиск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иний обелиск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иний обелиск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иний обелиск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иний обелиск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Designs\Синий обелиск.pot</Template>
  <TotalTime>1035</TotalTime>
  <Words>1695</Words>
  <Application>Microsoft Office PowerPoint</Application>
  <PresentationFormat>Экран (4:3)</PresentationFormat>
  <Paragraphs>181</Paragraphs>
  <Slides>16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Times New Roman</vt:lpstr>
      <vt:lpstr>Arial</vt:lpstr>
      <vt:lpstr>Wingdings</vt:lpstr>
      <vt:lpstr>Calibri</vt:lpstr>
      <vt:lpstr>Symbol</vt:lpstr>
      <vt:lpstr>Синий обелиск</vt:lpstr>
      <vt:lpstr>Microsoft Equation 3.0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ISTEk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27</cp:revision>
  <dcterms:created xsi:type="dcterms:W3CDTF">2005-08-22T13:09:01Z</dcterms:created>
  <dcterms:modified xsi:type="dcterms:W3CDTF">2020-03-18T17:40:45Z</dcterms:modified>
</cp:coreProperties>
</file>