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781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156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618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700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33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57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310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615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858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62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3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134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861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046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807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77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323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347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391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156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30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r="8318" b="30860"/>
          <a:stretch/>
        </p:blipFill>
        <p:spPr>
          <a:xfrm>
            <a:off x="1" y="-2"/>
            <a:ext cx="5208998" cy="1223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;p3" descr="aemelia_icons.png"/>
          <p:cNvPicPr preferRelativeResize="0"/>
          <p:nvPr userDrawn="1"/>
        </p:nvPicPr>
        <p:blipFill rotWithShape="1">
          <a:blip r:embed="rId2">
            <a:alphaModFix amt="20000"/>
          </a:blip>
          <a:srcRect l="3105" t="30860" r="27637" b="30860"/>
          <a:stretch/>
        </p:blipFill>
        <p:spPr>
          <a:xfrm>
            <a:off x="5208999" y="-3"/>
            <a:ext cx="3935001" cy="1223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bg>
      <p:bgPr>
        <a:solidFill>
          <a:srgbClr val="6FA8D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1164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1551398" y="0"/>
            <a:ext cx="7592602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bit.ly/ct-doc-re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1147625" y="1968875"/>
            <a:ext cx="7498800" cy="19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/>
              <a:t>data visualization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9571" y="115579"/>
            <a:ext cx="6545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Montserrat" panose="020B0604020202020204" charset="-52"/>
              </a:rPr>
              <a:t>Советы</a:t>
            </a:r>
            <a:endParaRPr lang="ru-RU" sz="4800" b="1" dirty="0">
              <a:solidFill>
                <a:schemeClr val="accent1">
                  <a:lumMod val="50000"/>
                </a:schemeClr>
              </a:solidFill>
              <a:latin typeface="Montserrat" panose="020B060402020202020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3129" y="1152196"/>
            <a:ext cx="815511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в верхней части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– название, фамилия и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имя автора; </a:t>
            </a:r>
          </a:p>
          <a:p>
            <a:pPr marL="285750" indent="-285750"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в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правом верхнем углу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- фотография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автора,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эмблема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заведения, другой иллюстративный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материал;</a:t>
            </a:r>
          </a:p>
          <a:p>
            <a:pPr marL="274638" indent="-274638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н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ижняя часть: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контактная информация, благодарности, литература (более мелкий шрифт); </a:t>
            </a:r>
          </a:p>
        </p:txBody>
      </p:sp>
    </p:spTree>
    <p:extLst>
      <p:ext uri="{BB962C8B-B14F-4D97-AF65-F5344CB8AC3E}">
        <p14:creationId xmlns:p14="http://schemas.microsoft.com/office/powerpoint/2010/main" val="40921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9571" y="115579"/>
            <a:ext cx="6545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Montserrat" panose="020B0604020202020204" charset="-52"/>
              </a:rPr>
              <a:t>Советы</a:t>
            </a:r>
            <a:endParaRPr lang="ru-RU" sz="4800" b="1" dirty="0">
              <a:solidFill>
                <a:schemeClr val="accent1">
                  <a:lumMod val="50000"/>
                </a:schemeClr>
              </a:solidFill>
              <a:latin typeface="Montserrat" panose="020B060402020202020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3129" y="1152196"/>
            <a:ext cx="852087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Цвета: не более 2-3 цветов;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Шрифт: не менее 20-24 кегля, свободно читаемым с расстояния 50-100 см;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Раздаточный м-л: копии СД в формате А4.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9571" y="115579"/>
            <a:ext cx="6545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Montserrat" panose="020B0604020202020204" charset="-52"/>
              </a:rPr>
              <a:t>Структура</a:t>
            </a:r>
            <a:endParaRPr lang="ru-RU" sz="4800" b="1" dirty="0">
              <a:solidFill>
                <a:schemeClr val="accent1">
                  <a:lumMod val="50000"/>
                </a:schemeClr>
              </a:solidFill>
              <a:latin typeface="Montserrat" panose="020B060402020202020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69433" y="946576"/>
            <a:ext cx="83745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название, авторы, учреждение;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краткое введение;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цель исследования;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материалы и методы исследования;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результаты </a:t>
            </a:r>
            <a:r>
              <a:rPr lang="ru-RU" sz="2800" dirty="0" err="1" smtClean="0">
                <a:solidFill>
                  <a:schemeClr val="accent1">
                    <a:lumMod val="50000"/>
                  </a:schemeClr>
                </a:solidFill>
              </a:rPr>
              <a:t>исследований,рисунки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и графики;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 заключение и выводы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3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9571" y="115579"/>
            <a:ext cx="6545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Montserrat" panose="020B0604020202020204" charset="-52"/>
              </a:rPr>
              <a:t>Программы</a:t>
            </a:r>
            <a:endParaRPr lang="ru-RU" sz="4800" b="1" dirty="0">
              <a:solidFill>
                <a:schemeClr val="accent1">
                  <a:lumMod val="50000"/>
                </a:schemeClr>
              </a:solidFill>
              <a:latin typeface="Montserrat" panose="020B060402020202020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69433" y="1092880"/>
            <a:ext cx="83745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л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юбой графический редактор;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MS PowerPoint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и аналоги.</a:t>
            </a:r>
          </a:p>
        </p:txBody>
      </p:sp>
    </p:spTree>
    <p:extLst>
      <p:ext uri="{BB962C8B-B14F-4D97-AF65-F5344CB8AC3E}">
        <p14:creationId xmlns:p14="http://schemas.microsoft.com/office/powerpoint/2010/main" val="31162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bonum.info/images/questions/standdokla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35" y="69025"/>
            <a:ext cx="7834821" cy="491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6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s://konspekta.net/poisk-ruru/baza6/101952300404.files/image00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65" y="119213"/>
            <a:ext cx="7339775" cy="4878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474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Ð¨Ð°Ð±Ð»Ð¾Ð½ ÑÑÐµÐ½Ð´Ð¾Ð²Ð¾Ð³Ð¾ Ð´Ð¾ÐºÐ»Ð°Ð´Ð° / Ð¿Ð¾ÑÑÐµÑÐ½Ð¾Ð¹ Ð¿ÑÐµÐ·ÐµÐ½ÑÐ°ÑÐ¸Ð¸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7" y="478155"/>
            <a:ext cx="5940425" cy="4187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78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www.eyepress.ru/obj0024/IMG_302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59" y="231175"/>
            <a:ext cx="7030149" cy="4686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1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images.myshared.ru/4/285959/slide_33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" t="4422" r="4537" b="4753"/>
          <a:stretch/>
        </p:blipFill>
        <p:spPr bwMode="auto">
          <a:xfrm>
            <a:off x="2752344" y="130302"/>
            <a:ext cx="3639312" cy="4882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34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remsens.by/sites/default/files/image/Mineral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" t="644" r="543" b="42856"/>
          <a:stretch/>
        </p:blipFill>
        <p:spPr bwMode="auto">
          <a:xfrm>
            <a:off x="1614656" y="205875"/>
            <a:ext cx="5914688" cy="473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03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1755" y="2156252"/>
            <a:ext cx="659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Montserrat" panose="020B0604020202020204" charset="-52"/>
              </a:rPr>
              <a:t>Стендовый доклад</a:t>
            </a:r>
            <a:endParaRPr lang="ru-RU" sz="4800" b="1" dirty="0">
              <a:solidFill>
                <a:schemeClr val="accent1">
                  <a:lumMod val="50000"/>
                </a:schemeClr>
              </a:solidFill>
              <a:latin typeface="Montserrat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595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fs00.infourok.ru/images/doc/74/89819/hello_html_3353fdb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7" y="333375"/>
            <a:ext cx="5940425" cy="447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0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www.fbb.msu.ru/res/GalleryPhoto/651/IMAGE_FILENAME/%D0%9A%D0%BB%D0%B8%D0%BC%D1%87%D1%83%D0%B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7" y="474345"/>
            <a:ext cx="5940425" cy="4194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2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88" y="99441"/>
            <a:ext cx="6592824" cy="494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" b="43434"/>
          <a:stretch/>
        </p:blipFill>
        <p:spPr>
          <a:xfrm>
            <a:off x="1584484" y="181737"/>
            <a:ext cx="5975033" cy="478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0303" y="2156252"/>
            <a:ext cx="4305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hlinkClick r:id="rId3" action="ppaction://hlinkfile"/>
              </a:rPr>
              <a:t>bit.ly/</a:t>
            </a:r>
            <a:r>
              <a:rPr lang="ru-RU" sz="4800" b="1" dirty="0" err="1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hlinkClick r:id="rId3" action="ppaction://hlinkfile"/>
              </a:rPr>
              <a:t>ct-doc-rec</a:t>
            </a:r>
            <a:endParaRPr lang="ru-RU" sz="48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571" y="115579"/>
            <a:ext cx="8831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  <a:latin typeface="Montserrat" panose="020B0604020202020204" charset="-52"/>
              </a:rPr>
              <a:t>Рекомендации по подготовке и оформлению СД</a:t>
            </a:r>
            <a:endParaRPr lang="ru-RU" sz="4000" b="1" dirty="0">
              <a:solidFill>
                <a:schemeClr val="accent1">
                  <a:lumMod val="50000"/>
                </a:schemeClr>
              </a:solidFill>
              <a:latin typeface="Montserrat" panose="020B0604020202020204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9571" y="115579"/>
            <a:ext cx="6545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Montserrat" panose="020B0604020202020204" charset="-52"/>
              </a:rPr>
              <a:t>Определение</a:t>
            </a:r>
            <a:endParaRPr lang="ru-RU" sz="4800" b="1" dirty="0">
              <a:solidFill>
                <a:schemeClr val="accent1">
                  <a:lumMod val="50000"/>
                </a:schemeClr>
              </a:solidFill>
              <a:latin typeface="Montserrat" panose="020B060402020202020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7721" y="1261924"/>
            <a:ext cx="75047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форма представления информации, благодаря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которой можно за короткий промежуток времени донести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разноплановые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сведения большого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объема.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9571" y="115579"/>
            <a:ext cx="6545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Montserrat" panose="020B0604020202020204" charset="-52"/>
              </a:rPr>
              <a:t>Использование</a:t>
            </a:r>
            <a:endParaRPr lang="ru-RU" sz="4800" b="1" dirty="0">
              <a:solidFill>
                <a:schemeClr val="accent1">
                  <a:lumMod val="50000"/>
                </a:schemeClr>
              </a:solidFill>
              <a:latin typeface="Montserrat" panose="020B060402020202020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38211" y="1253072"/>
            <a:ext cx="7506108" cy="19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онференции,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еминары,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презентации.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9571" y="115579"/>
            <a:ext cx="6545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Montserrat" panose="020B0604020202020204" charset="-52"/>
              </a:rPr>
              <a:t>Преимущества</a:t>
            </a:r>
            <a:endParaRPr lang="ru-RU" sz="4800" b="1" dirty="0">
              <a:solidFill>
                <a:schemeClr val="accent1">
                  <a:lumMod val="50000"/>
                </a:schemeClr>
              </a:solidFill>
              <a:latin typeface="Montserrat" panose="020B060402020202020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9923" y="1143344"/>
            <a:ext cx="7162205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изучение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СД можно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потратить столько времени сколько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необходимо;</a:t>
            </a:r>
          </a:p>
          <a:p>
            <a:pPr marL="457200" indent="-457200"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сть возможность обсудить вопросы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автором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исследования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содержит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огромное количество информации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4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9571" y="115579"/>
            <a:ext cx="6545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Montserrat" panose="020B0604020202020204" charset="-52"/>
              </a:rPr>
              <a:t>Минусы</a:t>
            </a:r>
            <a:endParaRPr lang="ru-RU" sz="4800" b="1" dirty="0">
              <a:solidFill>
                <a:schemeClr val="accent1">
                  <a:lumMod val="50000"/>
                </a:schemeClr>
              </a:solidFill>
              <a:latin typeface="Montserrat" panose="020B060402020202020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69433" y="1481380"/>
            <a:ext cx="7504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екомфортное положение зрителей.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9571" y="115579"/>
            <a:ext cx="6545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Montserrat" panose="020B0604020202020204" charset="-52"/>
              </a:rPr>
              <a:t>Требования</a:t>
            </a:r>
            <a:endParaRPr lang="ru-RU" sz="4800" b="1" dirty="0">
              <a:solidFill>
                <a:schemeClr val="accent1">
                  <a:lumMod val="50000"/>
                </a:schemeClr>
              </a:solidFill>
              <a:latin typeface="Montserrat" panose="020B060402020202020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8265" y="1257472"/>
            <a:ext cx="7504771" cy="1961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Наглядность,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Оптимальность,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Доступность.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9571" y="115579"/>
            <a:ext cx="6545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Montserrat" panose="020B0604020202020204" charset="-52"/>
              </a:rPr>
              <a:t>Этапы создания</a:t>
            </a:r>
            <a:endParaRPr lang="ru-RU" sz="4800" b="1" dirty="0">
              <a:solidFill>
                <a:schemeClr val="accent1">
                  <a:lumMod val="50000"/>
                </a:schemeClr>
              </a:solidFill>
              <a:latin typeface="Montserrat" panose="020B060402020202020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42585" y="946576"/>
            <a:ext cx="7504771" cy="3244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Планирование,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Макет,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Оформление,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Раздаточный материал,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Презентация.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9571" y="115579"/>
            <a:ext cx="6545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Montserrat" panose="020B0604020202020204" charset="-52"/>
              </a:rPr>
              <a:t>Советы</a:t>
            </a:r>
            <a:endParaRPr lang="ru-RU" sz="4800" b="1" dirty="0">
              <a:solidFill>
                <a:schemeClr val="accent1">
                  <a:lumMod val="50000"/>
                </a:schemeClr>
              </a:solidFill>
              <a:latin typeface="Montserrat" panose="020B060402020202020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3129" y="1152196"/>
            <a:ext cx="815511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л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огическая цепочка: от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левого верхнего угла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до нижнего правого; 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274638" indent="-274638"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р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азделение: вертикальные и горизонтальные секции, выделение логических блоков;</a:t>
            </a:r>
          </a:p>
          <a:p>
            <a:pPr marL="274638" indent="-274638"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в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ыделение: названия разделов и основные позиции;</a:t>
            </a:r>
          </a:p>
        </p:txBody>
      </p:sp>
    </p:spTree>
    <p:extLst>
      <p:ext uri="{BB962C8B-B14F-4D97-AF65-F5344CB8AC3E}">
        <p14:creationId xmlns:p14="http://schemas.microsoft.com/office/powerpoint/2010/main" val="30102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