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handoutMasterIdLst>
    <p:handoutMasterId r:id="rId19"/>
  </p:handoutMasterIdLst>
  <p:sldIdLst>
    <p:sldId id="410" r:id="rId2"/>
    <p:sldId id="470" r:id="rId3"/>
    <p:sldId id="457" r:id="rId4"/>
    <p:sldId id="458" r:id="rId5"/>
    <p:sldId id="409" r:id="rId6"/>
    <p:sldId id="411" r:id="rId7"/>
    <p:sldId id="461" r:id="rId8"/>
    <p:sldId id="413" r:id="rId9"/>
    <p:sldId id="452" r:id="rId10"/>
    <p:sldId id="432" r:id="rId11"/>
    <p:sldId id="433" r:id="rId12"/>
    <p:sldId id="393" r:id="rId13"/>
    <p:sldId id="471" r:id="rId14"/>
    <p:sldId id="472" r:id="rId15"/>
    <p:sldId id="473" r:id="rId16"/>
    <p:sldId id="398" r:id="rId1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44A1AE"/>
    <a:srgbClr val="3F97A3"/>
    <a:srgbClr val="333333"/>
    <a:srgbClr val="65C7E5"/>
    <a:srgbClr val="D5FFFF"/>
    <a:srgbClr val="7DC3CD"/>
    <a:srgbClr val="77F7FD"/>
    <a:srgbClr val="0ACE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70388" autoAdjust="0"/>
  </p:normalViewPr>
  <p:slideViewPr>
    <p:cSldViewPr snapToGrid="0">
      <p:cViewPr varScale="1">
        <p:scale>
          <a:sx n="76" d="100"/>
          <a:sy n="76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775" y="-100"/>
      </p:cViewPr>
      <p:guideLst>
        <p:guide orient="horz" pos="2880"/>
        <p:guide pos="2160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EFA810A-8714-441E-A3FD-3F640E55B2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4C7DF78-82A0-45BE-B7F4-98AD8F62E4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3EAE6-8347-4891-8E28-34B9FA314FE1}" type="slidenum">
              <a:rPr lang="ru-RU"/>
              <a:pPr/>
              <a:t>1</a:t>
            </a:fld>
            <a:endParaRPr lang="ru-R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17720-B3D4-4241-BC8C-90A3D9F80C62}" type="slidenum">
              <a:rPr lang="ru-RU"/>
              <a:pPr/>
              <a:t>11</a:t>
            </a:fld>
            <a:endParaRPr lang="ru-R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0F11B-F84D-4BA9-B2AA-D4562DD13CDD}" type="slidenum">
              <a:rPr lang="ru-RU"/>
              <a:pPr/>
              <a:t>12</a:t>
            </a:fld>
            <a:endParaRPr lang="ru-RU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0F11B-F84D-4BA9-B2AA-D4562DD13CDD}" type="slidenum">
              <a:rPr lang="ru-RU"/>
              <a:pPr/>
              <a:t>13</a:t>
            </a:fld>
            <a:endParaRPr lang="ru-RU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BB346-ACEB-4515-863E-AB5E417185E6}" type="slidenum">
              <a:rPr lang="ru-RU"/>
              <a:pPr/>
              <a:t>14</a:t>
            </a:fld>
            <a:endParaRPr lang="ru-RU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02CBB-9D1A-4D07-A97B-1ECE29CCBC01}" type="slidenum">
              <a:rPr lang="ru-RU"/>
              <a:pPr/>
              <a:t>15</a:t>
            </a:fld>
            <a:endParaRPr lang="ru-RU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dirty="0" smtClean="0"/>
              <a:t> </a:t>
            </a:r>
            <a:endParaRPr kumimoji="1" lang="ru-RU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C47D7-8638-4C6C-AE96-C10309ADABAA}" type="slidenum">
              <a:rPr lang="ru-RU"/>
              <a:pPr/>
              <a:t>16</a:t>
            </a:fld>
            <a:endParaRPr lang="ru-R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70C6B-B9C3-4C10-A62F-89564168E125}" type="slidenum">
              <a:rPr lang="ru-RU"/>
              <a:pPr/>
              <a:t>3</a:t>
            </a:fld>
            <a:endParaRPr lang="ru-R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31E74-6667-4D4E-ADF5-59C7D3EA3333}" type="slidenum">
              <a:rPr lang="ru-RU"/>
              <a:pPr/>
              <a:t>4</a:t>
            </a:fld>
            <a:endParaRPr lang="ru-R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1FB01-9A75-4B2B-B240-60FB0C6299F3}" type="slidenum">
              <a:rPr lang="ru-RU"/>
              <a:pPr/>
              <a:t>5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79CAE-9D89-4DA0-B077-224A66010AB0}" type="slidenum">
              <a:rPr lang="ru-RU"/>
              <a:pPr/>
              <a:t>6</a:t>
            </a:fld>
            <a:endParaRPr lang="ru-RU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3EF9F-B228-47E0-99A2-01CE51B16644}" type="slidenum">
              <a:rPr lang="ru-RU"/>
              <a:pPr/>
              <a:t>7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1F5B0-53CA-4478-BF1C-2DB7FEDA88C7}" type="slidenum">
              <a:rPr lang="ru-RU"/>
              <a:pPr/>
              <a:t>8</a:t>
            </a:fld>
            <a:endParaRPr lang="ru-RU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EAC9F-1FC6-40AB-AF27-25CBF58E9571}" type="slidenum">
              <a:rPr lang="ru-RU"/>
              <a:pPr/>
              <a:t>9</a:t>
            </a:fld>
            <a:endParaRPr lang="ru-RU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solidFill>
                <a:srgbClr val="14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C6462-CBD9-44EF-BC96-1D3B79552986}" type="slidenum">
              <a:rPr lang="ru-RU"/>
              <a:pPr/>
              <a:t>10</a:t>
            </a:fld>
            <a:endParaRPr lang="ru-RU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36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2484438" y="1700213"/>
            <a:ext cx="6264275" cy="2736850"/>
          </a:xfrm>
        </p:spPr>
        <p:txBody>
          <a:bodyPr/>
          <a:lstStyle>
            <a:lvl1pPr algn="ctr">
              <a:defRPr sz="4200">
                <a:solidFill>
                  <a:srgbClr val="CC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793637" name="Rectangle 3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9350" y="506095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2738" y="44450"/>
            <a:ext cx="2078037" cy="63150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28625" y="44450"/>
            <a:ext cx="6081713" cy="63150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28625" y="1285875"/>
            <a:ext cx="40703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1375" y="1285875"/>
            <a:ext cx="407193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44450"/>
            <a:ext cx="748188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285875"/>
            <a:ext cx="82946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3657" name="Text Box 57"/>
          <p:cNvSpPr txBox="1">
            <a:spLocks noChangeArrowheads="1"/>
          </p:cNvSpPr>
          <p:nvPr/>
        </p:nvSpPr>
        <p:spPr bwMode="auto">
          <a:xfrm>
            <a:off x="8256588" y="6499225"/>
            <a:ext cx="750887" cy="4270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9705E7FA-C57F-4D6F-BE1D-13EE1C444308}" type="slidenum">
              <a:rPr lang="ru-RU" b="1">
                <a:solidFill>
                  <a:schemeClr val="tx2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ru-RU" b="1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3077" name="Group 59"/>
          <p:cNvGrpSpPr>
            <a:grpSpLocks/>
          </p:cNvGrpSpPr>
          <p:nvPr/>
        </p:nvGrpSpPr>
        <p:grpSpPr bwMode="auto">
          <a:xfrm>
            <a:off x="1068388" y="-1588"/>
            <a:ext cx="9525" cy="763588"/>
            <a:chOff x="693" y="-1"/>
            <a:chExt cx="6" cy="481"/>
          </a:xfrm>
        </p:grpSpPr>
        <p:sp>
          <p:nvSpPr>
            <p:cNvPr id="153660" name="Line 60"/>
            <p:cNvSpPr>
              <a:spLocks noChangeShapeType="1"/>
            </p:cNvSpPr>
            <p:nvPr/>
          </p:nvSpPr>
          <p:spPr bwMode="auto">
            <a:xfrm>
              <a:off x="693" y="-1"/>
              <a:ext cx="0" cy="48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699" y="-1"/>
              <a:ext cx="0" cy="4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0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50000"/>
        </a:spcAft>
        <a:buClr>
          <a:srgbClr val="CC0000"/>
        </a:buClr>
        <a:buSzPct val="60000"/>
        <a:buFont typeface="Wingdings" pitchFamily="2" charset="2"/>
        <a:buChar char="n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30000"/>
        </a:spcAft>
        <a:buClr>
          <a:srgbClr val="CC0000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CC0000"/>
        </a:buClr>
        <a:buSzPct val="80000"/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CC0000"/>
        </a:buClr>
        <a:buFont typeface="Times New Roman" pitchFamily="18" charset="0"/>
        <a:buChar char="▪"/>
        <a:defRPr sz="12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C0000"/>
        </a:buClr>
        <a:buFont typeface="Arial" pitchFamily="34" charset="0"/>
        <a:buChar char="∙"/>
        <a:defRPr sz="1000">
          <a:solidFill>
            <a:srgbClr val="333333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∙"/>
        <a:defRPr sz="1000">
          <a:solidFill>
            <a:srgbClr val="333333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∙"/>
        <a:defRPr sz="1000">
          <a:solidFill>
            <a:srgbClr val="333333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∙"/>
        <a:defRPr sz="1000">
          <a:solidFill>
            <a:srgbClr val="333333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∙"/>
        <a:defRPr sz="1000">
          <a:solidFill>
            <a:srgbClr val="333333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cfresh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1cbo.r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1cbo.r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c.ru/news/info.jsp?id=1606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8"/>
          <p:cNvGrpSpPr>
            <a:grpSpLocks/>
          </p:cNvGrpSpPr>
          <p:nvPr/>
        </p:nvGrpSpPr>
        <p:grpSpPr bwMode="auto">
          <a:xfrm>
            <a:off x="8823325" y="5303838"/>
            <a:ext cx="7938" cy="1554162"/>
            <a:chOff x="5558" y="0"/>
            <a:chExt cx="5" cy="726"/>
          </a:xfrm>
        </p:grpSpPr>
        <p:sp>
          <p:nvSpPr>
            <p:cNvPr id="5125" name="Line 19"/>
            <p:cNvSpPr>
              <a:spLocks noChangeShapeType="1"/>
            </p:cNvSpPr>
            <p:nvPr/>
          </p:nvSpPr>
          <p:spPr bwMode="auto">
            <a:xfrm>
              <a:off x="5558" y="0"/>
              <a:ext cx="0" cy="726"/>
            </a:xfrm>
            <a:prstGeom prst="line">
              <a:avLst/>
            </a:prstGeom>
            <a:noFill/>
            <a:ln w="6350">
              <a:solidFill>
                <a:srgbClr val="CC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5126" name="Line 20"/>
            <p:cNvSpPr>
              <a:spLocks noChangeShapeType="1"/>
            </p:cNvSpPr>
            <p:nvPr/>
          </p:nvSpPr>
          <p:spPr bwMode="auto">
            <a:xfrm>
              <a:off x="5563" y="0"/>
              <a:ext cx="0" cy="72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8" name="Прямоугольник 7"/>
          <p:cNvSpPr/>
          <p:nvPr/>
        </p:nvSpPr>
        <p:spPr bwMode="auto">
          <a:xfrm>
            <a:off x="2645546" y="2574524"/>
            <a:ext cx="6232125" cy="1633491"/>
          </a:xfrm>
          <a:prstGeom prst="rect">
            <a:avLst/>
          </a:prstGeom>
          <a:solidFill>
            <a:schemeClr val="accent1">
              <a:lumMod val="75000"/>
              <a:alpha val="99000"/>
            </a:schemeClr>
          </a:solidFill>
          <a:ln w="44450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4840" y="3036163"/>
            <a:ext cx="5637320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Технология 1</a:t>
            </a:r>
            <a:r>
              <a:rPr lang="en-US" sz="3600" dirty="0" smtClean="0">
                <a:solidFill>
                  <a:srgbClr val="FF0000"/>
                </a:solidFill>
              </a:rPr>
              <a:t>C Fresh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8823325" y="5303838"/>
            <a:ext cx="7938" cy="1554162"/>
            <a:chOff x="5558" y="0"/>
            <a:chExt cx="5" cy="726"/>
          </a:xfrm>
        </p:grpSpPr>
        <p:sp>
          <p:nvSpPr>
            <p:cNvPr id="15367" name="Line 11"/>
            <p:cNvSpPr>
              <a:spLocks noChangeShapeType="1"/>
            </p:cNvSpPr>
            <p:nvPr/>
          </p:nvSpPr>
          <p:spPr bwMode="auto">
            <a:xfrm>
              <a:off x="5558" y="0"/>
              <a:ext cx="0" cy="726"/>
            </a:xfrm>
            <a:prstGeom prst="line">
              <a:avLst/>
            </a:prstGeom>
            <a:noFill/>
            <a:ln w="6350">
              <a:solidFill>
                <a:srgbClr val="CC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5368" name="Line 12"/>
            <p:cNvSpPr>
              <a:spLocks noChangeShapeType="1"/>
            </p:cNvSpPr>
            <p:nvPr/>
          </p:nvSpPr>
          <p:spPr bwMode="auto">
            <a:xfrm>
              <a:off x="5563" y="0"/>
              <a:ext cx="0" cy="72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461639" y="1606858"/>
            <a:ext cx="8087557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 </a:t>
            </a:r>
            <a:r>
              <a:rPr lang="ru-RU" sz="1600" dirty="0"/>
              <a:t>Провайдером этого сервиса является фирма «1С».</a:t>
            </a:r>
          </a:p>
          <a:p>
            <a:r>
              <a:rPr lang="ru-RU" sz="1600" dirty="0"/>
              <a:t>В настоящий момент сервис </a:t>
            </a:r>
            <a:r>
              <a:rPr lang="ru-RU" sz="1600" b="1" dirty="0">
                <a:hlinkClick r:id="rId3"/>
              </a:rPr>
              <a:t>1cfresh.com</a:t>
            </a:r>
            <a:r>
              <a:rPr lang="ru-RU" sz="1600" dirty="0"/>
              <a:t> позволяет работать с приложениями: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1С:Бухгалтерия 8;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1С:Управление небольшой фирмой 8;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1С:Предприниматель 2015;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1С:Отчетность предпринимателя 8;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1С:Зарплата и управление персоналом 8;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1С-КАМИН:Зарплата;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1С:Бухгалтерия государственного учреждения 8;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а также позволяет формировать обязательную отчетность организаций и предпринимателей и сдавать ее через Интернет.</a:t>
            </a:r>
          </a:p>
          <a:p>
            <a:r>
              <a:rPr lang="ru-RU" sz="1600" dirty="0"/>
              <a:t>Технология 1cFresh используется также сервисом </a:t>
            </a:r>
            <a:r>
              <a:rPr lang="ru-RU" sz="1600" b="1" dirty="0">
                <a:hlinkClick r:id="rId4"/>
              </a:rPr>
              <a:t>1С:Бухобслуживание</a:t>
            </a:r>
            <a:r>
              <a:rPr lang="ru-RU" sz="16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2633" y="362621"/>
            <a:ext cx="57749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Увидеть технологию 1cFresh в действии можно на примере сервиса </a:t>
            </a:r>
            <a:r>
              <a:rPr lang="ru-RU" b="1" dirty="0" smtClean="0">
                <a:hlinkClick r:id="rId3"/>
              </a:rPr>
              <a:t>1cfresh.com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7"/>
          <p:cNvGrpSpPr>
            <a:grpSpLocks/>
          </p:cNvGrpSpPr>
          <p:nvPr/>
        </p:nvGrpSpPr>
        <p:grpSpPr bwMode="auto">
          <a:xfrm>
            <a:off x="8823325" y="5303838"/>
            <a:ext cx="7938" cy="1554162"/>
            <a:chOff x="5558" y="0"/>
            <a:chExt cx="5" cy="726"/>
          </a:xfrm>
        </p:grpSpPr>
        <p:sp>
          <p:nvSpPr>
            <p:cNvPr id="18439" name="Line 8"/>
            <p:cNvSpPr>
              <a:spLocks noChangeShapeType="1"/>
            </p:cNvSpPr>
            <p:nvPr/>
          </p:nvSpPr>
          <p:spPr bwMode="auto">
            <a:xfrm>
              <a:off x="5558" y="0"/>
              <a:ext cx="0" cy="726"/>
            </a:xfrm>
            <a:prstGeom prst="line">
              <a:avLst/>
            </a:prstGeom>
            <a:noFill/>
            <a:ln w="6350">
              <a:solidFill>
                <a:srgbClr val="CC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>
              <a:off x="5563" y="0"/>
              <a:ext cx="0" cy="72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2286000" y="3044280"/>
            <a:ext cx="5730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Каковы преимущества применения 1с</a:t>
            </a:r>
            <a:r>
              <a:rPr lang="en-US" b="1" dirty="0">
                <a:solidFill>
                  <a:srgbClr val="FF0000"/>
                </a:solidFill>
              </a:rPr>
              <a:t>Fresh?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8839200" cy="5472112"/>
          </a:xfrm>
        </p:spPr>
        <p:txBody>
          <a:bodyPr/>
          <a:lstStyle/>
          <a:p>
            <a:pPr algn="ctr">
              <a:buNone/>
            </a:pPr>
            <a:r>
              <a:rPr lang="ru-RU" sz="1600" dirty="0" smtClean="0"/>
              <a:t>Провайдер сервиса, созданного по технологии 1cFresh, должен разворачивать и обслуживать всего несколько информационных баз (а не сотни и тысячи информационных баз, созданных для конкретных клиентов).</a:t>
            </a:r>
          </a:p>
          <a:p>
            <a:pPr algn="ctr">
              <a:buNone/>
            </a:pPr>
            <a:r>
              <a:rPr lang="ru-RU" sz="1600" dirty="0" smtClean="0"/>
              <a:t> В каждой из этих информационных баз расположены однотипные приложения и данные множества пользователей сервиса. </a:t>
            </a:r>
          </a:p>
          <a:p>
            <a:pPr algn="ctr">
              <a:buNone/>
            </a:pPr>
            <a:r>
              <a:rPr lang="ru-RU" sz="1600" dirty="0" smtClean="0"/>
              <a:t>Это обеспечивает:</a:t>
            </a:r>
          </a:p>
          <a:p>
            <a:r>
              <a:rPr lang="ru-RU" sz="1600" b="1" dirty="0" smtClean="0"/>
              <a:t>существенную экономию аппаратных ресурсов</a:t>
            </a:r>
            <a:r>
              <a:rPr lang="ru-RU" sz="1600" dirty="0" smtClean="0"/>
              <a:t>;</a:t>
            </a:r>
          </a:p>
          <a:p>
            <a:r>
              <a:rPr lang="ru-RU" sz="1600" b="1" dirty="0" smtClean="0"/>
              <a:t>централизованное выполнение операций по обслуживанию</a:t>
            </a:r>
            <a:r>
              <a:rPr lang="ru-RU" sz="1600" dirty="0" smtClean="0"/>
              <a:t>. Например, действия по созданию резервных копий и обновлению версий выполняются одновременно для всех пользователей каждой информационной базы сервиса;</a:t>
            </a:r>
          </a:p>
          <a:p>
            <a:r>
              <a:rPr lang="ru-RU" sz="1600" b="1" dirty="0" smtClean="0"/>
              <a:t>быстроту развертывания</a:t>
            </a:r>
            <a:r>
              <a:rPr lang="ru-RU" sz="1600" dirty="0" smtClean="0"/>
              <a:t> сервиса;</a:t>
            </a:r>
          </a:p>
          <a:p>
            <a:r>
              <a:rPr lang="ru-RU" sz="1600" b="1" dirty="0" smtClean="0"/>
              <a:t>низкие затраты</a:t>
            </a:r>
            <a:r>
              <a:rPr lang="ru-RU" sz="1600" dirty="0" smtClean="0"/>
              <a:t> на обслуживание каждого отдельного пользователя.</a:t>
            </a:r>
          </a:p>
          <a:p>
            <a:pPr algn="ctr">
              <a:buNone/>
            </a:pPr>
            <a:r>
              <a:rPr lang="ru-RU" sz="1600" dirty="0" smtClean="0"/>
              <a:t>Кроме того, технология 1cFresh содержит удобные средства для централизованного администрирования сервиса, в том числе для управления пользователями, использования тарифов, получения разнообразных статистических отчетов о работе сервиса. Эти средства существенно упрощают обслуживание сервиса и снижают связанные с ним затраты.</a:t>
            </a:r>
          </a:p>
          <a:p>
            <a:pPr marL="88900" indent="-3175" eaLnBrk="1" hangingPunct="1">
              <a:buFont typeface="Wingdings" pitchFamily="2" charset="2"/>
              <a:buNone/>
            </a:pPr>
            <a:endParaRPr lang="ru-RU" sz="1700" dirty="0" smtClean="0"/>
          </a:p>
          <a:p>
            <a:pPr marL="88900" indent="-3175" eaLnBrk="1" hangingPunct="1"/>
            <a:endParaRPr lang="ru-RU" sz="2400" dirty="0" smtClean="0"/>
          </a:p>
          <a:p>
            <a:pPr marL="88900" indent="-3175" eaLnBrk="1" hangingPunct="1"/>
            <a:endParaRPr lang="ru-RU" sz="2400" dirty="0" smtClean="0"/>
          </a:p>
          <a:p>
            <a:pPr marL="88900" indent="-3175" eaLnBrk="1" hangingPunct="1"/>
            <a:endParaRPr lang="ru-RU" sz="2400" dirty="0" smtClean="0"/>
          </a:p>
          <a:p>
            <a:pPr marL="88900" indent="-3175" eaLnBrk="1" hangingPunct="1">
              <a:buFont typeface="Wingdings" pitchFamily="2" charset="2"/>
              <a:buNone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endParaRPr lang="en-US" dirty="0" smtClean="0">
              <a:solidFill>
                <a:schemeClr val="tx1"/>
              </a:solidFill>
            </a:endParaRPr>
          </a:p>
          <a:p>
            <a:pPr marL="88900" indent="-3175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85725"/>
            <a:ext cx="5618163" cy="658813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Для провайдера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700" dirty="0" smtClean="0">
              <a:solidFill>
                <a:schemeClr val="tx2"/>
              </a:solidFill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068388" y="-1588"/>
            <a:ext cx="9525" cy="763588"/>
            <a:chOff x="693" y="-1"/>
            <a:chExt cx="6" cy="481"/>
          </a:xfrm>
        </p:grpSpPr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693" y="-1"/>
              <a:ext cx="0" cy="48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>
              <a:off x="699" y="-1"/>
              <a:ext cx="0" cy="4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4645" y="870012"/>
            <a:ext cx="8839200" cy="59879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простота и удобство применения</a:t>
            </a:r>
            <a:r>
              <a:rPr lang="ru-RU" sz="1400" dirty="0" smtClean="0"/>
              <a:t> — для работы в сервисе достаточно подключения к Интернету и браузера. Достаточно зарегистрироваться в сервисе и можно сразу начать работу с размещенными в сервисе приложениями;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использование </a:t>
            </a:r>
            <a:r>
              <a:rPr lang="ru-RU" sz="1400" b="1" dirty="0" err="1" smtClean="0"/>
              <a:t>веб-клиента</a:t>
            </a:r>
            <a:r>
              <a:rPr lang="ru-RU" sz="1400" b="1" dirty="0" smtClean="0"/>
              <a:t> и тонкого клиента</a:t>
            </a:r>
            <a:r>
              <a:rPr lang="ru-RU" sz="1400" dirty="0" smtClean="0"/>
              <a:t> — пользователи могут работать с приложениями сервиса как через </a:t>
            </a:r>
            <a:r>
              <a:rPr lang="ru-RU" sz="1400" dirty="0" err="1" smtClean="0"/>
              <a:t>веб-клиент</a:t>
            </a:r>
            <a:r>
              <a:rPr lang="ru-RU" sz="1400" dirty="0" smtClean="0"/>
              <a:t>, так и через тонкий клиент «1С:Предприятия»:</a:t>
            </a:r>
            <a:br>
              <a:rPr lang="ru-RU" sz="1400" dirty="0" smtClean="0"/>
            </a:b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не нужно переобучение</a:t>
            </a:r>
            <a:r>
              <a:rPr lang="ru-RU" sz="1400" dirty="0" smtClean="0"/>
              <a:t> — размещенные в сервисе приложения по внешнему виду, возможностям и функциям совпадают с локальными («коробочными») версиями тех же приложений;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доступность приложений и данных из любой точки мира</a:t>
            </a:r>
            <a:r>
              <a:rPr lang="ru-RU" sz="1400" dirty="0" smtClean="0"/>
              <a:t>, с любых устройств с доступом к Интернет;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единая точка входа в сервис</a:t>
            </a:r>
            <a:r>
              <a:rPr lang="ru-RU" sz="1400" dirty="0" smtClean="0"/>
              <a:t> — пользователю достаточно ввести свои учетные данные один раз при входе в любой компонент сервиса, и в дальнейшем он будет входить в информационные базы и другие компоненты сервиса без ввода логина и пароля;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возможность переноса данных</a:t>
            </a:r>
            <a:r>
              <a:rPr lang="ru-RU" sz="1400" dirty="0" smtClean="0"/>
              <a:t> из локальной версии приложений в сервис и обратно;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снижение расходов</a:t>
            </a:r>
            <a:r>
              <a:rPr lang="ru-RU" sz="1400" dirty="0" smtClean="0"/>
              <a:t> — потребитель не несет расходов, связанных с установкой, обновлением и поддержкой работоспособности оборудования и программного обеспечения, не должен содержать соответствующих специалистов;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сокращение времени и затрат</a:t>
            </a:r>
            <a:r>
              <a:rPr lang="ru-RU" sz="1400" dirty="0" smtClean="0"/>
              <a:t> на развёртывание программного обеспечения в организации;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обновление приложений</a:t>
            </a:r>
            <a:r>
              <a:rPr lang="ru-RU" sz="1400" dirty="0" smtClean="0"/>
              <a:t> — пользователи сервиса всегда работают в самых свежих версиях приложений, так как их обновление выполняет провайдер сервиса;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 smtClean="0"/>
          </a:p>
          <a:p>
            <a:pPr marL="88900" indent="-3175" eaLnBrk="1" hangingPunct="1">
              <a:buFont typeface="Wingdings" pitchFamily="2" charset="2"/>
              <a:buNone/>
            </a:pPr>
            <a:endParaRPr lang="ru-RU" sz="1700" dirty="0" smtClean="0"/>
          </a:p>
          <a:p>
            <a:pPr marL="88900" indent="-3175" eaLnBrk="1" hangingPunct="1"/>
            <a:endParaRPr lang="ru-RU" sz="2400" dirty="0" smtClean="0"/>
          </a:p>
          <a:p>
            <a:pPr marL="88900" indent="-3175" eaLnBrk="1" hangingPunct="1"/>
            <a:endParaRPr lang="ru-RU" sz="2400" dirty="0" smtClean="0"/>
          </a:p>
          <a:p>
            <a:pPr marL="88900" indent="-3175" eaLnBrk="1" hangingPunct="1"/>
            <a:endParaRPr lang="ru-RU" sz="2400" dirty="0" smtClean="0"/>
          </a:p>
          <a:p>
            <a:pPr marL="88900" indent="-3175" eaLnBrk="1" hangingPunct="1">
              <a:buFont typeface="Wingdings" pitchFamily="2" charset="2"/>
              <a:buNone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endParaRPr lang="en-US" dirty="0" smtClean="0">
              <a:solidFill>
                <a:schemeClr val="tx1"/>
              </a:solidFill>
            </a:endParaRPr>
          </a:p>
          <a:p>
            <a:pPr marL="88900" indent="-3175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85725"/>
            <a:ext cx="5618163" cy="658813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Для пользователей</a:t>
            </a:r>
            <a:endParaRPr lang="ru-RU" sz="1700" dirty="0" smtClean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8388" y="-1588"/>
            <a:ext cx="9525" cy="763588"/>
            <a:chOff x="693" y="-1"/>
            <a:chExt cx="6" cy="481"/>
          </a:xfrm>
        </p:grpSpPr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693" y="-1"/>
              <a:ext cx="0" cy="48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>
              <a:off x="699" y="-1"/>
              <a:ext cx="0" cy="4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823325" y="5303838"/>
            <a:ext cx="7938" cy="1554162"/>
            <a:chOff x="5558" y="0"/>
            <a:chExt cx="5" cy="726"/>
          </a:xfrm>
        </p:grpSpPr>
        <p:sp>
          <p:nvSpPr>
            <p:cNvPr id="16391" name="Line 4"/>
            <p:cNvSpPr>
              <a:spLocks noChangeShapeType="1"/>
            </p:cNvSpPr>
            <p:nvPr/>
          </p:nvSpPr>
          <p:spPr bwMode="auto">
            <a:xfrm>
              <a:off x="5558" y="0"/>
              <a:ext cx="0" cy="726"/>
            </a:xfrm>
            <a:prstGeom prst="line">
              <a:avLst/>
            </a:prstGeom>
            <a:noFill/>
            <a:ln w="6350">
              <a:solidFill>
                <a:srgbClr val="CC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5563" y="0"/>
              <a:ext cx="0" cy="72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1322773" y="2423604"/>
            <a:ext cx="7821227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Технология 1cFresh используется также сервисом</a:t>
            </a:r>
            <a:r>
              <a:rPr lang="ru-RU" dirty="0" smtClean="0"/>
              <a:t> </a:t>
            </a:r>
          </a:p>
          <a:p>
            <a:r>
              <a:rPr lang="ru-RU" b="1" dirty="0" smtClean="0">
                <a:hlinkClick r:id="rId3"/>
              </a:rPr>
              <a:t>1С:Бухобслуживание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8388" y="-1588"/>
            <a:ext cx="9525" cy="763588"/>
            <a:chOff x="693" y="-1"/>
            <a:chExt cx="6" cy="481"/>
          </a:xfrm>
        </p:grpSpPr>
        <p:sp>
          <p:nvSpPr>
            <p:cNvPr id="17415" name="Line 4"/>
            <p:cNvSpPr>
              <a:spLocks noChangeShapeType="1"/>
            </p:cNvSpPr>
            <p:nvPr/>
          </p:nvSpPr>
          <p:spPr bwMode="auto">
            <a:xfrm>
              <a:off x="693" y="-1"/>
              <a:ext cx="0" cy="48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>
              <a:off x="699" y="-1"/>
              <a:ext cx="0" cy="4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1С: </a:t>
            </a:r>
            <a:r>
              <a:rPr lang="ru-RU" dirty="0" err="1" smtClean="0"/>
              <a:t>Бухобслуживание</a:t>
            </a:r>
            <a:r>
              <a:rPr lang="ru-RU" dirty="0" smtClean="0"/>
              <a:t>                              </a:t>
            </a:r>
            <a:r>
              <a:rPr lang="en-US" u="sng" dirty="0" smtClean="0"/>
              <a:t>https://1cbo.ru/</a:t>
            </a:r>
            <a:endParaRPr lang="ru-RU" u="sng" dirty="0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271" y="686498"/>
            <a:ext cx="7625919" cy="6100735"/>
          </a:xfrm>
          <a:prstGeom prst="rect">
            <a:avLst/>
          </a:prstGeom>
          <a:noFill/>
          <a:ln w="44450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068388" y="-1588"/>
            <a:ext cx="9525" cy="763588"/>
            <a:chOff x="693" y="-1"/>
            <a:chExt cx="6" cy="481"/>
          </a:xfrm>
        </p:grpSpPr>
        <p:sp>
          <p:nvSpPr>
            <p:cNvPr id="20491" name="Line 3"/>
            <p:cNvSpPr>
              <a:spLocks noChangeShapeType="1"/>
            </p:cNvSpPr>
            <p:nvPr/>
          </p:nvSpPr>
          <p:spPr bwMode="auto">
            <a:xfrm>
              <a:off x="693" y="-1"/>
              <a:ext cx="0" cy="48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20492" name="Line 4"/>
            <p:cNvSpPr>
              <a:spLocks noChangeShapeType="1"/>
            </p:cNvSpPr>
            <p:nvPr/>
          </p:nvSpPr>
          <p:spPr bwMode="auto">
            <a:xfrm>
              <a:off x="699" y="-1"/>
              <a:ext cx="0" cy="4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913" y="1101725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Технология 1</a:t>
            </a:r>
            <a:r>
              <a:rPr lang="en-US" dirty="0" smtClean="0"/>
              <a:t>c Fresh</a:t>
            </a:r>
            <a:br>
              <a:rPr lang="en-US" dirty="0" smtClean="0"/>
            </a:br>
            <a:endParaRPr lang="ru-RU" dirty="0" smtClean="0"/>
          </a:p>
        </p:txBody>
      </p:sp>
      <p:sp>
        <p:nvSpPr>
          <p:cNvPr id="6147" name="Текст 2"/>
          <p:cNvSpPr>
            <a:spLocks noGrp="1"/>
          </p:cNvSpPr>
          <p:nvPr>
            <p:ph type="body" idx="1"/>
          </p:nvPr>
        </p:nvSpPr>
        <p:spPr>
          <a:xfrm>
            <a:off x="555395" y="1619559"/>
            <a:ext cx="7964487" cy="2755900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современный инструментарий </a:t>
            </a:r>
            <a:endParaRPr lang="en-US" dirty="0" smtClean="0"/>
          </a:p>
          <a:p>
            <a:pPr algn="ctr" eaLnBrk="1" hangingPunct="1"/>
            <a:r>
              <a:rPr lang="ru-RU" dirty="0" smtClean="0"/>
              <a:t>для создания </a:t>
            </a:r>
            <a:r>
              <a:rPr lang="ru-RU" dirty="0" err="1" smtClean="0"/>
              <a:t>онлайн-сервисов</a:t>
            </a:r>
            <a:r>
              <a:rPr lang="ru-RU" dirty="0" smtClean="0"/>
              <a:t>,</a:t>
            </a:r>
            <a:endParaRPr lang="en-US" dirty="0" smtClean="0"/>
          </a:p>
          <a:p>
            <a:pPr algn="ctr" eaLnBrk="1" hangingPunct="1"/>
            <a:r>
              <a:rPr lang="ru-RU" dirty="0" smtClean="0"/>
              <a:t>обеспечивающих работу пользователей в прикладных решениях</a:t>
            </a:r>
            <a:endParaRPr lang="en-US" dirty="0" smtClean="0"/>
          </a:p>
          <a:p>
            <a:pPr algn="ctr" eaLnBrk="1" hangingPunct="1"/>
            <a:r>
              <a:rPr lang="ru-RU" dirty="0" smtClean="0"/>
              <a:t>на платформе «1С:Предприятие» через Интернет (в «облаке»).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0629" y="4835764"/>
            <a:ext cx="71820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Чтобы использовать технологию 1cFresh, необходимо приобрести продукт фирмы «1С</a:t>
            </a:r>
            <a:r>
              <a:rPr lang="ru-RU" dirty="0" smtClean="0"/>
              <a:t>»</a:t>
            </a:r>
          </a:p>
          <a:p>
            <a:pPr algn="ctr"/>
            <a:r>
              <a:rPr lang="ru-RU" dirty="0"/>
              <a:t> </a:t>
            </a:r>
            <a:r>
              <a:rPr lang="ru-RU" b="1" dirty="0">
                <a:hlinkClick r:id="rId2"/>
              </a:rPr>
              <a:t>«1С:Технология публикации решений 1сFresh»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199979"/>
          </a:xfrm>
          <a:prstGeom prst="rect">
            <a:avLst/>
          </a:prstGeom>
          <a:noFill/>
          <a:ln w="44450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270767" y="995043"/>
            <a:ext cx="8376083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Прикладные решения (информационные базы) развертываются у провайдера сервиса, на его оборудовании, в виде единой инфраструктуры, с которой работают все пользователи сервиса.</a:t>
            </a:r>
          </a:p>
          <a:p>
            <a:r>
              <a:rPr lang="ru-RU" sz="1800" dirty="0"/>
              <a:t>Взаимодействие пользователей и провайдеров сервиса, созданного по технологии 1cFresh, основано на модели </a:t>
            </a:r>
            <a:r>
              <a:rPr lang="ru-RU" sz="1800" b="1" dirty="0" err="1"/>
              <a:t>SaaS</a:t>
            </a:r>
            <a:r>
              <a:rPr lang="ru-RU" sz="1800" dirty="0"/>
              <a:t> (программное обеспечение как услуга):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/>
              <a:t>провайдер выполняет все действия по установке, обновлению, поддержанию работоспособности и технической поддержке размещенных в сервисе прикладных решений и используемой ими аппаратной и программной инфраструктуры;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/>
              <a:t>пользователи сервиса используют размещенные в сервисе прикладные решения через Интернет с помощью обычного </a:t>
            </a:r>
            <a:r>
              <a:rPr lang="ru-RU" sz="1800" dirty="0" err="1"/>
              <a:t>интернет-браузера</a:t>
            </a:r>
            <a:r>
              <a:rPr lang="ru-RU" sz="1800" dirty="0"/>
              <a:t> или тонкого клиента, за что платят провайдеру абонентскую плату (при коммерческом использовании сервиса).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598986" y="150761"/>
            <a:ext cx="40028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Технология 1</a:t>
            </a:r>
            <a:r>
              <a:rPr lang="en-US" dirty="0" smtClean="0">
                <a:solidFill>
                  <a:srgbClr val="FF0000"/>
                </a:solidFill>
              </a:rPr>
              <a:t>c Fresh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Возможности технологии 1</a:t>
            </a:r>
            <a:r>
              <a:rPr lang="en-US" dirty="0" err="1" smtClean="0"/>
              <a:t>cFresh</a:t>
            </a:r>
            <a:endParaRPr lang="en-US" dirty="0"/>
          </a:p>
        </p:txBody>
      </p: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1068388" y="-1588"/>
            <a:ext cx="9525" cy="763588"/>
            <a:chOff x="693" y="-1"/>
            <a:chExt cx="6" cy="481"/>
          </a:xfrm>
        </p:grpSpPr>
        <p:sp>
          <p:nvSpPr>
            <p:cNvPr id="8197" name="Line 7"/>
            <p:cNvSpPr>
              <a:spLocks noChangeShapeType="1"/>
            </p:cNvSpPr>
            <p:nvPr/>
          </p:nvSpPr>
          <p:spPr bwMode="auto">
            <a:xfrm>
              <a:off x="693" y="-1"/>
              <a:ext cx="0" cy="481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8198" name="Line 8"/>
            <p:cNvSpPr>
              <a:spLocks noChangeShapeType="1"/>
            </p:cNvSpPr>
            <p:nvPr/>
          </p:nvSpPr>
          <p:spPr bwMode="auto">
            <a:xfrm>
              <a:off x="699" y="-1"/>
              <a:ext cx="0" cy="4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297401" y="1432822"/>
            <a:ext cx="829618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/>
              <a:t>публикация в «облачном» сервисе прикладных решений на платформе «1С:Предприятие»;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использование этих приложений через Интернет с помощью обычного </a:t>
            </a:r>
            <a:r>
              <a:rPr lang="ru-RU" sz="1400" dirty="0" err="1"/>
              <a:t>интернет-браузера</a:t>
            </a:r>
            <a:r>
              <a:rPr lang="ru-RU" sz="1400" dirty="0"/>
              <a:t> или тонкого клиента «1С:Предприятия»;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централизованное обновление опубликованных в сервисе прикладных решений, используемой в них нормативно-справочной информации;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автоматический обмен данными между опубликованными в сервисе прикладными решениями;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автоматическое резервное копирование данных пользователей;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единая аутентификация пользователей во всех приложениях и компонентах сервиса;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быстрое создание приложений пользователями сервиса;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перенос данных пользователей из локальных версий прикладных решений в сервис и обратно;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общение </a:t>
            </a:r>
            <a:r>
              <a:rPr lang="ru-RU" sz="1400" dirty="0"/>
              <a:t>пользователей (форум), взаимодействие пользователей со службой поддержки, обсуждение идей и т. д.;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оповещение пользователей сервиса о предстоящих работах и других событиях в сервисе;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/>
              <a:t>средства централизованного управления ресурсами сервиса</a:t>
            </a:r>
            <a:r>
              <a:rPr lang="ru-RU" sz="1400" dirty="0" smtClean="0"/>
              <a:t>;</a:t>
            </a:r>
            <a:endParaRPr lang="ru-RU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1800" dirty="0" smtClean="0"/>
              <a:t>Когда следует применять технологию 1cFresh?</a:t>
            </a:r>
            <a:endParaRPr lang="ru-RU" sz="1800" dirty="0"/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66700" y="1268413"/>
            <a:ext cx="8397906" cy="5073650"/>
          </a:xfrm>
          <a:noFill/>
        </p:spPr>
        <p:txBody>
          <a:bodyPr/>
          <a:lstStyle/>
          <a:p>
            <a:pPr algn="ctr">
              <a:buNone/>
            </a:pPr>
            <a:r>
              <a:rPr lang="ru-RU" dirty="0" smtClean="0"/>
              <a:t>Технологию 1сFresh целесообразно применять, если нужно обеспечить многим группам пользователей доступ к одному или нескольким однотипным прикладным решениям на платформе «1С:Предприятие», причем каждая группа пользователей должна работать со своими данными. </a:t>
            </a:r>
            <a:endParaRPr lang="en-US" dirty="0" smtClean="0"/>
          </a:p>
          <a:p>
            <a:pPr algn="ctr">
              <a:buNone/>
            </a:pPr>
            <a:r>
              <a:rPr lang="ru-RU" sz="1600" dirty="0" smtClean="0"/>
              <a:t>Например:</a:t>
            </a:r>
          </a:p>
          <a:p>
            <a:r>
              <a:rPr lang="ru-RU" sz="2000" b="1" dirty="0" smtClean="0"/>
              <a:t>сервис-провайдер</a:t>
            </a:r>
            <a:r>
              <a:rPr lang="ru-RU" sz="2000" dirty="0" smtClean="0"/>
              <a:t>, предоставляющий малым и средним предприятиям и предпринимателям  доступ через Интернет к прикладным решениям на платформе «1С:Предприятие»;</a:t>
            </a:r>
          </a:p>
          <a:p>
            <a:r>
              <a:rPr lang="ru-RU" sz="2000" b="1" dirty="0" smtClean="0"/>
              <a:t>холдинг или государственное учреждение</a:t>
            </a:r>
            <a:r>
              <a:rPr lang="ru-RU" sz="2000" dirty="0" smtClean="0"/>
              <a:t>, включающие много подразделений. В каждом подразделении могут использоваться типовые и отраслевые прикладные решения на платформе «1С:Предприятие»;</a:t>
            </a:r>
          </a:p>
          <a:p>
            <a:r>
              <a:rPr lang="ru-RU" sz="2000" b="1" dirty="0" smtClean="0"/>
              <a:t>учебное заведение</a:t>
            </a:r>
            <a:r>
              <a:rPr lang="ru-RU" sz="2000" dirty="0" smtClean="0"/>
              <a:t> (вуз, техникум), в котором обучающиеся должны выполнять тесты или лабораторные работы с помощью прикладных решений на платформе «1С:Предприятие».</a:t>
            </a:r>
          </a:p>
          <a:p>
            <a:pPr marL="169863" indent="-169863" eaLnBrk="1" hangingPunct="1"/>
            <a:endParaRPr lang="ru-RU" sz="15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4450"/>
            <a:ext cx="7760825" cy="835025"/>
          </a:xfrm>
          <a:noFill/>
        </p:spPr>
        <p:txBody>
          <a:bodyPr/>
          <a:lstStyle/>
          <a:p>
            <a:pPr eaLnBrk="1" hangingPunct="1"/>
            <a:r>
              <a:rPr lang="ru-RU" sz="1800" dirty="0" smtClean="0"/>
              <a:t>Упрощенная схема сервиса, развернутого по технологии 1cFresh</a:t>
            </a:r>
          </a:p>
        </p:txBody>
      </p:sp>
      <p:pic>
        <p:nvPicPr>
          <p:cNvPr id="10" name="Рисунок 9" descr="service_scheme-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437" y="603682"/>
            <a:ext cx="7477125" cy="61257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dirty="0" smtClean="0"/>
              <a:t>Разделение данных</a:t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77502"/>
            <a:ext cx="6693902" cy="5691973"/>
          </a:xfrm>
          <a:noFill/>
        </p:spPr>
        <p:txBody>
          <a:bodyPr/>
          <a:lstStyle/>
          <a:p>
            <a:r>
              <a:rPr lang="ru-RU" dirty="0" smtClean="0"/>
              <a:t>В технологии 1cFresh используется механизм разделения данных. </a:t>
            </a:r>
          </a:p>
          <a:p>
            <a:r>
              <a:rPr lang="ru-RU" dirty="0" smtClean="0"/>
              <a:t>Все пользователи сервиса, работающие с прикладным решением, даже если их много тысяч, обращаются к единственной информационной базе этого решения. Или к нескольким информационным базам, при горизонтальном масштабировании сервиса. </a:t>
            </a:r>
          </a:p>
          <a:p>
            <a:r>
              <a:rPr lang="ru-RU" dirty="0" smtClean="0"/>
              <a:t>Это обеспечивает существенную экономию аппаратных ресурсов и возможность централизованного выполнения операций по обслуживанию сервиса.</a:t>
            </a:r>
          </a:p>
          <a:p>
            <a:pPr algn="ctr">
              <a:buNone/>
            </a:pPr>
            <a:r>
              <a:rPr lang="ru-RU" dirty="0" smtClean="0"/>
              <a:t>Для каждой группы пользователей, работающих с общими приложениями и данными (то есть, для каждого </a:t>
            </a:r>
            <a:r>
              <a:rPr lang="ru-RU" b="1" dirty="0" smtClean="0"/>
              <a:t>абонента сервиса</a:t>
            </a:r>
            <a:r>
              <a:rPr lang="ru-RU" dirty="0" smtClean="0"/>
              <a:t>) работа в сервисе выглядит так, как будто в сервисе работают только они, и для них в сервисе выделен отдельный сервер, на котором размещены их приложения и данные.</a:t>
            </a:r>
          </a:p>
          <a:p>
            <a:pPr algn="ctr">
              <a:buNone/>
            </a:pPr>
            <a:r>
              <a:rPr lang="ru-RU" dirty="0" smtClean="0"/>
              <a:t> </a:t>
            </a:r>
            <a:r>
              <a:rPr lang="ru-RU" b="1" dirty="0" smtClean="0"/>
              <a:t>Другие пользователи к этим данным доступа не имеют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b="1" dirty="0" smtClean="0">
              <a:solidFill>
                <a:schemeClr val="tx2"/>
              </a:solidFill>
            </a:endParaRPr>
          </a:p>
        </p:txBody>
      </p:sp>
      <p:pic>
        <p:nvPicPr>
          <p:cNvPr id="1721350" name="Picture 6" descr="22_direct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7688" y="1893888"/>
            <a:ext cx="1800225" cy="1392237"/>
          </a:xfrm>
          <a:prstGeom prst="rect">
            <a:avLst/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</p:spPr>
      </p:pic>
      <p:pic>
        <p:nvPicPr>
          <p:cNvPr id="1721351" name="Picture 7" descr="22_manager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5150" y="3435350"/>
            <a:ext cx="1800225" cy="1352550"/>
          </a:xfrm>
          <a:prstGeom prst="rect">
            <a:avLst/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</p:spPr>
      </p:pic>
      <p:pic>
        <p:nvPicPr>
          <p:cNvPr id="1721352" name="Picture 8" descr="_oto_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04038" y="4943475"/>
            <a:ext cx="1800225" cy="1349375"/>
          </a:xfrm>
          <a:prstGeom prst="rect">
            <a:avLst/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7613" y="-106363"/>
            <a:ext cx="5783262" cy="1081088"/>
          </a:xfrm>
          <a:noFill/>
        </p:spPr>
        <p:txBody>
          <a:bodyPr/>
          <a:lstStyle/>
          <a:p>
            <a:pPr eaLnBrk="1" hangingPunct="1"/>
            <a:r>
              <a:rPr lang="ru-RU" sz="1600" dirty="0" smtClean="0"/>
              <a:t>Разделение данных</a:t>
            </a:r>
            <a:endParaRPr lang="ru-RU" sz="1600" dirty="0" smtClean="0">
              <a:solidFill>
                <a:schemeClr val="tx2"/>
              </a:solidFill>
            </a:endParaRPr>
          </a:p>
        </p:txBody>
      </p:sp>
      <p:pic>
        <p:nvPicPr>
          <p:cNvPr id="7" name="Рисунок 6" descr="data_separation-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575" y="838200"/>
            <a:ext cx="7562850" cy="5181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909_шаблон">
  <a:themeElements>
    <a:clrScheme name="0909_шаблон 1">
      <a:dk1>
        <a:srgbClr val="5F0000"/>
      </a:dk1>
      <a:lt1>
        <a:srgbClr val="FFFFFF"/>
      </a:lt1>
      <a:dk2>
        <a:srgbClr val="CC3300"/>
      </a:dk2>
      <a:lt2>
        <a:srgbClr val="808080"/>
      </a:lt2>
      <a:accent1>
        <a:srgbClr val="F9E383"/>
      </a:accent1>
      <a:accent2>
        <a:srgbClr val="369900"/>
      </a:accent2>
      <a:accent3>
        <a:srgbClr val="FFFFFF"/>
      </a:accent3>
      <a:accent4>
        <a:srgbClr val="500000"/>
      </a:accent4>
      <a:accent5>
        <a:srgbClr val="FBEFC1"/>
      </a:accent5>
      <a:accent6>
        <a:srgbClr val="308A00"/>
      </a:accent6>
      <a:hlink>
        <a:srgbClr val="0033CC"/>
      </a:hlink>
      <a:folHlink>
        <a:srgbClr val="CC3300"/>
      </a:folHlink>
    </a:clrScheme>
    <a:fontScheme name="0909_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9E383">
            <a:alpha val="50000"/>
          </a:srgbClr>
        </a:solidFill>
        <a:ln w="44450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9E383">
            <a:alpha val="50000"/>
          </a:srgbClr>
        </a:solidFill>
        <a:ln w="44450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909_шаблон 1">
        <a:dk1>
          <a:srgbClr val="5F0000"/>
        </a:dk1>
        <a:lt1>
          <a:srgbClr val="FFFFFF"/>
        </a:lt1>
        <a:dk2>
          <a:srgbClr val="CC3300"/>
        </a:dk2>
        <a:lt2>
          <a:srgbClr val="808080"/>
        </a:lt2>
        <a:accent1>
          <a:srgbClr val="F9E383"/>
        </a:accent1>
        <a:accent2>
          <a:srgbClr val="369900"/>
        </a:accent2>
        <a:accent3>
          <a:srgbClr val="FFFFFF"/>
        </a:accent3>
        <a:accent4>
          <a:srgbClr val="500000"/>
        </a:accent4>
        <a:accent5>
          <a:srgbClr val="FBEFC1"/>
        </a:accent5>
        <a:accent6>
          <a:srgbClr val="308A00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11247</TotalTime>
  <Words>377</Words>
  <Application>Microsoft Office PowerPoint</Application>
  <PresentationFormat>Экран (4:3)</PresentationFormat>
  <Paragraphs>111</Paragraphs>
  <Slides>16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0909_шаблон</vt:lpstr>
      <vt:lpstr>Слайд 1</vt:lpstr>
      <vt:lpstr>Технология 1c Fresh </vt:lpstr>
      <vt:lpstr>Слайд 3</vt:lpstr>
      <vt:lpstr>Слайд 4</vt:lpstr>
      <vt:lpstr>Возможности технологии 1cFresh</vt:lpstr>
      <vt:lpstr>Когда следует применять технологию 1cFresh?</vt:lpstr>
      <vt:lpstr>Упрощенная схема сервиса, развернутого по технологии 1cFresh</vt:lpstr>
      <vt:lpstr>Разделение данных </vt:lpstr>
      <vt:lpstr>Разделение данных</vt:lpstr>
      <vt:lpstr>Слайд 10</vt:lpstr>
      <vt:lpstr>Слайд 11</vt:lpstr>
      <vt:lpstr>Для провайдера </vt:lpstr>
      <vt:lpstr>Для пользователей</vt:lpstr>
      <vt:lpstr>Слайд 14</vt:lpstr>
      <vt:lpstr>1С: Бухобслуживание                              https://1cbo.ru/</vt:lpstr>
      <vt:lpstr>Слайд 16</vt:lpstr>
    </vt:vector>
  </TitlesOfParts>
  <Company>1C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1С:Предприятие 8   Управление производственным предприятием</dc:title>
  <dc:creator>Кислов А.С.</dc:creator>
  <cp:lastModifiedBy>IBI</cp:lastModifiedBy>
  <cp:revision>650</cp:revision>
  <dcterms:created xsi:type="dcterms:W3CDTF">2009-12-11T10:55:42Z</dcterms:created>
  <dcterms:modified xsi:type="dcterms:W3CDTF">2016-04-13T08:38:41Z</dcterms:modified>
</cp:coreProperties>
</file>