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7386-96D6-4631-85B1-C6B93A74843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08EE-DF6F-4C6D-90AE-D993325CB59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25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7386-96D6-4631-85B1-C6B93A74843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08EE-DF6F-4C6D-90AE-D993325C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1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7386-96D6-4631-85B1-C6B93A74843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08EE-DF6F-4C6D-90AE-D993325C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75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7386-96D6-4631-85B1-C6B93A74843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08EE-DF6F-4C6D-90AE-D993325CB59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3537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7386-96D6-4631-85B1-C6B93A74843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08EE-DF6F-4C6D-90AE-D993325C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82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7386-96D6-4631-85B1-C6B93A74843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08EE-DF6F-4C6D-90AE-D993325CB59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4192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7386-96D6-4631-85B1-C6B93A74843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08EE-DF6F-4C6D-90AE-D993325C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52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7386-96D6-4631-85B1-C6B93A74843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08EE-DF6F-4C6D-90AE-D993325C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3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7386-96D6-4631-85B1-C6B93A74843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08EE-DF6F-4C6D-90AE-D993325C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1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7386-96D6-4631-85B1-C6B93A74843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08EE-DF6F-4C6D-90AE-D993325C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2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7386-96D6-4631-85B1-C6B93A74843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08EE-DF6F-4C6D-90AE-D993325C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2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7386-96D6-4631-85B1-C6B93A74843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08EE-DF6F-4C6D-90AE-D993325C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4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7386-96D6-4631-85B1-C6B93A74843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08EE-DF6F-4C6D-90AE-D993325C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5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7386-96D6-4631-85B1-C6B93A74843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08EE-DF6F-4C6D-90AE-D993325C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3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7386-96D6-4631-85B1-C6B93A74843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08EE-DF6F-4C6D-90AE-D993325C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6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7386-96D6-4631-85B1-C6B93A74843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08EE-DF6F-4C6D-90AE-D993325C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7386-96D6-4631-85B1-C6B93A74843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08EE-DF6F-4C6D-90AE-D993325C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4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CB97386-96D6-4631-85B1-C6B93A74843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42F08EE-DF6F-4C6D-90AE-D993325C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63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CA7FA-3719-45EF-BF11-7D55F0D2C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Ведущие производители СУБД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F865C2-32AD-4F27-8BB0-7BCBDF577A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Автор: Моисеенко Павел, </a:t>
            </a:r>
            <a:r>
              <a:rPr lang="ru-RU" dirty="0" err="1"/>
              <a:t>ИИТиТО</a:t>
            </a:r>
            <a:r>
              <a:rPr lang="ru-RU" dirty="0"/>
              <a:t>, ИВТ, 2 курс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3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B24D5E6D-A1A2-4944-82E4-64283E8E0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0882147" cy="57310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6000" dirty="0"/>
              <a:t>Спасибо за внимание!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0183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B24D5E6D-A1A2-4944-82E4-64283E8E0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9069388" cy="5731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Первая коммерческая СУБД называлась IMS (от англ. </a:t>
            </a:r>
            <a:r>
              <a:rPr lang="ru-RU" sz="2800" dirty="0" err="1"/>
              <a:t>Information</a:t>
            </a:r>
            <a:r>
              <a:rPr lang="ru-RU" sz="2800" dirty="0"/>
              <a:t> </a:t>
            </a:r>
            <a:r>
              <a:rPr lang="ru-RU" sz="2800" dirty="0" err="1"/>
              <a:t>Management</a:t>
            </a:r>
            <a:r>
              <a:rPr lang="ru-RU" sz="2800" dirty="0"/>
              <a:t> </a:t>
            </a:r>
            <a:r>
              <a:rPr lang="ru-RU" sz="2800" dirty="0" err="1"/>
              <a:t>System</a:t>
            </a:r>
            <a:r>
              <a:rPr lang="ru-RU" sz="2800" dirty="0"/>
              <a:t>, система управления информацией) и была выпущена корпорацией IBM в 1968 году для платформы IBM </a:t>
            </a:r>
            <a:r>
              <a:rPr lang="ru-RU" sz="2800" dirty="0" err="1"/>
              <a:t>System</a:t>
            </a:r>
            <a:r>
              <a:rPr lang="ru-RU" sz="2800" dirty="0"/>
              <a:t>/360.</a:t>
            </a:r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A7AC12-4929-4677-9F10-A73D97CFA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467" y="685799"/>
            <a:ext cx="3098133" cy="123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27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B24D5E6D-A1A2-4944-82E4-64283E8E0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9069388" cy="5731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Большое влияние на СУБД оказало и развитие сети Интернет. При динамическом формировании </a:t>
            </a:r>
            <a:r>
              <a:rPr lang="ru-RU" sz="2800" dirty="0" err="1"/>
              <a:t>web</a:t>
            </a:r>
            <a:r>
              <a:rPr lang="ru-RU" sz="2800" dirty="0"/>
              <a:t>-страниц в большинстве случаев задействуются СУБД и обслуживаемые ими базы данных. Это привело к появлению ряда СУБД, чья популярность, в первую очередь, связана с их использованием при создании </a:t>
            </a:r>
            <a:r>
              <a:rPr lang="ru-RU" sz="2800" dirty="0" err="1"/>
              <a:t>web</a:t>
            </a:r>
            <a:r>
              <a:rPr lang="ru-RU" sz="2800" dirty="0"/>
              <a:t>-приложений. Наиболее яркий пример – реляционная СУБД </a:t>
            </a:r>
            <a:r>
              <a:rPr lang="ru-RU" sz="2800" dirty="0" err="1"/>
              <a:t>MySQL</a:t>
            </a:r>
            <a:r>
              <a:rPr lang="ru-RU" sz="2800" dirty="0"/>
              <a:t>.</a:t>
            </a:r>
            <a:endParaRPr lang="en-US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391ACE9-E906-4966-BA79-6A3CFCA20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5" y="441158"/>
            <a:ext cx="1950369" cy="100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34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B24D5E6D-A1A2-4944-82E4-64283E8E0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9069388" cy="5731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Наиболее именитый производитель серверных СУБД – это корпорация </a:t>
            </a:r>
            <a:r>
              <a:rPr lang="ru-RU" sz="2800" dirty="0" err="1"/>
              <a:t>Oracle</a:t>
            </a:r>
            <a:r>
              <a:rPr lang="ru-RU" sz="2800" dirty="0"/>
              <a:t>, выпустившая в 1979 году первую коммерческую реляционную СУБД </a:t>
            </a:r>
            <a:r>
              <a:rPr lang="ru-RU" sz="2800" dirty="0" err="1"/>
              <a:t>Oracle</a:t>
            </a:r>
            <a:r>
              <a:rPr lang="ru-RU" sz="2800" dirty="0"/>
              <a:t> v2, и с тех пор являющаяся ключевым производителем в области серверов баз данных.</a:t>
            </a:r>
            <a:endParaRPr lang="en-US" sz="28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72C3C15-D571-44B3-9C09-D47841AF0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582" y="681789"/>
            <a:ext cx="3225018" cy="42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15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B24D5E6D-A1A2-4944-82E4-64283E8E0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9069388" cy="5731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Существенное место на рынке занимает корпорация IBM, выпускающая реляционную СУБД DB2 и иерархическую СУБД IMS. Приобретя в 2001 году подразделение корпорации </a:t>
            </a:r>
            <a:r>
              <a:rPr lang="ru-RU" sz="2800" dirty="0" err="1"/>
              <a:t>Informix</a:t>
            </a:r>
            <a:r>
              <a:rPr lang="ru-RU" sz="2800" dirty="0"/>
              <a:t>, IBM добавила в свою линейку продуктов одноименную СУБД.</a:t>
            </a:r>
            <a:endParaRPr lang="en-US" sz="2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036D7B6-2938-4599-814B-2D50E584C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310" y="685800"/>
            <a:ext cx="2777290" cy="111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73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B24D5E6D-A1A2-4944-82E4-64283E8E0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9069388" cy="5731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Заметное место занимает корпорация </a:t>
            </a:r>
            <a:r>
              <a:rPr lang="ru-RU" sz="2800" dirty="0" err="1"/>
              <a:t>Microsoft</a:t>
            </a:r>
            <a:r>
              <a:rPr lang="ru-RU" sz="2800" dirty="0"/>
              <a:t> с ее серверным продуктом MS SQL </a:t>
            </a:r>
            <a:r>
              <a:rPr lang="ru-RU" sz="2800" dirty="0" err="1"/>
              <a:t>Server</a:t>
            </a:r>
            <a:r>
              <a:rPr lang="ru-RU" sz="2800" dirty="0"/>
              <a:t> и настольной СУБД </a:t>
            </a:r>
            <a:r>
              <a:rPr lang="ru-RU" sz="2800" dirty="0" err="1"/>
              <a:t>Access</a:t>
            </a:r>
            <a:r>
              <a:rPr lang="ru-RU" sz="2800" dirty="0"/>
              <a:t>, входящей в пакет </a:t>
            </a:r>
            <a:r>
              <a:rPr lang="ru-RU" sz="2800" dirty="0" err="1"/>
              <a:t>Microsoft</a:t>
            </a:r>
            <a:r>
              <a:rPr lang="ru-RU" sz="2800" dirty="0"/>
              <a:t> </a:t>
            </a:r>
            <a:r>
              <a:rPr lang="ru-RU" sz="2800" dirty="0" err="1"/>
              <a:t>Office</a:t>
            </a:r>
            <a:r>
              <a:rPr lang="ru-RU" sz="2800" dirty="0"/>
              <a:t>. Несмотря на то, что MS SQL </a:t>
            </a:r>
            <a:r>
              <a:rPr lang="ru-RU" sz="2800" dirty="0" err="1"/>
              <a:t>Server</a:t>
            </a:r>
            <a:r>
              <a:rPr lang="ru-RU" sz="2800" dirty="0"/>
              <a:t> выпускается только для ОС семейства </a:t>
            </a:r>
            <a:r>
              <a:rPr lang="ru-RU" sz="2800" dirty="0" err="1"/>
              <a:t>Windows</a:t>
            </a:r>
            <a:r>
              <a:rPr lang="ru-RU" sz="2800" dirty="0"/>
              <a:t>, популярность данной платформы, поддержка в средствах разработки </a:t>
            </a:r>
            <a:r>
              <a:rPr lang="ru-RU" sz="2800" dirty="0" err="1"/>
              <a:t>Microsoft</a:t>
            </a:r>
            <a:r>
              <a:rPr lang="ru-RU" sz="2800" dirty="0"/>
              <a:t> и широкие возможности самой СУБД, привели к её широкому распространению.</a:t>
            </a:r>
            <a:endParaRPr lang="en-US" sz="2800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D2DF662-726F-4EA2-8A01-C34B86DE7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484" y="441158"/>
            <a:ext cx="1187116" cy="115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7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B24D5E6D-A1A2-4944-82E4-64283E8E0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0882147" cy="57310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/>
              <a:t>Основанная в 1984 году компания </a:t>
            </a:r>
            <a:r>
              <a:rPr lang="ru-RU" sz="2800" dirty="0" err="1"/>
              <a:t>Sybase</a:t>
            </a:r>
            <a:r>
              <a:rPr lang="ru-RU" sz="2800" dirty="0"/>
              <a:t> может быть также названа одним из пионеров в области разработки реляционных СУБД. В конце 1980-х – начале 1990-х </a:t>
            </a:r>
            <a:r>
              <a:rPr lang="ru-RU" sz="2800" dirty="0" err="1"/>
              <a:t>Sybase</a:t>
            </a:r>
            <a:r>
              <a:rPr lang="ru-RU" sz="2800" dirty="0"/>
              <a:t> вела разработку SQL </a:t>
            </a:r>
            <a:r>
              <a:rPr lang="ru-RU" sz="2800" dirty="0" err="1"/>
              <a:t>Server</a:t>
            </a:r>
            <a:r>
              <a:rPr lang="ru-RU" sz="2800" dirty="0"/>
              <a:t> в альянсе с </a:t>
            </a:r>
            <a:r>
              <a:rPr lang="ru-RU" sz="2800" dirty="0" err="1"/>
              <a:t>Microsoft</a:t>
            </a:r>
            <a:r>
              <a:rPr lang="ru-RU" sz="2800" dirty="0"/>
              <a:t>, но в дальнейшем продукты стали независимыми. На сегодняшний день в линейке продуктов </a:t>
            </a:r>
            <a:r>
              <a:rPr lang="ru-RU" sz="2800" dirty="0" err="1"/>
              <a:t>Sybase</a:t>
            </a:r>
            <a:r>
              <a:rPr lang="ru-RU" sz="2800" dirty="0"/>
              <a:t> есть реляционный сервер баз данных </a:t>
            </a:r>
            <a:r>
              <a:rPr lang="ru-RU" sz="2800" dirty="0" err="1"/>
              <a:t>Adaptive</a:t>
            </a:r>
            <a:r>
              <a:rPr lang="ru-RU" sz="2800" dirty="0"/>
              <a:t> </a:t>
            </a:r>
            <a:r>
              <a:rPr lang="ru-RU" sz="2800" dirty="0" err="1"/>
              <a:t>Server</a:t>
            </a:r>
            <a:r>
              <a:rPr lang="ru-RU" sz="2800" dirty="0"/>
              <a:t> </a:t>
            </a:r>
            <a:r>
              <a:rPr lang="ru-RU" sz="2800" dirty="0" err="1"/>
              <a:t>Enterprise</a:t>
            </a:r>
            <a:r>
              <a:rPr lang="ru-RU" sz="2800" dirty="0"/>
              <a:t>, встраиваемая реляционная СУБД SQL </a:t>
            </a:r>
            <a:r>
              <a:rPr lang="ru-RU" sz="2800" dirty="0" err="1"/>
              <a:t>Anywhere</a:t>
            </a:r>
            <a:r>
              <a:rPr lang="ru-RU" sz="2800" dirty="0"/>
              <a:t> и </a:t>
            </a:r>
            <a:r>
              <a:rPr lang="ru-RU" sz="2800" dirty="0" err="1"/>
              <a:t>нереляционная</a:t>
            </a:r>
            <a:r>
              <a:rPr lang="ru-RU" sz="2800" dirty="0"/>
              <a:t> СУБД с «</a:t>
            </a:r>
            <a:r>
              <a:rPr lang="ru-RU" sz="2800" dirty="0" err="1"/>
              <a:t>поколоночным</a:t>
            </a:r>
            <a:r>
              <a:rPr lang="ru-RU" sz="2800" dirty="0"/>
              <a:t>» хранением данных </a:t>
            </a:r>
            <a:r>
              <a:rPr lang="ru-RU" sz="2800" dirty="0" err="1"/>
              <a:t>Sybase</a:t>
            </a:r>
            <a:r>
              <a:rPr lang="ru-RU" sz="2800" dirty="0"/>
              <a:t> IQ, предназначенная для задач аналитической обработки данных и построения хранилищ данных. В 2010 году </a:t>
            </a:r>
            <a:r>
              <a:rPr lang="ru-RU" sz="2800" dirty="0" err="1"/>
              <a:t>Sybase</a:t>
            </a:r>
            <a:r>
              <a:rPr lang="ru-RU" sz="2800" dirty="0"/>
              <a:t> была приобретена компанией SAP AG, ведущим поставщиком программных решений для управления бизнесом.</a:t>
            </a:r>
            <a:endParaRPr lang="en-US" sz="28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1D27ADC-B30C-4F7C-BC06-C0F1EA5FB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395" y="345547"/>
            <a:ext cx="1417721" cy="68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10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B24D5E6D-A1A2-4944-82E4-64283E8E0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0882147" cy="5731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Среди приверженцев свободно распространяемого программного обеспечения широкую популярность приобрела СУБД </a:t>
            </a:r>
            <a:r>
              <a:rPr lang="ru-RU" sz="2800" dirty="0" err="1"/>
              <a:t>MySQL</a:t>
            </a:r>
            <a:r>
              <a:rPr lang="ru-RU" sz="2800" dirty="0"/>
              <a:t>, изначально разрабатывавшаяся созданной в Швеции компанией </a:t>
            </a:r>
            <a:r>
              <a:rPr lang="ru-RU" sz="2800" dirty="0" err="1"/>
              <a:t>MySQL</a:t>
            </a:r>
            <a:r>
              <a:rPr lang="ru-RU" sz="2800" dirty="0"/>
              <a:t> AB. В настоящее время у </a:t>
            </a:r>
            <a:r>
              <a:rPr lang="ru-RU" sz="2800" dirty="0" err="1"/>
              <a:t>MySQL</a:t>
            </a:r>
            <a:r>
              <a:rPr lang="ru-RU" sz="2800" dirty="0"/>
              <a:t> лидирующие позиции в качестве СУБД, используемой в области </a:t>
            </a:r>
            <a:r>
              <a:rPr lang="ru-RU" sz="2800" dirty="0" err="1"/>
              <a:t>web</a:t>
            </a:r>
            <a:r>
              <a:rPr lang="ru-RU" sz="2800" dirty="0"/>
              <a:t>-разработки. В 2008 году компания </a:t>
            </a:r>
            <a:r>
              <a:rPr lang="ru-RU" sz="2800" dirty="0" err="1"/>
              <a:t>MySQL</a:t>
            </a:r>
            <a:r>
              <a:rPr lang="ru-RU" sz="2800" dirty="0"/>
              <a:t> AB была приобретена </a:t>
            </a:r>
            <a:r>
              <a:rPr lang="ru-RU" sz="2800" dirty="0" err="1"/>
              <a:t>Sun</a:t>
            </a:r>
            <a:r>
              <a:rPr lang="ru-RU" sz="2800" dirty="0"/>
              <a:t> </a:t>
            </a:r>
            <a:r>
              <a:rPr lang="ru-RU" sz="2800" dirty="0" err="1"/>
              <a:t>Microsystems</a:t>
            </a:r>
            <a:r>
              <a:rPr lang="ru-RU" sz="2800" dirty="0"/>
              <a:t>, а в 2010 году уже саму </a:t>
            </a:r>
            <a:r>
              <a:rPr lang="ru-RU" sz="2800" dirty="0" err="1"/>
              <a:t>Sun</a:t>
            </a:r>
            <a:r>
              <a:rPr lang="ru-RU" sz="2800" dirty="0"/>
              <a:t> приобрела </a:t>
            </a:r>
            <a:r>
              <a:rPr lang="ru-RU" sz="2800" dirty="0" err="1"/>
              <a:t>Oracle</a:t>
            </a:r>
            <a:r>
              <a:rPr lang="ru-RU" sz="2800" dirty="0"/>
              <a:t>. Сейчас выпускаются как коммерческие, так и бесплатно распространяемая версия </a:t>
            </a:r>
            <a:r>
              <a:rPr lang="ru-RU" sz="2800" dirty="0" err="1"/>
              <a:t>MySQL</a:t>
            </a:r>
            <a:r>
              <a:rPr lang="ru-RU" sz="2800" dirty="0"/>
              <a:t> (</a:t>
            </a:r>
            <a:r>
              <a:rPr lang="ru-RU" sz="2800" dirty="0" err="1"/>
              <a:t>MySQL</a:t>
            </a:r>
            <a:r>
              <a:rPr lang="ru-RU" sz="2800" dirty="0"/>
              <a:t> </a:t>
            </a:r>
            <a:r>
              <a:rPr lang="ru-RU" sz="2800" dirty="0" err="1"/>
              <a:t>Community</a:t>
            </a:r>
            <a:r>
              <a:rPr lang="ru-RU" sz="2800" dirty="0"/>
              <a:t> </a:t>
            </a:r>
            <a:r>
              <a:rPr lang="ru-RU" sz="2800" dirty="0" err="1"/>
              <a:t>Edition</a:t>
            </a:r>
            <a:r>
              <a:rPr lang="ru-RU" sz="2800" dirty="0"/>
              <a:t>). Кроме того, существуют разрабатываемые сообществом свободно распространяемые ответвления </a:t>
            </a:r>
            <a:r>
              <a:rPr lang="ru-RU" sz="2800" dirty="0" err="1"/>
              <a:t>MySQL</a:t>
            </a:r>
            <a:r>
              <a:rPr lang="ru-RU" sz="2800" dirty="0"/>
              <a:t>, например, это </a:t>
            </a:r>
            <a:r>
              <a:rPr lang="ru-RU" sz="2800" dirty="0" err="1"/>
              <a:t>MariaDB</a:t>
            </a:r>
            <a:r>
              <a:rPr lang="ru-RU" sz="2800" dirty="0"/>
              <a:t>.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2EB670-F7ED-4173-960E-B03124B62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621" y="286106"/>
            <a:ext cx="1548815" cy="79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08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B24D5E6D-A1A2-4944-82E4-64283E8E0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0882147" cy="5731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В качестве примера популярных сейчас настольных СУБД можно назвать </a:t>
            </a:r>
            <a:r>
              <a:rPr lang="ru-RU" sz="2800" dirty="0" err="1"/>
              <a:t>Microsoft</a:t>
            </a:r>
            <a:r>
              <a:rPr lang="ru-RU" sz="2800" dirty="0"/>
              <a:t> </a:t>
            </a:r>
            <a:r>
              <a:rPr lang="ru-RU" sz="2800" dirty="0" err="1"/>
              <a:t>Access</a:t>
            </a:r>
            <a:r>
              <a:rPr lang="ru-RU" sz="2800" dirty="0"/>
              <a:t> и </a:t>
            </a:r>
            <a:r>
              <a:rPr lang="ru-RU" sz="2800" dirty="0" err="1"/>
              <a:t>OpenOffice</a:t>
            </a:r>
            <a:r>
              <a:rPr lang="ru-RU" sz="2800" dirty="0"/>
              <a:t> </a:t>
            </a:r>
            <a:r>
              <a:rPr lang="ru-RU" sz="2800" dirty="0" err="1"/>
              <a:t>Base</a:t>
            </a:r>
            <a:r>
              <a:rPr lang="ru-RU" sz="2800" dirty="0"/>
              <a:t>.</a:t>
            </a:r>
            <a:endParaRPr lang="en-US" sz="28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1F6A5F8-1A28-4EFF-BE9F-76EB95A88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994" y="1212939"/>
            <a:ext cx="1187116" cy="118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8113253-8FA2-4478-8E3A-825D532D9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994" y="4596063"/>
            <a:ext cx="1187116" cy="115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5A36A171-F389-47C6-ABB2-25DAA0602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202" y="1212939"/>
            <a:ext cx="1187115" cy="118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766468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</TotalTime>
  <Words>441</Words>
  <Application>Microsoft Office PowerPoint</Application>
  <PresentationFormat>Широкоэкранный</PresentationFormat>
  <Paragraphs>11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Сектор</vt:lpstr>
      <vt:lpstr>Ведущие производители СУБД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 Moiseenko</dc:creator>
  <cp:lastModifiedBy>Pavel Moiseenko</cp:lastModifiedBy>
  <cp:revision>3</cp:revision>
  <dcterms:created xsi:type="dcterms:W3CDTF">2020-06-13T15:59:19Z</dcterms:created>
  <dcterms:modified xsi:type="dcterms:W3CDTF">2020-06-13T16:29:21Z</dcterms:modified>
</cp:coreProperties>
</file>