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tandlife.blogspot.com/2015/02/maxima_28.html" TargetMode="External"/><Relationship Id="rId2" Type="http://schemas.openxmlformats.org/officeDocument/2006/relationships/hyperlink" Target="https://drive.google.com/file/d/1akiGcm8EcL5G9AEU-bsx3fybM_vkLabO/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4AF5A-B091-484F-B0A9-A8D8ED7D4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1762228"/>
            <a:ext cx="8637073" cy="3333544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матрицами в прикладной компьютерной программе </a:t>
            </a:r>
            <a:r>
              <a:rPr lang="ru-RU" dirty="0" err="1"/>
              <a:t>Maxima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FF3D27-C289-49D1-ABE8-BBF20CFCD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146800"/>
            <a:ext cx="8637072" cy="711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/>
              <a:t>Автор презентации: Моисеенко Павел</a:t>
            </a:r>
            <a:br>
              <a:rPr lang="ru-RU" dirty="0"/>
            </a:br>
            <a:r>
              <a:rPr lang="ru-RU" dirty="0"/>
              <a:t>Я учусь на 1-ом курсе по направлению ИВТ в РГПУ им. А. И. Герцена.</a:t>
            </a:r>
          </a:p>
        </p:txBody>
      </p:sp>
    </p:spTree>
    <p:extLst>
      <p:ext uri="{BB962C8B-B14F-4D97-AF65-F5344CB8AC3E}">
        <p14:creationId xmlns:p14="http://schemas.microsoft.com/office/powerpoint/2010/main" val="269983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FD5C1E-4802-40AD-93E9-4710C5A9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(ввод) матрицы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807B0-2B42-49D4-A5E9-4593ABC4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Матрица задаётся с помощью выражения</a:t>
            </a:r>
          </a:p>
          <a:p>
            <a:pPr marL="0" indent="0" algn="ctr">
              <a:buNone/>
            </a:pPr>
            <a:r>
              <a:rPr lang="ru-RU" i="1" dirty="0" err="1"/>
              <a:t>matrix</a:t>
            </a:r>
            <a:r>
              <a:rPr lang="ru-RU" i="1" dirty="0"/>
              <a:t>(</a:t>
            </a:r>
            <a:r>
              <a:rPr lang="en-US" i="1" dirty="0"/>
              <a:t>[</a:t>
            </a:r>
            <a:r>
              <a:rPr lang="ru-RU" i="1" dirty="0"/>
              <a:t>стр1</a:t>
            </a:r>
            <a:r>
              <a:rPr lang="en-US" i="1" dirty="0"/>
              <a:t>]</a:t>
            </a:r>
            <a:r>
              <a:rPr lang="ru-RU" i="1" dirty="0"/>
              <a:t>, </a:t>
            </a:r>
            <a:r>
              <a:rPr lang="en-US" i="1" dirty="0"/>
              <a:t>[</a:t>
            </a:r>
            <a:r>
              <a:rPr lang="ru-RU" i="1" dirty="0"/>
              <a:t>стр2</a:t>
            </a:r>
            <a:r>
              <a:rPr lang="en-US" i="1" dirty="0"/>
              <a:t>]</a:t>
            </a:r>
            <a:r>
              <a:rPr lang="ru-RU" i="1" dirty="0"/>
              <a:t>, ... </a:t>
            </a:r>
            <a:r>
              <a:rPr lang="en-US" i="1" dirty="0"/>
              <a:t>[</a:t>
            </a:r>
            <a:r>
              <a:rPr lang="ru-RU" i="1" dirty="0" err="1"/>
              <a:t>стрN</a:t>
            </a:r>
            <a:r>
              <a:rPr lang="en-US" i="1" dirty="0"/>
              <a:t>]</a:t>
            </a:r>
            <a:r>
              <a:rPr lang="ru-RU" i="1" dirty="0"/>
              <a:t>)</a:t>
            </a:r>
            <a:r>
              <a:rPr lang="ru-RU" dirty="0"/>
              <a:t>, </a:t>
            </a:r>
          </a:p>
          <a:p>
            <a:pPr marL="0" indent="0">
              <a:buNone/>
            </a:pPr>
            <a:r>
              <a:rPr lang="ru-RU" dirty="0"/>
              <a:t>где стр1 - </a:t>
            </a:r>
            <a:r>
              <a:rPr lang="ru-RU" dirty="0" err="1"/>
              <a:t>стрN</a:t>
            </a:r>
            <a:r>
              <a:rPr lang="ru-RU" dirty="0"/>
              <a:t> - списки элементов каждой из строк. В </a:t>
            </a:r>
            <a:r>
              <a:rPr lang="ru-RU" dirty="0" err="1"/>
              <a:t>wxMaxima</a:t>
            </a:r>
            <a:r>
              <a:rPr lang="ru-RU" dirty="0"/>
              <a:t> также можно воспользоваться меню "Алгебра" - "Ввести матрицу", затем указать имя, размер, тип матрицы и заполнить её элементы. Кстати, элементами могут быть не только числа, но символьные переменные</a:t>
            </a:r>
            <a:r>
              <a:rPr lang="en-US" dirty="0"/>
              <a:t> </a:t>
            </a:r>
            <a:r>
              <a:rPr lang="ru-RU" dirty="0"/>
              <a:t>и другие матрицы. Получить элемент (</a:t>
            </a:r>
            <a:r>
              <a:rPr lang="ru-RU" dirty="0" err="1"/>
              <a:t>i,j</a:t>
            </a:r>
            <a:r>
              <a:rPr lang="ru-RU" dirty="0"/>
              <a:t>) матрицы M можно с помощью выражений M[</a:t>
            </a:r>
            <a:r>
              <a:rPr lang="ru-RU" dirty="0" err="1"/>
              <a:t>i,j</a:t>
            </a:r>
            <a:r>
              <a:rPr lang="ru-RU" dirty="0"/>
              <a:t>] или M[i][j]. При этом индексация начинается с 1, т.е. M[1,1] - левый верхний угол.</a:t>
            </a:r>
          </a:p>
        </p:txBody>
      </p:sp>
    </p:spTree>
    <p:extLst>
      <p:ext uri="{BB962C8B-B14F-4D97-AF65-F5344CB8AC3E}">
        <p14:creationId xmlns:p14="http://schemas.microsoft.com/office/powerpoint/2010/main" val="254767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467E7B-AD27-4A4E-846D-03486375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51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Операции над матрицами, записанные с помощью знаков +, -, *, /, ^, выполняются поэлементно. Матричное произведение обозначается точкой ".", а чтобы возвести в степень именно матрицу, используйте "^^".</a:t>
            </a:r>
          </a:p>
        </p:txBody>
      </p:sp>
      <p:pic>
        <p:nvPicPr>
          <p:cNvPr id="1026" name="Picture 2" descr="https://3.bp.blogspot.com/-n2sONrUGqCM/VPKc25ZJ80I/AAAAAAAAAnk/xRYERdAnAZk/s1600/matrix3.jpg">
            <a:extLst>
              <a:ext uri="{FF2B5EF4-FFF2-40B4-BE49-F238E27FC236}">
                <a16:creationId xmlns:a16="http://schemas.microsoft.com/office/drawing/2014/main" id="{7449BEE3-0993-456F-B896-A9E027AF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840" y="805583"/>
            <a:ext cx="2959583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55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788E6-13F6-4581-AA54-86BD6429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Транспонирование матрицы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AAED1E-FA93-49E9-9456-A739D17F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того, чтобы транспонировать введённую матрицу, нужно ввести команду</a:t>
            </a:r>
          </a:p>
          <a:p>
            <a:pPr marL="0" indent="0" algn="ctr">
              <a:buNone/>
            </a:pPr>
            <a:r>
              <a:rPr lang="en-US" i="1" dirty="0"/>
              <a:t>transpose(&lt;</a:t>
            </a:r>
            <a:r>
              <a:rPr lang="ru-RU" i="1" dirty="0" err="1"/>
              <a:t>имя_матрицы</a:t>
            </a:r>
            <a:r>
              <a:rPr lang="en-US" i="1" dirty="0"/>
              <a:t>&gt;</a:t>
            </a:r>
            <a:r>
              <a:rPr lang="ru-RU" i="1" dirty="0"/>
              <a:t>)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&lt;</a:t>
            </a:r>
            <a:r>
              <a:rPr lang="ru-RU" dirty="0" err="1"/>
              <a:t>имя_матрицы</a:t>
            </a:r>
            <a:r>
              <a:rPr lang="en-US" dirty="0"/>
              <a:t>&gt; — </a:t>
            </a:r>
            <a:r>
              <a:rPr lang="ru-RU" dirty="0"/>
              <a:t>это </a:t>
            </a:r>
            <a:r>
              <a:rPr lang="ru-RU" dirty="0" err="1"/>
              <a:t>навзание</a:t>
            </a:r>
            <a:r>
              <a:rPr lang="ru-RU" dirty="0"/>
              <a:t> матрицы, которую вы хотите транспонировать.</a:t>
            </a:r>
          </a:p>
          <a:p>
            <a:pPr marL="0" indent="0">
              <a:buNone/>
            </a:pPr>
            <a:r>
              <a:rPr lang="ru-RU" dirty="0"/>
              <a:t>Если же вы только что ввели матрицу, вы можете её транспонировать выполнив команду главного меню:  «Алгебра – Транспонировать матрицу».</a:t>
            </a:r>
          </a:p>
        </p:txBody>
      </p:sp>
    </p:spTree>
    <p:extLst>
      <p:ext uri="{BB962C8B-B14F-4D97-AF65-F5344CB8AC3E}">
        <p14:creationId xmlns:p14="http://schemas.microsoft.com/office/powerpoint/2010/main" val="59396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5F0BB-B5C7-4AA3-9698-8E5B77CC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определителя. Нахождение обратной матрицы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832AE8-E413-455F-8F03-A088A1B09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Есть два способа, чтобы вычислить определитель матрицы: </a:t>
            </a:r>
          </a:p>
          <a:p>
            <a:r>
              <a:rPr lang="ru-RU" dirty="0"/>
              <a:t>1 способ. При помощи команды главного меню: «Алгебра – Определитель».</a:t>
            </a:r>
          </a:p>
          <a:p>
            <a:r>
              <a:rPr lang="ru-RU" dirty="0"/>
              <a:t>2 способ. Ввод команды </a:t>
            </a:r>
            <a:r>
              <a:rPr lang="ru-RU" i="1" dirty="0" err="1"/>
              <a:t>determinant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Для нахождения обратной матрицы есть три способа:</a:t>
            </a:r>
          </a:p>
          <a:p>
            <a:r>
              <a:rPr lang="ru-RU" dirty="0"/>
              <a:t>При помощи команды главного меню: «Алгебра – Обратить матрицу».</a:t>
            </a:r>
          </a:p>
          <a:p>
            <a:r>
              <a:rPr lang="ru-RU" dirty="0"/>
              <a:t>Ввод команды </a:t>
            </a:r>
            <a:r>
              <a:rPr lang="ru-RU" i="1" dirty="0" err="1"/>
              <a:t>invert</a:t>
            </a:r>
            <a:r>
              <a:rPr lang="ru-RU" dirty="0"/>
              <a:t>.</a:t>
            </a:r>
          </a:p>
          <a:p>
            <a:r>
              <a:rPr lang="ru-RU" dirty="0"/>
              <a:t>Возведение матрицы в степень (–1).</a:t>
            </a:r>
          </a:p>
        </p:txBody>
      </p:sp>
    </p:spTree>
    <p:extLst>
      <p:ext uri="{BB962C8B-B14F-4D97-AF65-F5344CB8AC3E}">
        <p14:creationId xmlns:p14="http://schemas.microsoft.com/office/powerpoint/2010/main" val="284065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DD13B-3816-407C-8922-4E9FF84A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матрицы к ступенчатому виду и нахождение ранга матрицы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C8B3B7-D0E0-48AC-BE4D-CF3CBE1C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Матрицу можно привести в ступенчатому виду двумя способами:</a:t>
            </a:r>
          </a:p>
          <a:p>
            <a:r>
              <a:rPr lang="ru-RU" dirty="0"/>
              <a:t>При помощи функции </a:t>
            </a:r>
            <a:r>
              <a:rPr lang="ru-RU" i="1" dirty="0" err="1"/>
              <a:t>triangularize</a:t>
            </a:r>
            <a:r>
              <a:rPr lang="ru-RU" dirty="0"/>
              <a:t>. Функция не нормирует элементы главной диагонали.</a:t>
            </a:r>
          </a:p>
          <a:p>
            <a:r>
              <a:rPr lang="ru-RU" dirty="0"/>
              <a:t>При помощи функции </a:t>
            </a:r>
            <a:r>
              <a:rPr lang="ru-RU" i="1" dirty="0" err="1"/>
              <a:t>echelon</a:t>
            </a:r>
            <a:r>
              <a:rPr lang="ru-RU" dirty="0"/>
              <a:t>. Функция дополнительно нормирует элементы главной диагонали, то есть все элементы главной диагонали будут равны 1.</a:t>
            </a:r>
          </a:p>
          <a:p>
            <a:pPr marL="0" indent="0">
              <a:buNone/>
            </a:pPr>
            <a:r>
              <a:rPr lang="ru-RU" dirty="0"/>
              <a:t>Чтобы найти ранг матрицы, нужно использовать команду </a:t>
            </a:r>
            <a:r>
              <a:rPr lang="en-US" i="1" dirty="0"/>
              <a:t>rank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51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03A21-3E7D-4D2F-9CF0-DC89998A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строк / столбцов из матрицы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FB197-2A6F-4A7E-921A-30EB9F7E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Чтобы из исходной матрицы получить новую матрицу, удалив из неё одну/несколько строк и/или один/несколько столбцов, надо ввести команду </a:t>
            </a:r>
            <a:r>
              <a:rPr lang="ru-RU" i="1" dirty="0" err="1"/>
              <a:t>submatrix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общем виде </a:t>
            </a:r>
            <a:r>
              <a:rPr lang="ru-RU" i="1" dirty="0" err="1"/>
              <a:t>submatrix</a:t>
            </a:r>
            <a:r>
              <a:rPr lang="ru-RU" i="1" dirty="0"/>
              <a:t>(</a:t>
            </a:r>
            <a:r>
              <a:rPr lang="ru-RU" i="1" dirty="0" err="1"/>
              <a:t>х,М,у</a:t>
            </a:r>
            <a:r>
              <a:rPr lang="ru-RU" i="1" dirty="0"/>
              <a:t>)</a:t>
            </a:r>
            <a:r>
              <a:rPr lang="ru-RU" dirty="0"/>
              <a:t>, где:</a:t>
            </a:r>
          </a:p>
          <a:p>
            <a:r>
              <a:rPr lang="ru-RU" dirty="0"/>
              <a:t>x – это номер удаляемой строки (или через запятую номера удаляемых строк)</a:t>
            </a:r>
          </a:p>
          <a:p>
            <a:r>
              <a:rPr lang="ru-RU" dirty="0"/>
              <a:t>М – это имя матрицы, из которой удаляются элементы</a:t>
            </a:r>
          </a:p>
          <a:p>
            <a:r>
              <a:rPr lang="ru-RU" dirty="0"/>
              <a:t>y – это номер удаляемого столбца (или через запятую номера удаляемых столбцов)</a:t>
            </a:r>
          </a:p>
        </p:txBody>
      </p:sp>
    </p:spTree>
    <p:extLst>
      <p:ext uri="{BB962C8B-B14F-4D97-AF65-F5344CB8AC3E}">
        <p14:creationId xmlns:p14="http://schemas.microsoft.com/office/powerpoint/2010/main" val="89761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F8C96-8B69-4560-AF4C-0204CD6F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Получение минора матрицы и ещё несколько полезных матричных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3F24C-4E49-4A9C-9E81-9D5C8F80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Минор матрицы (минор второго типа) вычисляется при помощи функции </a:t>
            </a:r>
            <a:r>
              <a:rPr lang="ru-RU" i="1" dirty="0" err="1"/>
              <a:t>minor</a:t>
            </a:r>
            <a:r>
              <a:rPr lang="ru-RU" i="1" dirty="0"/>
              <a:t>(</a:t>
            </a:r>
            <a:r>
              <a:rPr lang="ru-RU" i="1" dirty="0" err="1"/>
              <a:t>M,i,j</a:t>
            </a:r>
            <a:r>
              <a:rPr lang="ru-RU" i="1" dirty="0"/>
              <a:t>)</a:t>
            </a:r>
            <a:r>
              <a:rPr lang="ru-RU" dirty="0"/>
              <a:t>, где М – матрица, </a:t>
            </a:r>
            <a:r>
              <a:rPr lang="ru-RU" dirty="0" err="1"/>
              <a:t>i,j</a:t>
            </a:r>
            <a:r>
              <a:rPr lang="ru-RU" dirty="0"/>
              <a:t> – индексы элемента, для которого вычисляется минор.</a:t>
            </a:r>
          </a:p>
          <a:p>
            <a:pPr marL="0" indent="0">
              <a:buNone/>
            </a:pPr>
            <a:r>
              <a:rPr lang="ru-RU" dirty="0"/>
              <a:t>Некоторые другие функции:</a:t>
            </a:r>
          </a:p>
          <a:p>
            <a:r>
              <a:rPr lang="ru-RU" i="1" dirty="0"/>
              <a:t>length(M)</a:t>
            </a:r>
            <a:r>
              <a:rPr lang="ru-RU" dirty="0"/>
              <a:t> - возвращает число строк матрицы M</a:t>
            </a:r>
          </a:p>
          <a:p>
            <a:r>
              <a:rPr lang="ru-RU" i="1" dirty="0" err="1"/>
              <a:t>eigenvalues</a:t>
            </a:r>
            <a:r>
              <a:rPr lang="ru-RU" i="1" dirty="0"/>
              <a:t>(M)</a:t>
            </a:r>
            <a:r>
              <a:rPr lang="ru-RU" dirty="0"/>
              <a:t> - определяет собственное значение M</a:t>
            </a:r>
          </a:p>
          <a:p>
            <a:r>
              <a:rPr lang="ru-RU" i="1" dirty="0" err="1"/>
              <a:t>eigenvectors</a:t>
            </a:r>
            <a:r>
              <a:rPr lang="ru-RU" i="1" dirty="0"/>
              <a:t>(M)</a:t>
            </a:r>
            <a:r>
              <a:rPr lang="ru-RU" dirty="0"/>
              <a:t> - возвращает собственные векторы M</a:t>
            </a:r>
          </a:p>
        </p:txBody>
      </p:sp>
    </p:spTree>
    <p:extLst>
      <p:ext uri="{BB962C8B-B14F-4D97-AF65-F5344CB8AC3E}">
        <p14:creationId xmlns:p14="http://schemas.microsoft.com/office/powerpoint/2010/main" val="96257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7052E-CAAE-4279-9C26-8CE4480F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FFC8B-A940-44B5-9676-691FE36B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Лабораторная работа к теме 4</a:t>
            </a:r>
            <a:endParaRPr lang="ru-RU" dirty="0"/>
          </a:p>
          <a:p>
            <a:r>
              <a:rPr lang="ru-RU" dirty="0">
                <a:hlinkClick r:id="rId3"/>
              </a:rPr>
              <a:t>Математика за компьютером: </a:t>
            </a:r>
            <a:r>
              <a:rPr lang="en-US" dirty="0">
                <a:hlinkClick r:id="rId3"/>
              </a:rPr>
              <a:t>Maxima. </a:t>
            </a:r>
            <a:r>
              <a:rPr lang="ru-RU" dirty="0">
                <a:hlinkClick r:id="rId3"/>
              </a:rPr>
              <a:t>Матрицы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013777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533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Rockwell</vt:lpstr>
      <vt:lpstr>Галерея</vt:lpstr>
      <vt:lpstr>Работа с матрицами в прикладной компьютерной программе Maxima</vt:lpstr>
      <vt:lpstr>Задание (ввод) матрицы</vt:lpstr>
      <vt:lpstr>Презентация PowerPoint</vt:lpstr>
      <vt:lpstr>Транспонирование матрицы</vt:lpstr>
      <vt:lpstr>Вычисление определителя. Нахождение обратной матрицы</vt:lpstr>
      <vt:lpstr>Приведение матрицы к ступенчатому виду и нахождение ранга матрицы</vt:lpstr>
      <vt:lpstr>Удаление строк / столбцов из матрицы</vt:lpstr>
      <vt:lpstr>Получение минора матрицы и ещё несколько полезных матричных функций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Moiseenko</dc:creator>
  <cp:lastModifiedBy>Pavel Moiseenko</cp:lastModifiedBy>
  <cp:revision>8</cp:revision>
  <dcterms:created xsi:type="dcterms:W3CDTF">2018-12-14T06:55:23Z</dcterms:created>
  <dcterms:modified xsi:type="dcterms:W3CDTF">2018-12-14T10:56:02Z</dcterms:modified>
</cp:coreProperties>
</file>