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0371E61-0E37-4819-819D-044E6022C0B3}" type="datetimeFigureOut">
              <a:rPr lang="ru-RU" smtClean="0"/>
              <a:t>сб, 15, 12, 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15079AD-CEDA-42CE-BB15-387FD17B1D91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578276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1E61-0E37-4819-819D-044E6022C0B3}" type="datetimeFigureOut">
              <a:rPr lang="ru-RU" smtClean="0"/>
              <a:t>сб, 15, 12, 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79AD-CEDA-42CE-BB15-387FD17B1D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71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1E61-0E37-4819-819D-044E6022C0B3}" type="datetimeFigureOut">
              <a:rPr lang="ru-RU" smtClean="0"/>
              <a:t>сб, 15, 12, 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79AD-CEDA-42CE-BB15-387FD17B1D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488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1E61-0E37-4819-819D-044E6022C0B3}" type="datetimeFigureOut">
              <a:rPr lang="ru-RU" smtClean="0"/>
              <a:t>сб, 15, 12, 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79AD-CEDA-42CE-BB15-387FD17B1D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075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1E61-0E37-4819-819D-044E6022C0B3}" type="datetimeFigureOut">
              <a:rPr lang="ru-RU" smtClean="0"/>
              <a:t>сб, 15, 12, 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79AD-CEDA-42CE-BB15-387FD17B1D91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77352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1E61-0E37-4819-819D-044E6022C0B3}" type="datetimeFigureOut">
              <a:rPr lang="ru-RU" smtClean="0"/>
              <a:t>сб, 15, 12, 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79AD-CEDA-42CE-BB15-387FD17B1D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12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1E61-0E37-4819-819D-044E6022C0B3}" type="datetimeFigureOut">
              <a:rPr lang="ru-RU" smtClean="0"/>
              <a:t>сб, 15, 12, 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79AD-CEDA-42CE-BB15-387FD17B1D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3367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1E61-0E37-4819-819D-044E6022C0B3}" type="datetimeFigureOut">
              <a:rPr lang="ru-RU" smtClean="0"/>
              <a:t>сб, 15, 12, 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79AD-CEDA-42CE-BB15-387FD17B1D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2265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1E61-0E37-4819-819D-044E6022C0B3}" type="datetimeFigureOut">
              <a:rPr lang="ru-RU" smtClean="0"/>
              <a:t>сб, 15, 12, 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79AD-CEDA-42CE-BB15-387FD17B1D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8995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1E61-0E37-4819-819D-044E6022C0B3}" type="datetimeFigureOut">
              <a:rPr lang="ru-RU" smtClean="0"/>
              <a:t>сб, 15, 12, 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79AD-CEDA-42CE-BB15-387FD17B1D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452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1E61-0E37-4819-819D-044E6022C0B3}" type="datetimeFigureOut">
              <a:rPr lang="ru-RU" smtClean="0"/>
              <a:t>сб, 15, 12, 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79AD-CEDA-42CE-BB15-387FD17B1D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932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0371E61-0E37-4819-819D-044E6022C0B3}" type="datetimeFigureOut">
              <a:rPr lang="ru-RU" smtClean="0"/>
              <a:t>сб, 15, 12, 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15079AD-CEDA-42CE-BB15-387FD17B1D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9987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maxima.sourceforge.net/ru/maxima-tarnavsky-1.html" TargetMode="External"/><Relationship Id="rId2" Type="http://schemas.openxmlformats.org/officeDocument/2006/relationships/hyperlink" Target="https://drive.google.com/file/d/12AL_SL9pqh8itpJO5iMuTJ4u54bfLzTd/view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2E57B1-57DF-4275-9AFC-4B3EB1B40F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685799"/>
            <a:ext cx="11283199" cy="3854117"/>
          </a:xfrm>
        </p:spPr>
        <p:txBody>
          <a:bodyPr>
            <a:normAutofit fontScale="90000"/>
          </a:bodyPr>
          <a:lstStyle/>
          <a:p>
            <a:r>
              <a:rPr lang="ru-RU" dirty="0"/>
              <a:t>Работа с выражениями и уравнениями в прикладной компьютерной</a:t>
            </a:r>
            <a:br>
              <a:rPr lang="ru-RU" dirty="0"/>
            </a:br>
            <a:r>
              <a:rPr lang="ru-RU" dirty="0"/>
              <a:t>программе </a:t>
            </a:r>
            <a:r>
              <a:rPr lang="ru-RU" dirty="0" err="1"/>
              <a:t>Maxima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BB92E38-0ACD-4AC7-A4F5-FCA0DDF29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716379"/>
            <a:ext cx="6400800" cy="1074821"/>
          </a:xfrm>
        </p:spPr>
        <p:txBody>
          <a:bodyPr/>
          <a:lstStyle/>
          <a:p>
            <a:r>
              <a:rPr lang="ru-RU" dirty="0"/>
              <a:t>Автор презентации: Моисеенко Павел</a:t>
            </a:r>
            <a:br>
              <a:rPr lang="ru-RU" dirty="0"/>
            </a:br>
            <a:r>
              <a:rPr lang="ru-RU" dirty="0"/>
              <a:t>Я учусь на 1-ом курсе по направлению ИВТ в РГПУ им. А. И. Герцена.</a:t>
            </a:r>
          </a:p>
        </p:txBody>
      </p:sp>
    </p:spTree>
    <p:extLst>
      <p:ext uri="{BB962C8B-B14F-4D97-AF65-F5344CB8AC3E}">
        <p14:creationId xmlns:p14="http://schemas.microsoft.com/office/powerpoint/2010/main" val="2610064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8F759A68-4407-471A-A00F-7640E0811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Флаги / функции </a:t>
            </a:r>
            <a:r>
              <a:rPr lang="en-US" dirty="0" err="1"/>
              <a:t>numer</a:t>
            </a:r>
            <a:r>
              <a:rPr lang="en-US" dirty="0"/>
              <a:t>, float, </a:t>
            </a:r>
            <a:r>
              <a:rPr lang="en-US" dirty="0" err="1"/>
              <a:t>keepfloat</a:t>
            </a:r>
            <a:r>
              <a:rPr lang="en-US" dirty="0"/>
              <a:t>, rat</a:t>
            </a:r>
            <a:endParaRPr lang="ru-RU" dirty="0"/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38D33128-89A7-41D6-B5E8-5B58F9243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Флаг «</a:t>
            </a:r>
            <a:r>
              <a:rPr lang="ru-RU" dirty="0" err="1"/>
              <a:t>numer</a:t>
            </a:r>
            <a:r>
              <a:rPr lang="ru-RU" dirty="0"/>
              <a:t>» – это флаг численных вычислений. Он влияет на представление чисел, которыми</a:t>
            </a:r>
            <a:r>
              <a:rPr lang="en-US" dirty="0"/>
              <a:t> </a:t>
            </a:r>
            <a:r>
              <a:rPr lang="ru-RU" dirty="0"/>
              <a:t>вы оперируете.</a:t>
            </a:r>
            <a:r>
              <a:rPr lang="en-US" dirty="0"/>
              <a:t> </a:t>
            </a:r>
            <a:r>
              <a:rPr lang="ru-RU" dirty="0"/>
              <a:t>Также можно использовать функцию </a:t>
            </a:r>
            <a:r>
              <a:rPr lang="ru-RU" dirty="0" err="1"/>
              <a:t>float</a:t>
            </a:r>
            <a:r>
              <a:rPr lang="ru-RU" dirty="0"/>
              <a:t> или одноимённый флаг </a:t>
            </a:r>
            <a:r>
              <a:rPr lang="ru-RU" dirty="0" err="1"/>
              <a:t>float</a:t>
            </a:r>
            <a:r>
              <a:rPr lang="ru-RU" dirty="0"/>
              <a:t> — результат будет одинаковым.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Функция </a:t>
            </a:r>
            <a:r>
              <a:rPr lang="ru-RU" dirty="0" err="1"/>
              <a:t>rat</a:t>
            </a:r>
            <a:r>
              <a:rPr lang="ru-RU" dirty="0"/>
              <a:t>(число) приводит число, записанное в виде конечной десятичной дроби, к рациональному числу, записанному обыкновенной дробью.</a:t>
            </a:r>
          </a:p>
          <a:p>
            <a:pPr marL="0" indent="0">
              <a:buNone/>
            </a:pPr>
            <a:r>
              <a:rPr lang="ru-RU" dirty="0"/>
              <a:t>Если необходимо, можно оставлять десятичную запись чисел как есть, установив в </a:t>
            </a:r>
            <a:r>
              <a:rPr lang="ru-RU" dirty="0" err="1"/>
              <a:t>true</a:t>
            </a:r>
            <a:r>
              <a:rPr lang="ru-RU" dirty="0"/>
              <a:t> значение флага </a:t>
            </a:r>
            <a:r>
              <a:rPr lang="ru-RU" dirty="0" err="1"/>
              <a:t>keepfloat</a:t>
            </a:r>
            <a:r>
              <a:rPr lang="ru-RU" dirty="0"/>
              <a:t> (по умолчанию он равен </a:t>
            </a:r>
            <a:r>
              <a:rPr lang="ru-RU" dirty="0" err="1"/>
              <a:t>false</a:t>
            </a:r>
            <a:r>
              <a:rPr lang="ru-RU" dirty="0"/>
              <a:t>).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3463A60-0BBC-489A-8F0A-65F21A99A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975809"/>
            <a:ext cx="2347602" cy="14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707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9FA102-0B45-4E10-BE74-8EB11430F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выражениями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98945D-E40B-47CF-90B8-F83AFB8C3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Если каноническая форма не нужна, то есть надо оставить общий вид, тогда применяют функцию </a:t>
            </a:r>
            <a:r>
              <a:rPr lang="ru-RU" dirty="0" err="1"/>
              <a:t>ratdisrep</a:t>
            </a:r>
            <a:r>
              <a:rPr lang="ru-RU" dirty="0"/>
              <a:t>(выражение).</a:t>
            </a:r>
          </a:p>
          <a:p>
            <a:pPr marL="0" indent="0">
              <a:buNone/>
            </a:pPr>
            <a:r>
              <a:rPr lang="ru-RU" dirty="0"/>
              <a:t>Если необходимо представить выражение в виде суммы простейших дробей, то эту задачу решает функция </a:t>
            </a:r>
            <a:r>
              <a:rPr lang="ru-RU" dirty="0" err="1"/>
              <a:t>partfrac</a:t>
            </a:r>
            <a:r>
              <a:rPr lang="ru-RU" dirty="0"/>
              <a:t>(выражение, имя переменной). В общем виде выражение – это то выражение, которое надо преобразовать в сумму простейших дробей. Имя переменной – это та переменная, относительно которой реализуется данное преобразование.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3371718-E505-4E0E-B747-F308DB3C1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4010526"/>
            <a:ext cx="4123608" cy="216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490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137E76F-1D71-41C1-8577-FEF89D7E3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753980"/>
            <a:ext cx="8595360" cy="542615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За раскрытие скобок отвечает функция </a:t>
            </a:r>
            <a:r>
              <a:rPr lang="ru-RU" dirty="0" err="1"/>
              <a:t>ratexpand</a:t>
            </a:r>
            <a:r>
              <a:rPr lang="ru-RU" dirty="0"/>
              <a:t>(выражение).</a:t>
            </a:r>
          </a:p>
          <a:p>
            <a:pPr marL="0" indent="0">
              <a:buNone/>
            </a:pPr>
            <a:r>
              <a:rPr lang="ru-RU" dirty="0"/>
              <a:t>Функция </a:t>
            </a:r>
            <a:r>
              <a:rPr lang="en-US" dirty="0"/>
              <a:t>expand()</a:t>
            </a:r>
            <a:r>
              <a:rPr lang="ru-RU" dirty="0"/>
              <a:t> раскрывает скобки на всех уровнях вложенности.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Функция </a:t>
            </a:r>
            <a:r>
              <a:rPr lang="en-US" dirty="0"/>
              <a:t>combine()</a:t>
            </a:r>
            <a:r>
              <a:rPr lang="ru-RU" dirty="0"/>
              <a:t> собирает дроби с одинаковыми знаменателями.</a:t>
            </a:r>
          </a:p>
          <a:p>
            <a:pPr marL="0" indent="0">
              <a:buNone/>
            </a:pPr>
            <a:r>
              <a:rPr lang="ru-RU" dirty="0"/>
              <a:t>Для записи анализируемого выражения в виде произведения сомножителей, то есть максимального вынесения за скобки, используется функция </a:t>
            </a:r>
            <a:r>
              <a:rPr lang="ru-RU" dirty="0" err="1"/>
              <a:t>factor</a:t>
            </a:r>
            <a:r>
              <a:rPr lang="ru-RU" dirty="0"/>
              <a:t>().</a:t>
            </a:r>
          </a:p>
          <a:p>
            <a:pPr marL="0" indent="0">
              <a:buNone/>
            </a:pPr>
            <a:r>
              <a:rPr lang="ru-RU" dirty="0"/>
              <a:t>Функция </a:t>
            </a:r>
            <a:r>
              <a:rPr lang="ru-RU" dirty="0" err="1"/>
              <a:t>factorsum</a:t>
            </a:r>
            <a:r>
              <a:rPr lang="ru-RU" dirty="0"/>
              <a:t>() запишет выражение в виде суммы произведений.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FC22A14-4249-409E-92D9-73CFAF41B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549" y="1906002"/>
            <a:ext cx="4394052" cy="152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150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ECB0D9-4FC3-471D-8BB2-20D89F34C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Упрощение выражений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4B8518-E8E6-4CFE-B266-E2A0F5B13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Функция </a:t>
            </a:r>
            <a:r>
              <a:rPr lang="ru-RU" dirty="0" err="1"/>
              <a:t>ratsimp</a:t>
            </a:r>
            <a:r>
              <a:rPr lang="ru-RU" dirty="0"/>
              <a:t>(выражение) упрощает выражение за счёт рациональных преобразований.</a:t>
            </a:r>
          </a:p>
          <a:p>
            <a:pPr marL="0" indent="0">
              <a:buNone/>
            </a:pPr>
            <a:r>
              <a:rPr lang="en-US" dirty="0"/>
              <a:t>f</a:t>
            </a:r>
            <a:r>
              <a:rPr lang="ru-RU" dirty="0" err="1"/>
              <a:t>ullratsimp</a:t>
            </a:r>
            <a:r>
              <a:rPr lang="ru-RU" dirty="0"/>
              <a:t>(выражение) — эта функция последовательно применяет к переданному выражению</a:t>
            </a:r>
            <a:r>
              <a:rPr lang="en-US" dirty="0"/>
              <a:t> </a:t>
            </a:r>
            <a:r>
              <a:rPr lang="ru-RU" dirty="0"/>
              <a:t>функцию </a:t>
            </a:r>
            <a:r>
              <a:rPr lang="ru-RU" dirty="0" err="1"/>
              <a:t>ratsimp</a:t>
            </a:r>
            <a:r>
              <a:rPr lang="ru-RU" dirty="0"/>
              <a:t>(), а также некоторые нерациональные преобразования – и повторяет эти действия в</a:t>
            </a:r>
            <a:r>
              <a:rPr lang="en-US" dirty="0"/>
              <a:t> </a:t>
            </a:r>
            <a:r>
              <a:rPr lang="ru-RU" dirty="0"/>
              <a:t>цикле до тех пор, пока выражение не перестанет в процессе них изменяться.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Функция </a:t>
            </a:r>
            <a:r>
              <a:rPr lang="ru-RU" dirty="0" err="1"/>
              <a:t>radcan</a:t>
            </a:r>
            <a:r>
              <a:rPr lang="ru-RU" dirty="0"/>
              <a:t>() занимается упрощением логарифмических функций, экспоненциальных функций, степенных с нецелыми рациональными показателями.</a:t>
            </a:r>
          </a:p>
          <a:p>
            <a:pPr marL="0" indent="0">
              <a:buNone/>
            </a:pPr>
            <a:r>
              <a:rPr lang="ru-RU" dirty="0"/>
              <a:t>Функция </a:t>
            </a:r>
            <a:r>
              <a:rPr lang="ru-RU" dirty="0" err="1"/>
              <a:t>factcomb</a:t>
            </a:r>
            <a:r>
              <a:rPr lang="ru-RU" dirty="0"/>
              <a:t>(выражение) проводит упрощения вида n!*(n+1) = (n+1)! и тому подобные.</a:t>
            </a:r>
          </a:p>
          <a:p>
            <a:pPr marL="0" indent="0">
              <a:buNone/>
            </a:pPr>
            <a:r>
              <a:rPr lang="ru-RU" dirty="0"/>
              <a:t>Функция </a:t>
            </a:r>
            <a:r>
              <a:rPr lang="ru-RU" dirty="0" err="1"/>
              <a:t>minfactorial</a:t>
            </a:r>
            <a:r>
              <a:rPr lang="ru-RU" dirty="0"/>
              <a:t>, напротив, сокращает факториалы, то есть действует по принципу n!/(n–1)! = n.</a:t>
            </a:r>
          </a:p>
        </p:txBody>
      </p:sp>
    </p:spTree>
    <p:extLst>
      <p:ext uri="{BB962C8B-B14F-4D97-AF65-F5344CB8AC3E}">
        <p14:creationId xmlns:p14="http://schemas.microsoft.com/office/powerpoint/2010/main" val="1649869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097C75-4179-4A54-ADC3-8F9A3012B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4" y="365760"/>
            <a:ext cx="4534047" cy="1325562"/>
          </a:xfrm>
        </p:spPr>
        <p:txBody>
          <a:bodyPr>
            <a:normAutofit/>
          </a:bodyPr>
          <a:lstStyle/>
          <a:p>
            <a:r>
              <a:rPr lang="ru-RU" sz="2800"/>
              <a:t>Использование графического интерфейса для набора функций</a:t>
            </a:r>
          </a:p>
        </p:txBody>
      </p:sp>
      <p:pic>
        <p:nvPicPr>
          <p:cNvPr id="4" name="Рисунок 3" descr="Изображение выглядит как снимок экрана&#10;&#10;Описание создано с высокой степенью достоверности">
            <a:extLst>
              <a:ext uri="{FF2B5EF4-FFF2-40B4-BE49-F238E27FC236}">
                <a16:creationId xmlns:a16="http://schemas.microsoft.com/office/drawing/2014/main" id="{E5F56C5E-F8DE-491C-9EE5-C807DD17B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2" y="1345796"/>
            <a:ext cx="5451627" cy="4133651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7E988332-3926-4C02-9C26-FD75E269B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463" y="2486526"/>
            <a:ext cx="4572002" cy="3693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Можно набирать функции </a:t>
            </a:r>
            <a:r>
              <a:rPr lang="en-US" dirty="0" err="1"/>
              <a:t>ratsimp</a:t>
            </a:r>
            <a:r>
              <a:rPr lang="en-US" dirty="0"/>
              <a:t>(), </a:t>
            </a:r>
            <a:r>
              <a:rPr lang="en-US" dirty="0" err="1"/>
              <a:t>radcan</a:t>
            </a:r>
            <a:r>
              <a:rPr lang="en-US" dirty="0"/>
              <a:t>(), factor(), expand() </a:t>
            </a:r>
            <a:r>
              <a:rPr lang="ru-RU" dirty="0"/>
              <a:t>«в одно касание». Для этого в главном меню надо нажать «</a:t>
            </a:r>
            <a:r>
              <a:rPr lang="en-US" dirty="0"/>
              <a:t>View — General Math</a:t>
            </a:r>
            <a:r>
              <a:rPr lang="ru-RU" dirty="0"/>
              <a:t>».</a:t>
            </a:r>
          </a:p>
          <a:p>
            <a:pPr marL="0" indent="0">
              <a:buNone/>
            </a:pPr>
            <a:r>
              <a:rPr lang="ru-RU" dirty="0"/>
              <a:t>Теперь можно найти панель «Математика» в левой части окна.</a:t>
            </a: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7CD670A7-EB3F-4E27-89CC-F536966EC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62114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90D800-74AB-449F-90F0-ED7ECC05A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уравнений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140F11-FEF6-49EE-A444-497B81629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</a:t>
            </a:r>
            <a:r>
              <a:rPr lang="en-US" dirty="0"/>
              <a:t>Maxima</a:t>
            </a:r>
            <a:r>
              <a:rPr lang="ru-RU" dirty="0"/>
              <a:t> для решения линейных и нелинейных уравнений используется встроенная функция </a:t>
            </a:r>
            <a:r>
              <a:rPr lang="en-US" dirty="0"/>
              <a:t>solve</a:t>
            </a:r>
            <a:r>
              <a:rPr lang="ru-RU" dirty="0"/>
              <a:t>, имеющая синтаксис:</a:t>
            </a:r>
            <a:br>
              <a:rPr lang="ru-RU" dirty="0"/>
            </a:br>
            <a:r>
              <a:rPr lang="en-US" dirty="0"/>
              <a:t>solve(</a:t>
            </a:r>
            <a:r>
              <a:rPr lang="en-US" dirty="0" err="1"/>
              <a:t>expr,x</a:t>
            </a:r>
            <a:r>
              <a:rPr lang="en-US" dirty="0"/>
              <a:t>) </a:t>
            </a:r>
            <a:r>
              <a:rPr lang="ru-RU" dirty="0"/>
              <a:t>— решает алгебраическое уравнение </a:t>
            </a:r>
            <a:r>
              <a:rPr lang="en-US" dirty="0"/>
              <a:t>expr </a:t>
            </a:r>
            <a:r>
              <a:rPr lang="ru-RU" dirty="0"/>
              <a:t>относительно переменной </a:t>
            </a:r>
            <a:r>
              <a:rPr lang="en-US" dirty="0"/>
              <a:t>x.</a:t>
            </a:r>
            <a:br>
              <a:rPr lang="en-US" dirty="0"/>
            </a:br>
            <a:r>
              <a:rPr lang="en-US" dirty="0"/>
              <a:t>solve(expr) </a:t>
            </a:r>
            <a:r>
              <a:rPr lang="ru-RU" dirty="0"/>
              <a:t>— решает алгебраическое уравнение </a:t>
            </a:r>
            <a:r>
              <a:rPr lang="en-US" dirty="0"/>
              <a:t>expr </a:t>
            </a:r>
            <a:r>
              <a:rPr lang="ru-RU" dirty="0"/>
              <a:t>относительно</a:t>
            </a:r>
            <a:r>
              <a:rPr lang="en-US" dirty="0"/>
              <a:t> </a:t>
            </a:r>
            <a:r>
              <a:rPr lang="ru-RU" dirty="0"/>
              <a:t>переменной </a:t>
            </a:r>
            <a:r>
              <a:rPr lang="en-US" dirty="0"/>
              <a:t>x.</a:t>
            </a:r>
          </a:p>
          <a:p>
            <a:pPr marL="0" indent="0">
              <a:buNone/>
            </a:pPr>
            <a:r>
              <a:rPr lang="ru-RU" dirty="0"/>
              <a:t>С помощью команды </a:t>
            </a:r>
            <a:r>
              <a:rPr lang="en-US" dirty="0" err="1"/>
              <a:t>allroots</a:t>
            </a:r>
            <a:r>
              <a:rPr lang="en-US" dirty="0"/>
              <a:t>() </a:t>
            </a:r>
            <a:r>
              <a:rPr lang="ru-RU" dirty="0"/>
              <a:t>можно найти все приближенные решения.</a:t>
            </a:r>
          </a:p>
          <a:p>
            <a:pPr marL="0" indent="0">
              <a:buNone/>
            </a:pPr>
            <a:r>
              <a:rPr lang="ru-RU" dirty="0"/>
              <a:t>Для решения систем нелинейных уравнений можно воспользоваться командой </a:t>
            </a:r>
            <a:r>
              <a:rPr lang="en-US" dirty="0" err="1"/>
              <a:t>algsys</a:t>
            </a:r>
            <a:r>
              <a:rPr lang="en-US" dirty="0"/>
              <a:t>. </a:t>
            </a:r>
            <a:r>
              <a:rPr lang="ru-RU" dirty="0"/>
              <a:t>Для этого в главном меню нужно выбрать «Уравнения — </a:t>
            </a:r>
            <a:r>
              <a:rPr lang="en-US" dirty="0"/>
              <a:t>Solve algebraic system». </a:t>
            </a:r>
            <a:r>
              <a:rPr lang="ru-RU" dirty="0"/>
              <a:t>В диалоговом окне вводим количество уравнений, далее вводим сами уравнения и искомые переменные.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727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EE4AB3-E1BC-4A4A-854E-A56080326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8CA67C-58D3-4958-9FFB-7D47C0943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hlinkClick r:id="rId2"/>
              </a:rPr>
              <a:t>Лабораторная работа по теме 5</a:t>
            </a:r>
            <a:endParaRPr lang="ru-RU" dirty="0"/>
          </a:p>
          <a:p>
            <a:r>
              <a:rPr lang="ru-RU" dirty="0">
                <a:hlinkClick r:id="rId3"/>
              </a:rPr>
              <a:t>Официальная документация по </a:t>
            </a:r>
            <a:r>
              <a:rPr lang="en-US" dirty="0">
                <a:hlinkClick r:id="rId3"/>
              </a:rPr>
              <a:t>Maxima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6256359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44</TotalTime>
  <Words>430</Words>
  <Application>Microsoft Office PowerPoint</Application>
  <PresentationFormat>Широкоэкранный</PresentationFormat>
  <Paragraphs>37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Century Schoolbook</vt:lpstr>
      <vt:lpstr>Wingdings 2</vt:lpstr>
      <vt:lpstr>Вид</vt:lpstr>
      <vt:lpstr>Работа с выражениями и уравнениями в прикладной компьютерной программе Maxima</vt:lpstr>
      <vt:lpstr>Флаги / функции numer, float, keepfloat, rat</vt:lpstr>
      <vt:lpstr>Работа с выражениями</vt:lpstr>
      <vt:lpstr>Презентация PowerPoint</vt:lpstr>
      <vt:lpstr>Упрощение выражений</vt:lpstr>
      <vt:lpstr>Использование графического интерфейса для набора функций</vt:lpstr>
      <vt:lpstr>Решение уравнений</vt:lpstr>
      <vt:lpstr>Источники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 выражениями и уравнениями в прикладной компьютерной программе Maxima</dc:title>
  <dc:creator>Pavel Moiseenko</dc:creator>
  <cp:lastModifiedBy>Pavel Moiseenko</cp:lastModifiedBy>
  <cp:revision>6</cp:revision>
  <dcterms:created xsi:type="dcterms:W3CDTF">2018-12-15T05:20:50Z</dcterms:created>
  <dcterms:modified xsi:type="dcterms:W3CDTF">2018-12-15T06:44:33Z</dcterms:modified>
</cp:coreProperties>
</file>