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84" r:id="rId2"/>
    <p:sldId id="285" r:id="rId3"/>
    <p:sldId id="287" r:id="rId4"/>
    <p:sldId id="289" r:id="rId5"/>
    <p:sldId id="286" r:id="rId6"/>
    <p:sldId id="288" r:id="rId7"/>
    <p:sldId id="300" r:id="rId8"/>
    <p:sldId id="290" r:id="rId9"/>
    <p:sldId id="293" r:id="rId10"/>
    <p:sldId id="292" r:id="rId11"/>
    <p:sldId id="291" r:id="rId12"/>
    <p:sldId id="294" r:id="rId13"/>
    <p:sldId id="295" r:id="rId14"/>
    <p:sldId id="296" r:id="rId15"/>
    <p:sldId id="298" r:id="rId16"/>
    <p:sldId id="297" r:id="rId17"/>
    <p:sldId id="299" r:id="rId18"/>
  </p:sldIdLst>
  <p:sldSz cx="9144000" cy="5143500" type="screen16x9"/>
  <p:notesSz cx="6858000" cy="9144000"/>
  <p:embeddedFontLst>
    <p:embeddedFont>
      <p:font typeface="Abel" panose="02000506030000020004" pitchFamily="2" charset="0"/>
      <p:regular r:id="rId20"/>
    </p:embeddedFont>
    <p:embeddedFont>
      <p:font typeface="Roboto Slab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8D1782-96CF-4A25-B17B-B951E1459240}">
  <a:tblStyle styleId="{478D1782-96CF-4A25-B17B-B951E14592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196" autoAdjust="0"/>
  </p:normalViewPr>
  <p:slideViewPr>
    <p:cSldViewPr snapToGrid="0">
      <p:cViewPr varScale="1">
        <p:scale>
          <a:sx n="146" d="100"/>
          <a:sy n="146" d="100"/>
        </p:scale>
        <p:origin x="63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032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749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421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474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-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18" name="Google Shape;118;p6"/>
          <p:cNvSpPr txBox="1">
            <a:spLocks noGrp="1"/>
          </p:cNvSpPr>
          <p:nvPr>
            <p:ph type="body" idx="2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Google Shape;7;p1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199003" y="209866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avLst/>
              <a:gdLst/>
              <a:ahLst/>
              <a:cxnLst/>
              <a:rect l="l" t="t" r="r" b="b"/>
              <a:pathLst>
                <a:path w="13888" h="21854" extrusionOk="0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301666" y="-175575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263430" y="672385"/>
              <a:ext cx="174266" cy="256839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avLst/>
              <a:gdLst/>
              <a:ahLst/>
              <a:cxnLst/>
              <a:rect l="l" t="t" r="r" b="b"/>
              <a:pathLst>
                <a:path w="14773" h="21854" extrusionOk="0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1340" y="1103372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Google Shape;22;p1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avLst/>
                <a:gdLst/>
                <a:ahLst/>
                <a:cxnLst/>
                <a:rect l="l" t="t" r="r" b="b"/>
                <a:pathLst>
                  <a:path w="18313" h="8576" extrusionOk="0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25;p1"/>
            <p:cNvSpPr/>
            <p:nvPr/>
          </p:nvSpPr>
          <p:spPr>
            <a:xfrm>
              <a:off x="8389810" y="4028610"/>
              <a:ext cx="256851" cy="254888"/>
            </a:xfrm>
            <a:custGeom>
              <a:avLst/>
              <a:gdLst/>
              <a:ahLst/>
              <a:cxnLst/>
              <a:rect l="l" t="t" r="r" b="b"/>
              <a:pathLst>
                <a:path w="21855" h="21688" extrusionOk="0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79581" y="2117407"/>
              <a:ext cx="256839" cy="194422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07352" y="-138510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avLst/>
              <a:gdLst/>
              <a:ahLst/>
              <a:cxnLst/>
              <a:rect l="l" t="t" r="r" b="b"/>
              <a:pathLst>
                <a:path w="21854" h="14772" extrusionOk="0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avLst/>
              <a:gdLst/>
              <a:ahLst/>
              <a:cxnLst/>
              <a:rect l="l" t="t" r="r" b="b"/>
              <a:pathLst>
                <a:path w="21854" h="19641" extrusionOk="0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7630487" y="180096"/>
              <a:ext cx="256839" cy="173620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8141728" y="-53915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8836715" y="131921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445577" y="-92335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-54609" y="3124075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590072" y="4782944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467327" y="4812897"/>
              <a:ext cx="215224" cy="236037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965493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325653" y="468986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798113" y="4971731"/>
              <a:ext cx="173608" cy="256827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330018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709170" y="4980149"/>
              <a:ext cx="184667" cy="256839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96" name="Google Shape;96;p1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7" Type="http://schemas.openxmlformats.org/officeDocument/2006/relationships/hyperlink" Target="https://en.wikipedia.org/wiki/Near-field_communic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news.ru/content/107390/2017-06-21/nfc-razvitie-i-podvodnye-kamni" TargetMode="External"/><Relationship Id="rId5" Type="http://schemas.openxmlformats.org/officeDocument/2006/relationships/hyperlink" Target="https://habr.com/company/microsoftlumia/blog/129007/" TargetMode="External"/><Relationship Id="rId4" Type="http://schemas.openxmlformats.org/officeDocument/2006/relationships/hyperlink" Target="http://unsplash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>
            <a:spLocks noGrp="1"/>
          </p:cNvSpPr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История развития и перспективы </a:t>
            </a:r>
            <a:r>
              <a:rPr lang="en-US" dirty="0"/>
              <a:t>NFC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7377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72E071C-9D63-4B0F-828C-9B9C189C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аналогами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EEAA90A-A3F2-42C5-8481-55B84C9F2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663758"/>
              </p:ext>
            </p:extLst>
          </p:nvPr>
        </p:nvGraphicFramePr>
        <p:xfrm>
          <a:off x="991449" y="1683327"/>
          <a:ext cx="7161101" cy="2786864"/>
        </p:xfrm>
        <a:graphic>
          <a:graphicData uri="http://schemas.openxmlformats.org/drawingml/2006/table">
            <a:tbl>
              <a:tblPr firstRow="1" bandRow="1">
                <a:tableStyleId>{478D1782-96CF-4A25-B17B-B951E1459240}</a:tableStyleId>
              </a:tblPr>
              <a:tblGrid>
                <a:gridCol w="2964696">
                  <a:extLst>
                    <a:ext uri="{9D8B030D-6E8A-4147-A177-3AD203B41FA5}">
                      <a16:colId xmlns:a16="http://schemas.microsoft.com/office/drawing/2014/main" val="3294664358"/>
                    </a:ext>
                  </a:extLst>
                </a:gridCol>
                <a:gridCol w="2134008">
                  <a:extLst>
                    <a:ext uri="{9D8B030D-6E8A-4147-A177-3AD203B41FA5}">
                      <a16:colId xmlns:a16="http://schemas.microsoft.com/office/drawing/2014/main" val="2831863202"/>
                    </a:ext>
                  </a:extLst>
                </a:gridCol>
                <a:gridCol w="2062397">
                  <a:extLst>
                    <a:ext uri="{9D8B030D-6E8A-4147-A177-3AD203B41FA5}">
                      <a16:colId xmlns:a16="http://schemas.microsoft.com/office/drawing/2014/main" val="1456729680"/>
                    </a:ext>
                  </a:extLst>
                </a:gridCol>
              </a:tblGrid>
              <a:tr h="435634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bg1"/>
                        </a:solidFill>
                      </a:endParaRPr>
                    </a:p>
                  </a:txBody>
                  <a:tcPr marL="107417" marR="107417" marT="53708" marB="53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NFC</a:t>
                      </a:r>
                      <a:endParaRPr lang="ru-RU" sz="1600" dirty="0">
                        <a:solidFill>
                          <a:schemeClr val="bg1"/>
                        </a:solidFill>
                      </a:endParaRPr>
                    </a:p>
                  </a:txBody>
                  <a:tcPr marL="107417" marR="107417" marT="53708" marB="53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Bluetooth</a:t>
                      </a:r>
                      <a:endParaRPr lang="ru-RU" sz="1600" dirty="0">
                        <a:solidFill>
                          <a:schemeClr val="bg1"/>
                        </a:solidFill>
                      </a:endParaRPr>
                    </a:p>
                  </a:txBody>
                  <a:tcPr marL="107417" marR="107417" marT="53708" marB="53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896050"/>
                  </a:ext>
                </a:extLst>
              </a:tr>
              <a:tr h="435634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Тип сети</a:t>
                      </a:r>
                    </a:p>
                  </a:txBody>
                  <a:tcPr marL="107417" marR="107417" marT="53708" marB="53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точка-точка</a:t>
                      </a:r>
                    </a:p>
                  </a:txBody>
                  <a:tcPr marL="107417" marR="107417" marT="53708" marB="53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точка-</a:t>
                      </a:r>
                      <a:r>
                        <a:rPr lang="ru-RU" sz="1600" dirty="0" err="1">
                          <a:solidFill>
                            <a:schemeClr val="bg1"/>
                          </a:solidFill>
                        </a:rPr>
                        <a:t>многоточка</a:t>
                      </a:r>
                      <a:endParaRPr lang="ru-RU" sz="1600" dirty="0">
                        <a:solidFill>
                          <a:schemeClr val="bg1"/>
                        </a:solidFill>
                      </a:endParaRPr>
                    </a:p>
                  </a:txBody>
                  <a:tcPr marL="107417" marR="107417" marT="53708" marB="53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6422585"/>
                  </a:ext>
                </a:extLst>
              </a:tr>
              <a:tr h="435634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Радиус действия</a:t>
                      </a:r>
                    </a:p>
                  </a:txBody>
                  <a:tcPr marL="107417" marR="107417" marT="53708" marB="53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&lt; 0,2 м</a:t>
                      </a:r>
                    </a:p>
                  </a:txBody>
                  <a:tcPr marL="107417" marR="107417" marT="53708" marB="53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10 м</a:t>
                      </a:r>
                    </a:p>
                  </a:txBody>
                  <a:tcPr marL="107417" marR="107417" marT="53708" marB="53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773073"/>
                  </a:ext>
                </a:extLst>
              </a:tr>
              <a:tr h="435634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Скорость</a:t>
                      </a:r>
                    </a:p>
                  </a:txBody>
                  <a:tcPr marL="107417" marR="107417" marT="53708" marB="53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424 Кбит/с</a:t>
                      </a:r>
                    </a:p>
                  </a:txBody>
                  <a:tcPr marL="107417" marR="107417" marT="53708" marB="53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24 Мбит/с</a:t>
                      </a:r>
                    </a:p>
                  </a:txBody>
                  <a:tcPr marL="107417" marR="107417" marT="53708" marB="53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05769"/>
                  </a:ext>
                </a:extLst>
              </a:tr>
              <a:tr h="608694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Время установления соединения</a:t>
                      </a:r>
                    </a:p>
                  </a:txBody>
                  <a:tcPr marL="107417" marR="107417" marT="53708" marB="53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&lt; 0,1 с</a:t>
                      </a:r>
                    </a:p>
                  </a:txBody>
                  <a:tcPr marL="107417" marR="107417" marT="53708" marB="53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6 с</a:t>
                      </a:r>
                    </a:p>
                  </a:txBody>
                  <a:tcPr marL="107417" marR="107417" marT="53708" marB="53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607561"/>
                  </a:ext>
                </a:extLst>
              </a:tr>
              <a:tr h="435634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Совместимость с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RFID</a:t>
                      </a:r>
                      <a:endParaRPr lang="ru-RU" sz="1600" dirty="0">
                        <a:solidFill>
                          <a:schemeClr val="bg1"/>
                        </a:solidFill>
                      </a:endParaRPr>
                    </a:p>
                  </a:txBody>
                  <a:tcPr marL="107417" marR="107417" marT="53708" marB="53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Да</a:t>
                      </a:r>
                    </a:p>
                  </a:txBody>
                  <a:tcPr marL="107417" marR="107417" marT="53708" marB="53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Нет</a:t>
                      </a:r>
                    </a:p>
                  </a:txBody>
                  <a:tcPr marL="107417" marR="107417" marT="53708" marB="53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105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733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7CC2CCF-43DF-40AD-B889-B408FC4D4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/>
              <a:t>Перспективы развития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CCBCE8-5F79-4639-9513-3C8F38F0DEBF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3865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10135FC8-6415-4DA8-9E77-A6471388634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19545" y="1551926"/>
            <a:ext cx="3688917" cy="2039648"/>
          </a:xfrm>
        </p:spPr>
        <p:txBody>
          <a:bodyPr/>
          <a:lstStyle/>
          <a:p>
            <a:pPr marL="101600" indent="0">
              <a:buNone/>
            </a:pPr>
            <a:r>
              <a:rPr lang="ru-RU" dirty="0"/>
              <a:t>К 2020 году количество мобильных платежей достигнет 12,2 млрд.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75D4AF-201C-4F2E-8AC9-54CAAE4F95A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935539" y="1551926"/>
            <a:ext cx="3688917" cy="2039648"/>
          </a:xfrm>
        </p:spPr>
        <p:txBody>
          <a:bodyPr/>
          <a:lstStyle/>
          <a:p>
            <a:pPr marL="101600" indent="0">
              <a:buNone/>
            </a:pPr>
            <a:r>
              <a:rPr lang="ru-RU" dirty="0"/>
              <a:t>Количество устройств с поддержкой NFC в мире к 2020 году составит 3,9 млрд.</a:t>
            </a:r>
          </a:p>
        </p:txBody>
      </p:sp>
    </p:spTree>
    <p:extLst>
      <p:ext uri="{BB962C8B-B14F-4D97-AF65-F5344CB8AC3E}">
        <p14:creationId xmlns:p14="http://schemas.microsoft.com/office/powerpoint/2010/main" val="1963019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35FDE32-1BAE-4BFD-ABAF-5DADAA55CF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1028" name="Picture 4" descr="ÐÐ°ÑÑÐ¸Ð½ÐºÐ¸ Ð¿Ð¾ Ð·Ð°Ð¿ÑÐ¾ÑÑ xiaomi mi band 3 nfc">
            <a:extLst>
              <a:ext uri="{FF2B5EF4-FFF2-40B4-BE49-F238E27FC236}">
                <a16:creationId xmlns:a16="http://schemas.microsoft.com/office/drawing/2014/main" id="{A43BCCCE-D8AB-4FF2-AB8D-B4BD091D6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375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C017E54-64C5-4B1E-9BB2-7711C9E6DC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2052" name="Picture 4" descr="ÐÐ°ÑÑÐ¸Ð½ÐºÐ¸ Ð¿Ð¾ Ð·Ð°Ð¿ÑÐ¾ÑÑ Ð¾Ð¿Ð»Ð°ÑÐ° Ñ Ð¿Ð¾Ð¼Ð¾ÑÑÑ nfc Ð² Ð¾Ð±ÑÐµÑÑÐ²ÐµÐ½Ð½Ð¾Ð¼ ÑÑÐ°Ð½ÑÐ¿Ð¾ÑÑÐµ">
            <a:extLst>
              <a:ext uri="{FF2B5EF4-FFF2-40B4-BE49-F238E27FC236}">
                <a16:creationId xmlns:a16="http://schemas.microsoft.com/office/drawing/2014/main" id="{496AFDD2-EE17-4671-B495-6ED5337C2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0164"/>
            <a:ext cx="9144000" cy="560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833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1568BA6-7C66-4C89-B0BF-40156A206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8D834A-50E0-45DE-A524-46F061593D45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89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4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Источники</a:t>
            </a:r>
            <a:endParaRPr dirty="0"/>
          </a:p>
        </p:txBody>
      </p:sp>
      <p:sp>
        <p:nvSpPr>
          <p:cNvPr id="397" name="Google Shape;397;p34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ru-RU" sz="2000" dirty="0"/>
              <a:t>Шаблон презентации с </a:t>
            </a:r>
            <a:r>
              <a:rPr lang="en" sz="2000" u="sng" dirty="0">
                <a:hlinkClick r:id="rId3"/>
              </a:rPr>
              <a:t>SlidesCarnival</a:t>
            </a:r>
            <a:endParaRPr sz="20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ru-RU" sz="2000" dirty="0"/>
              <a:t>Фотографии</a:t>
            </a:r>
            <a:r>
              <a:rPr lang="en" sz="2000" dirty="0"/>
              <a:t> </a:t>
            </a:r>
            <a:r>
              <a:rPr lang="ru-RU" sz="2000" dirty="0"/>
              <a:t>с </a:t>
            </a:r>
            <a:r>
              <a:rPr lang="en" sz="2000" u="sng" dirty="0">
                <a:hlinkClick r:id="rId4"/>
              </a:rPr>
              <a:t>Unsplash</a:t>
            </a:r>
            <a:endParaRPr lang="ru-RU" sz="2000" u="sng" dirty="0"/>
          </a:p>
          <a:p>
            <a:pPr lvl="0">
              <a:lnSpc>
                <a:spcPct val="115000"/>
              </a:lnSpc>
              <a:spcBef>
                <a:spcPts val="0"/>
              </a:spcBef>
            </a:pPr>
            <a:r>
              <a:rPr lang="en-US" sz="2000" dirty="0">
                <a:hlinkClick r:id="rId5"/>
              </a:rPr>
              <a:t>https://www.computerworld.com/article/2493888/mobile-payments/a-short-history-of-nfc.html</a:t>
            </a:r>
            <a:endParaRPr lang="ru-RU" sz="2000" dirty="0">
              <a:hlinkClick r:id="rId5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</a:pPr>
            <a:r>
              <a:rPr lang="en-US" sz="2000" dirty="0">
                <a:hlinkClick r:id="rId5"/>
              </a:rPr>
              <a:t>https://habr.com/company/microsoftlumia/blog/129007/</a:t>
            </a:r>
            <a:endParaRPr lang="ru-RU" sz="2000" dirty="0"/>
          </a:p>
          <a:p>
            <a:pPr lvl="0">
              <a:lnSpc>
                <a:spcPct val="115000"/>
              </a:lnSpc>
              <a:spcBef>
                <a:spcPts val="0"/>
              </a:spcBef>
            </a:pPr>
            <a:r>
              <a:rPr lang="en-US" sz="2000" dirty="0">
                <a:hlinkClick r:id="rId6"/>
              </a:rPr>
              <a:t>https://www.comnews.ru/content/107390/2017-06-21/nfc-razvitie-i-podvodnye-kamni</a:t>
            </a:r>
            <a:endParaRPr lang="ru-RU" sz="2000" dirty="0"/>
          </a:p>
          <a:p>
            <a:pPr lvl="0">
              <a:lnSpc>
                <a:spcPct val="115000"/>
              </a:lnSpc>
              <a:spcBef>
                <a:spcPts val="0"/>
              </a:spcBef>
            </a:pPr>
            <a:r>
              <a:rPr lang="en-US" sz="2000" dirty="0">
                <a:hlinkClick r:id="rId7"/>
              </a:rPr>
              <a:t>https://en.wikipedia.org/wiki/Near-field_communication</a:t>
            </a:r>
            <a:endParaRPr sz="2000" dirty="0"/>
          </a:p>
        </p:txBody>
      </p:sp>
      <p:sp>
        <p:nvSpPr>
          <p:cNvPr id="398" name="Google Shape;398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8438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7A0B2-05F7-4CD0-A49A-9A016240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Автор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BDFA06-4994-42B6-A5C3-8CB294F78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4425" y="2116393"/>
            <a:ext cx="6915300" cy="2503301"/>
          </a:xfrm>
        </p:spPr>
        <p:txBody>
          <a:bodyPr/>
          <a:lstStyle/>
          <a:p>
            <a:pPr marL="76200" indent="0" algn="ctr">
              <a:buNone/>
            </a:pPr>
            <a:r>
              <a:rPr lang="ru-RU" dirty="0"/>
              <a:t>Моисеенко Павел, ИВТ, 1 группа 2 подгруппа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DC5B21-76CD-4EDB-8557-CA82F9DB2A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61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E9E18-B09C-478B-A407-D2E26DB9FB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/>
              <a:t>История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336982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AA58F7-04F0-490C-AB40-7FB514F8FB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/>
              <a:t>Что такое </a:t>
            </a:r>
            <a:r>
              <a:rPr lang="en-US" sz="3600" dirty="0"/>
              <a:t>NFC</a:t>
            </a:r>
            <a:r>
              <a:rPr lang="ru-RU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1150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6F4F4CE1-71B4-4A37-B447-42A227D1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dirty="0"/>
              <a:t>1983</a:t>
            </a:r>
            <a:br>
              <a:rPr lang="ru-RU" sz="3000" dirty="0"/>
            </a:br>
            <a:r>
              <a:rPr lang="ru-RU" sz="2400" dirty="0"/>
              <a:t>Получение патента на </a:t>
            </a:r>
            <a:r>
              <a:rPr lang="en-US" sz="2400" dirty="0">
                <a:latin typeface="Abel" panose="020B0604020202020204" charset="0"/>
              </a:rPr>
              <a:t>RFID</a:t>
            </a:r>
            <a:endParaRPr lang="ru-RU" sz="2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792F26C-283D-41B7-9C26-2B777CF64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8985" y="3546873"/>
            <a:ext cx="3325931" cy="1209150"/>
          </a:xfrm>
        </p:spPr>
        <p:txBody>
          <a:bodyPr/>
          <a:lstStyle/>
          <a:p>
            <a:pPr marL="101600" indent="0">
              <a:buNone/>
            </a:pPr>
            <a:r>
              <a:rPr lang="ru-RU" sz="2000" dirty="0"/>
              <a:t>RFID-метка, используемая для автоматического сбора платы за проезд по платным дорогам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1C614FC-DA59-4577-B522-5826C92B717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76208" y="3582148"/>
            <a:ext cx="3268807" cy="1202977"/>
          </a:xfrm>
        </p:spPr>
        <p:txBody>
          <a:bodyPr/>
          <a:lstStyle/>
          <a:p>
            <a:pPr marL="101600" indent="0">
              <a:buNone/>
            </a:pPr>
            <a:r>
              <a:rPr lang="ru-RU" sz="2000" dirty="0"/>
              <a:t>EPC RFID-метка, используемая в торговой сети </a:t>
            </a:r>
            <a:r>
              <a:rPr lang="ru-RU" sz="2000" dirty="0" err="1"/>
              <a:t>Wal</a:t>
            </a:r>
            <a:r>
              <a:rPr lang="en-US" sz="2000" dirty="0"/>
              <a:t>m</a:t>
            </a:r>
            <a:r>
              <a:rPr lang="ru-RU" sz="2000" dirty="0" err="1"/>
              <a:t>art</a:t>
            </a:r>
            <a:endParaRPr lang="ru-RU" sz="20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E455228-BA29-4522-9B1D-7DF55E5463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1026" name="Picture 2" descr="EPC RFID-Ð¼ÐµÑÐºÐ°, Ð¸ÑÐ¿Ð¾Ð»ÑÐ·ÑÐµÐ¼Ð°Ñ Ð² ÑÐ¾ÑÐ³Ð¾Ð²Ð¾Ð¹ ÑÐµÑÐ¸ Wal-Mart">
            <a:extLst>
              <a:ext uri="{FF2B5EF4-FFF2-40B4-BE49-F238E27FC236}">
                <a16:creationId xmlns:a16="http://schemas.microsoft.com/office/drawing/2014/main" id="{354C3976-DDFE-47D3-A656-91F95BD4E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8" y="1466724"/>
            <a:ext cx="3268807" cy="208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FID-Ð¼ÐµÑÐºÐ°, Ð¸ÑÐ¿Ð¾Ð»ÑÐ·ÑÐµÐ¼Ð°Ñ Ð´Ð»Ñ Ð°Ð²ÑÐ¾Ð¼Ð°ÑÐ¸ÑÐµÑÐºÐ¾Ð³Ð¾ ÑÐ±Ð¾ÑÐ° Ð¿Ð»Ð°ÑÑ Ð·Ð° Ð¿ÑÐ¾ÐµÐ·Ð´ Ð¿Ð¾ Ð¿Ð»Ð°ÑÐ½ÑÐ¼ Ð´Ð¾ÑÐ¾Ð³Ð°Ð¼ (electronic toll collection)">
            <a:extLst>
              <a:ext uri="{FF2B5EF4-FFF2-40B4-BE49-F238E27FC236}">
                <a16:creationId xmlns:a16="http://schemas.microsoft.com/office/drawing/2014/main" id="{B96763CE-FCEB-44B8-AA49-05C59EA06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86" y="1469243"/>
            <a:ext cx="3128961" cy="207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73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>
            <a:spLocks noGrp="1"/>
          </p:cNvSpPr>
          <p:nvPr>
            <p:ph type="ctrTitle" idx="4294967295"/>
          </p:nvPr>
        </p:nvSpPr>
        <p:spPr>
          <a:xfrm>
            <a:off x="1485900" y="809625"/>
            <a:ext cx="6172200" cy="5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2800" dirty="0"/>
              <a:t>2004</a:t>
            </a:r>
            <a:endParaRPr sz="3000" dirty="0"/>
          </a:p>
        </p:txBody>
      </p:sp>
      <p:sp>
        <p:nvSpPr>
          <p:cNvPr id="289" name="Google Shape;289;p26"/>
          <p:cNvSpPr txBox="1">
            <a:spLocks noGrp="1"/>
          </p:cNvSpPr>
          <p:nvPr>
            <p:ph type="subTitle" idx="4294967295"/>
          </p:nvPr>
        </p:nvSpPr>
        <p:spPr>
          <a:xfrm>
            <a:off x="1485900" y="1264857"/>
            <a:ext cx="6172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ru-RU" dirty="0"/>
              <a:t>Создание </a:t>
            </a:r>
            <a:r>
              <a:rPr lang="en-US" dirty="0"/>
              <a:t>NFC Forum</a:t>
            </a:r>
          </a:p>
        </p:txBody>
      </p:sp>
      <p:sp>
        <p:nvSpPr>
          <p:cNvPr id="290" name="Google Shape;290;p26"/>
          <p:cNvSpPr txBox="1">
            <a:spLocks noGrp="1"/>
          </p:cNvSpPr>
          <p:nvPr>
            <p:ph type="ctrTitle" idx="4294967295"/>
          </p:nvPr>
        </p:nvSpPr>
        <p:spPr>
          <a:xfrm>
            <a:off x="1485900" y="3347683"/>
            <a:ext cx="6172200" cy="5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2007</a:t>
            </a:r>
            <a:endParaRPr sz="3000"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ubTitle" idx="4294967295"/>
          </p:nvPr>
        </p:nvSpPr>
        <p:spPr>
          <a:xfrm>
            <a:off x="1485900" y="3753801"/>
            <a:ext cx="6172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ru-RU" dirty="0"/>
              <a:t>Первый телефон с </a:t>
            </a:r>
            <a:r>
              <a:rPr lang="en-US" dirty="0"/>
              <a:t>NFC —</a:t>
            </a:r>
            <a:r>
              <a:rPr lang="ja-JP" altLang="en-US" dirty="0"/>
              <a:t> </a:t>
            </a:r>
            <a:r>
              <a:rPr lang="ru-RU" dirty="0" err="1"/>
              <a:t>Nokia</a:t>
            </a:r>
            <a:r>
              <a:rPr lang="ru-RU" dirty="0"/>
              <a:t> 6131</a:t>
            </a:r>
            <a:endParaRPr sz="2400" dirty="0"/>
          </a:p>
        </p:txBody>
      </p:sp>
      <p:sp>
        <p:nvSpPr>
          <p:cNvPr id="292" name="Google Shape;292;p26"/>
          <p:cNvSpPr txBox="1">
            <a:spLocks noGrp="1"/>
          </p:cNvSpPr>
          <p:nvPr>
            <p:ph type="ctrTitle" idx="4294967295"/>
          </p:nvPr>
        </p:nvSpPr>
        <p:spPr>
          <a:xfrm>
            <a:off x="1485900" y="1966495"/>
            <a:ext cx="6172200" cy="5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/>
              <a:t>2006</a:t>
            </a:r>
            <a:endParaRPr sz="3000" dirty="0"/>
          </a:p>
        </p:txBody>
      </p:sp>
      <p:sp>
        <p:nvSpPr>
          <p:cNvPr id="293" name="Google Shape;293;p26"/>
          <p:cNvSpPr txBox="1">
            <a:spLocks noGrp="1"/>
          </p:cNvSpPr>
          <p:nvPr>
            <p:ph type="subTitle" idx="4294967295"/>
          </p:nvPr>
        </p:nvSpPr>
        <p:spPr>
          <a:xfrm>
            <a:off x="1485900" y="2223325"/>
            <a:ext cx="6172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ru-RU" dirty="0"/>
              <a:t>Появление первоначальной спецификации </a:t>
            </a:r>
            <a:r>
              <a:rPr lang="en-US" dirty="0"/>
              <a:t>NFC-</a:t>
            </a:r>
            <a:r>
              <a:rPr lang="ru-RU" dirty="0"/>
              <a:t>тегов</a:t>
            </a:r>
          </a:p>
        </p:txBody>
      </p:sp>
      <p:sp>
        <p:nvSpPr>
          <p:cNvPr id="294" name="Google Shape;294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3929100" y="1900888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3929100" y="3215363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92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>
            <a:spLocks noGrp="1"/>
          </p:cNvSpPr>
          <p:nvPr>
            <p:ph type="ctrTitle" idx="4294967295"/>
          </p:nvPr>
        </p:nvSpPr>
        <p:spPr>
          <a:xfrm>
            <a:off x="1485900" y="508481"/>
            <a:ext cx="6172200" cy="5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2009</a:t>
            </a:r>
            <a:endParaRPr sz="3000" dirty="0"/>
          </a:p>
        </p:txBody>
      </p:sp>
      <p:sp>
        <p:nvSpPr>
          <p:cNvPr id="289" name="Google Shape;289;p26"/>
          <p:cNvSpPr txBox="1">
            <a:spLocks noGrp="1"/>
          </p:cNvSpPr>
          <p:nvPr>
            <p:ph type="subTitle" idx="4294967295"/>
          </p:nvPr>
        </p:nvSpPr>
        <p:spPr>
          <a:xfrm>
            <a:off x="1485900" y="791685"/>
            <a:ext cx="6172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ru-RU" dirty="0"/>
              <a:t>Передачи между устройствами с NFC-чипами различной информации</a:t>
            </a:r>
            <a:endParaRPr sz="2400" dirty="0"/>
          </a:p>
        </p:txBody>
      </p:sp>
      <p:sp>
        <p:nvSpPr>
          <p:cNvPr id="290" name="Google Shape;290;p26"/>
          <p:cNvSpPr txBox="1">
            <a:spLocks noGrp="1"/>
          </p:cNvSpPr>
          <p:nvPr>
            <p:ph type="ctrTitle" idx="4294967295"/>
          </p:nvPr>
        </p:nvSpPr>
        <p:spPr>
          <a:xfrm>
            <a:off x="1485900" y="3438598"/>
            <a:ext cx="6172200" cy="5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2015</a:t>
            </a:r>
            <a:endParaRPr sz="3000"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ubTitle" idx="4294967295"/>
          </p:nvPr>
        </p:nvSpPr>
        <p:spPr>
          <a:xfrm>
            <a:off x="1485900" y="3735401"/>
            <a:ext cx="6172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400" dirty="0"/>
              <a:t>Появление </a:t>
            </a:r>
            <a:r>
              <a:rPr lang="en-US" sz="2400" dirty="0"/>
              <a:t>Android Pay</a:t>
            </a:r>
            <a:endParaRPr sz="2400" dirty="0"/>
          </a:p>
        </p:txBody>
      </p:sp>
      <p:sp>
        <p:nvSpPr>
          <p:cNvPr id="292" name="Google Shape;292;p26"/>
          <p:cNvSpPr txBox="1">
            <a:spLocks noGrp="1"/>
          </p:cNvSpPr>
          <p:nvPr>
            <p:ph type="ctrTitle" idx="4294967295"/>
          </p:nvPr>
        </p:nvSpPr>
        <p:spPr>
          <a:xfrm>
            <a:off x="1485900" y="2124149"/>
            <a:ext cx="6172200" cy="5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200" dirty="0"/>
              <a:t>2014</a:t>
            </a:r>
            <a:endParaRPr sz="3000" dirty="0"/>
          </a:p>
        </p:txBody>
      </p:sp>
      <p:sp>
        <p:nvSpPr>
          <p:cNvPr id="293" name="Google Shape;293;p26"/>
          <p:cNvSpPr txBox="1">
            <a:spLocks noGrp="1"/>
          </p:cNvSpPr>
          <p:nvPr>
            <p:ph type="subTitle" idx="4294967295"/>
          </p:nvPr>
        </p:nvSpPr>
        <p:spPr>
          <a:xfrm>
            <a:off x="1485900" y="2420955"/>
            <a:ext cx="6172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400" dirty="0"/>
              <a:t>Анонс </a:t>
            </a:r>
            <a:r>
              <a:rPr lang="en-US" sz="2400" dirty="0"/>
              <a:t>Apple Pay</a:t>
            </a:r>
            <a:endParaRPr sz="2400" dirty="0"/>
          </a:p>
        </p:txBody>
      </p:sp>
      <p:sp>
        <p:nvSpPr>
          <p:cNvPr id="294" name="Google Shape;294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3929100" y="1900888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3929100" y="3215363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71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E5AEFD-3D5C-4878-B2B2-D4167D63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5" y="358375"/>
            <a:ext cx="6915300" cy="595214"/>
          </a:xfrm>
        </p:spPr>
        <p:txBody>
          <a:bodyPr/>
          <a:lstStyle/>
          <a:p>
            <a:r>
              <a:rPr lang="en-US" dirty="0"/>
              <a:t>Apple Pay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776D2D-6026-4F8E-9C7C-5C2E4F7BE0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2" descr="ÐÐ°ÑÑÐ¸Ð½ÐºÐ¸ Ð¿Ð¾ Ð·Ð°Ð¿ÑÐ¾ÑÑ apple pay interface">
            <a:extLst>
              <a:ext uri="{FF2B5EF4-FFF2-40B4-BE49-F238E27FC236}">
                <a16:creationId xmlns:a16="http://schemas.microsoft.com/office/drawing/2014/main" id="{C688C89A-AE23-4CE5-ABC3-72C5CCE6D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73" y="1197313"/>
            <a:ext cx="7127453" cy="374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85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95B8FCE3-BA1E-4BF4-8F3B-933F6158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5" y="358375"/>
            <a:ext cx="6915300" cy="575619"/>
          </a:xfrm>
        </p:spPr>
        <p:txBody>
          <a:bodyPr/>
          <a:lstStyle/>
          <a:p>
            <a:pPr marL="101600"/>
            <a:r>
              <a:rPr lang="en-US" dirty="0"/>
              <a:t>Android Pay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22DA039-6083-4B78-BDAD-C9A0716075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074" name="Picture 2" descr="ÐÐ°ÑÑÐ¸Ð½ÐºÐ¸ Ð¿Ð¾ Ð·Ð°Ð¿ÑÐ¾ÑÑ android pay interface">
            <a:extLst>
              <a:ext uri="{FF2B5EF4-FFF2-40B4-BE49-F238E27FC236}">
                <a16:creationId xmlns:a16="http://schemas.microsoft.com/office/drawing/2014/main" id="{34F2577E-5280-4952-BCDB-5B8A2A359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457" y="1266215"/>
            <a:ext cx="6428268" cy="368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55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3E1166E-14DC-4EBF-9EDF-0647BDEED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148" name="Picture 4" descr="woman holding Android smartphone">
            <a:extLst>
              <a:ext uri="{FF2B5EF4-FFF2-40B4-BE49-F238E27FC236}">
                <a16:creationId xmlns:a16="http://schemas.microsoft.com/office/drawing/2014/main" id="{9F9D68EE-556F-4B17-A2CD-6B8A84A40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7505"/>
            <a:ext cx="9143999" cy="609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623402"/>
      </p:ext>
    </p:extLst>
  </p:cSld>
  <p:clrMapOvr>
    <a:masterClrMapping/>
  </p:clrMapOvr>
</p:sld>
</file>

<file path=ppt/theme/theme1.xml><?xml version="1.0" encoding="utf-8"?>
<a:theme xmlns:a="http://schemas.openxmlformats.org/drawingml/2006/main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227</Words>
  <Application>Microsoft Office PowerPoint</Application>
  <PresentationFormat>Экран (16:9)</PresentationFormat>
  <Paragraphs>63</Paragraphs>
  <Slides>17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Abel</vt:lpstr>
      <vt:lpstr>Arial</vt:lpstr>
      <vt:lpstr>Roboto Slab</vt:lpstr>
      <vt:lpstr>York template</vt:lpstr>
      <vt:lpstr>История развития и перспективы NFC</vt:lpstr>
      <vt:lpstr>История развития</vt:lpstr>
      <vt:lpstr>Что такое NFC?</vt:lpstr>
      <vt:lpstr>1983 Получение патента на RFID</vt:lpstr>
      <vt:lpstr>2004</vt:lpstr>
      <vt:lpstr>2009</vt:lpstr>
      <vt:lpstr>Apple Pay</vt:lpstr>
      <vt:lpstr>Android Pay</vt:lpstr>
      <vt:lpstr>Презентация PowerPoint</vt:lpstr>
      <vt:lpstr>Сравнение с аналогами</vt:lpstr>
      <vt:lpstr>Перспективы развития</vt:lpstr>
      <vt:lpstr>Презентация PowerPoint</vt:lpstr>
      <vt:lpstr>Презентация PowerPoint</vt:lpstr>
      <vt:lpstr>Презентация PowerPoint</vt:lpstr>
      <vt:lpstr>Спасибо за внимание!</vt:lpstr>
      <vt:lpstr>Источники</vt:lpstr>
      <vt:lpstr>Автор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развития и перспективы NFC</dc:title>
  <cp:lastModifiedBy>Pavel Moiseenko</cp:lastModifiedBy>
  <cp:revision>20</cp:revision>
  <dcterms:modified xsi:type="dcterms:W3CDTF">2018-12-10T19:40:01Z</dcterms:modified>
</cp:coreProperties>
</file>