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5" r:id="rId8"/>
    <p:sldId id="263" r:id="rId9"/>
    <p:sldId id="266"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6747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A3E3023-513C-4A5F-9A1C-37AD0AFE6440}" type="datetimeFigureOut">
              <a:rPr lang="ru-RU" smtClean="0"/>
              <a:t>13.06.2021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47205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090842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0A3E3023-513C-4A5F-9A1C-37AD0AFE6440}" type="datetimeFigureOut">
              <a:rPr lang="ru-RU" smtClean="0"/>
              <a:t>13.06.2021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988134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3102831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80604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87789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03406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A3E3023-513C-4A5F-9A1C-37AD0AFE6440}" type="datetimeFigureOut">
              <a:rPr lang="ru-RU" smtClean="0"/>
              <a:t>13.06.2021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19459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A3E3023-513C-4A5F-9A1C-37AD0AFE6440}" type="datetimeFigureOut">
              <a:rPr lang="ru-RU" smtClean="0"/>
              <a:t>13.06.2021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22402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A3E3023-513C-4A5F-9A1C-37AD0AFE6440}" type="datetimeFigureOut">
              <a:rPr lang="ru-RU" smtClean="0"/>
              <a:t>13.06.2021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347987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E3023-513C-4A5F-9A1C-37AD0AFE6440}" type="datetimeFigureOut">
              <a:rPr lang="ru-RU" smtClean="0"/>
              <a:t>13.06.2021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29860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A3E3023-513C-4A5F-9A1C-37AD0AFE6440}" type="datetimeFigureOut">
              <a:rPr lang="ru-RU" smtClean="0"/>
              <a:t>13.06.2021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98947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0A3E3023-513C-4A5F-9A1C-37AD0AFE6440}" type="datetimeFigureOut">
              <a:rPr lang="ru-RU" smtClean="0"/>
              <a:t>13.06.2021</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23232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A3E3023-513C-4A5F-9A1C-37AD0AFE6440}" type="datetimeFigureOut">
              <a:rPr lang="ru-RU" smtClean="0"/>
              <a:t>13.06.2021</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8C87A98-8D65-4B05-AE7E-4793181A2C38}" type="slidenum">
              <a:rPr lang="ru-RU" smtClean="0"/>
              <a:t>‹#›</a:t>
            </a:fld>
            <a:endParaRPr lang="ru-RU"/>
          </a:p>
        </p:txBody>
      </p:sp>
    </p:spTree>
    <p:extLst>
      <p:ext uri="{BB962C8B-B14F-4D97-AF65-F5344CB8AC3E}">
        <p14:creationId xmlns:p14="http://schemas.microsoft.com/office/powerpoint/2010/main" val="3501150772"/>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B57330-8FBC-4916-9E67-CF79DCB4408B}"/>
              </a:ext>
            </a:extLst>
          </p:cNvPr>
          <p:cNvSpPr>
            <a:spLocks noGrp="1"/>
          </p:cNvSpPr>
          <p:nvPr>
            <p:ph type="ctrTitle"/>
          </p:nvPr>
        </p:nvSpPr>
        <p:spPr/>
        <p:txBody>
          <a:bodyPr/>
          <a:lstStyle/>
          <a:p>
            <a:r>
              <a:rPr lang="ru-RU" dirty="0"/>
              <a:t>Практическая работа № 1</a:t>
            </a:r>
            <a:r>
              <a:rPr lang="en-150" dirty="0"/>
              <a:t>2</a:t>
            </a:r>
            <a:r>
              <a:rPr lang="ru-RU" dirty="0"/>
              <a:t>. </a:t>
            </a:r>
            <a:r>
              <a:rPr lang="ru-RU" dirty="0" err="1"/>
              <a:t>Голбол</a:t>
            </a:r>
            <a:endParaRPr lang="ru-RU" dirty="0"/>
          </a:p>
        </p:txBody>
      </p:sp>
      <p:sp>
        <p:nvSpPr>
          <p:cNvPr id="3" name="Подзаголовок 2">
            <a:extLst>
              <a:ext uri="{FF2B5EF4-FFF2-40B4-BE49-F238E27FC236}">
                <a16:creationId xmlns:a16="http://schemas.microsoft.com/office/drawing/2014/main" id="{B4B1D555-561B-4E4F-9DA1-CFA79D9822BE}"/>
              </a:ext>
            </a:extLst>
          </p:cNvPr>
          <p:cNvSpPr>
            <a:spLocks noGrp="1"/>
          </p:cNvSpPr>
          <p:nvPr>
            <p:ph type="subTitle" idx="1"/>
          </p:nvPr>
        </p:nvSpPr>
        <p:spPr/>
        <p:txBody>
          <a:bodyPr/>
          <a:lstStyle/>
          <a:p>
            <a:r>
              <a:rPr lang="ru-RU" dirty="0"/>
              <a:t>Моисеенко Павел, студент 3 курса, ИВТ, </a:t>
            </a:r>
            <a:r>
              <a:rPr lang="ru-RU" dirty="0" err="1"/>
              <a:t>ИИТиТО</a:t>
            </a:r>
            <a:endParaRPr lang="ru-RU" dirty="0"/>
          </a:p>
        </p:txBody>
      </p:sp>
    </p:spTree>
    <p:extLst>
      <p:ext uri="{BB962C8B-B14F-4D97-AF65-F5344CB8AC3E}">
        <p14:creationId xmlns:p14="http://schemas.microsoft.com/office/powerpoint/2010/main" val="133204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3FF6E-D04B-4F61-B4F3-871BCFEB1312}"/>
              </a:ext>
            </a:extLst>
          </p:cNvPr>
          <p:cNvSpPr>
            <a:spLocks noGrp="1"/>
          </p:cNvSpPr>
          <p:nvPr>
            <p:ph type="title"/>
          </p:nvPr>
        </p:nvSpPr>
        <p:spPr/>
        <p:txBody>
          <a:bodyPr/>
          <a:lstStyle/>
          <a:p>
            <a:r>
              <a:rPr lang="ru-RU" dirty="0"/>
              <a:t>Известные спортсмены</a:t>
            </a:r>
          </a:p>
        </p:txBody>
      </p:sp>
      <p:sp>
        <p:nvSpPr>
          <p:cNvPr id="4" name="Объект 3">
            <a:extLst>
              <a:ext uri="{FF2B5EF4-FFF2-40B4-BE49-F238E27FC236}">
                <a16:creationId xmlns:a16="http://schemas.microsoft.com/office/drawing/2014/main" id="{1E1C5176-4C61-447F-8E0E-110D93784FCA}"/>
              </a:ext>
            </a:extLst>
          </p:cNvPr>
          <p:cNvSpPr>
            <a:spLocks noGrp="1"/>
          </p:cNvSpPr>
          <p:nvPr>
            <p:ph sz="half" idx="1"/>
          </p:nvPr>
        </p:nvSpPr>
        <p:spPr>
          <a:xfrm>
            <a:off x="818712" y="2459736"/>
            <a:ext cx="5185873" cy="512064"/>
          </a:xfrm>
        </p:spPr>
        <p:txBody>
          <a:bodyPr/>
          <a:lstStyle/>
          <a:p>
            <a:pPr marL="0" indent="0" algn="ctr">
              <a:buNone/>
            </a:pPr>
            <a:r>
              <a:rPr lang="ru-RU" dirty="0"/>
              <a:t>Виктория Леонтьева</a:t>
            </a:r>
          </a:p>
        </p:txBody>
      </p:sp>
      <p:sp>
        <p:nvSpPr>
          <p:cNvPr id="5" name="Объект 4">
            <a:extLst>
              <a:ext uri="{FF2B5EF4-FFF2-40B4-BE49-F238E27FC236}">
                <a16:creationId xmlns:a16="http://schemas.microsoft.com/office/drawing/2014/main" id="{9C8A24AB-A84E-4CFE-A343-95D5EA9C0A26}"/>
              </a:ext>
            </a:extLst>
          </p:cNvPr>
          <p:cNvSpPr>
            <a:spLocks noGrp="1"/>
          </p:cNvSpPr>
          <p:nvPr>
            <p:ph sz="half" idx="2"/>
          </p:nvPr>
        </p:nvSpPr>
        <p:spPr>
          <a:xfrm>
            <a:off x="6187415" y="2459736"/>
            <a:ext cx="5194583" cy="512064"/>
          </a:xfrm>
        </p:spPr>
        <p:txBody>
          <a:bodyPr/>
          <a:lstStyle/>
          <a:p>
            <a:pPr marL="0" indent="0" algn="ctr">
              <a:buNone/>
            </a:pPr>
            <a:r>
              <a:rPr lang="en-US" dirty="0" err="1"/>
              <a:t>Leomon</a:t>
            </a:r>
            <a:r>
              <a:rPr lang="en-US" dirty="0"/>
              <a:t> Moreno</a:t>
            </a:r>
            <a:endParaRPr lang="ru-RU" dirty="0"/>
          </a:p>
        </p:txBody>
      </p:sp>
      <p:pic>
        <p:nvPicPr>
          <p:cNvPr id="1026" name="Picture 2">
            <a:extLst>
              <a:ext uri="{FF2B5EF4-FFF2-40B4-BE49-F238E27FC236}">
                <a16:creationId xmlns:a16="http://schemas.microsoft.com/office/drawing/2014/main" id="{78FFABB8-39E8-41E2-AD6D-67319118B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384" y="3118104"/>
            <a:ext cx="4418528" cy="29479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leção Brasileira de goalball é convocada para fase de treinos antes de  evento-teste — Rede do Esporte">
            <a:extLst>
              <a:ext uri="{FF2B5EF4-FFF2-40B4-BE49-F238E27FC236}">
                <a16:creationId xmlns:a16="http://schemas.microsoft.com/office/drawing/2014/main" id="{A972A559-1CF6-4832-A931-D02EBD47E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442" y="3118104"/>
            <a:ext cx="4414174" cy="291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97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845769-C311-4F85-8028-734B5F189937}"/>
              </a:ext>
            </a:extLst>
          </p:cNvPr>
          <p:cNvSpPr>
            <a:spLocks noGrp="1"/>
          </p:cNvSpPr>
          <p:nvPr>
            <p:ph type="title"/>
          </p:nvPr>
        </p:nvSpPr>
        <p:spPr/>
        <p:txBody>
          <a:bodyPr/>
          <a:lstStyle/>
          <a:p>
            <a:r>
              <a:rPr lang="ru-RU" dirty="0"/>
              <a:t>Источники</a:t>
            </a:r>
          </a:p>
        </p:txBody>
      </p:sp>
      <p:sp>
        <p:nvSpPr>
          <p:cNvPr id="5" name="Объект 4">
            <a:extLst>
              <a:ext uri="{FF2B5EF4-FFF2-40B4-BE49-F238E27FC236}">
                <a16:creationId xmlns:a16="http://schemas.microsoft.com/office/drawing/2014/main" id="{6D49A4EC-54FC-4026-8A9A-2723BF4EA26B}"/>
              </a:ext>
            </a:extLst>
          </p:cNvPr>
          <p:cNvSpPr>
            <a:spLocks noGrp="1"/>
          </p:cNvSpPr>
          <p:nvPr>
            <p:ph idx="1"/>
          </p:nvPr>
        </p:nvSpPr>
        <p:spPr/>
        <p:txBody>
          <a:bodyPr/>
          <a:lstStyle/>
          <a:p>
            <a:r>
              <a:rPr lang="ru-RU" dirty="0" err="1"/>
              <a:t>Голбол</a:t>
            </a:r>
            <a:r>
              <a:rPr lang="ru-RU" dirty="0"/>
              <a:t>. — Текст : электронный // Википедия : [сайт]. — URL: https://ru.wikipedia.org/wiki/Голбол (дата обращения: 13.05.2021).</a:t>
            </a:r>
          </a:p>
          <a:p>
            <a:r>
              <a:rPr lang="ru-RU" dirty="0" err="1"/>
              <a:t>Goalball</a:t>
            </a:r>
            <a:r>
              <a:rPr lang="ru-RU" dirty="0"/>
              <a:t>. — Текст : электронный // Wikipedia : [сайт]. — URL: https://en.wikipedia.org/wiki/Goalball (дата обращения: 13.05.2021).</a:t>
            </a:r>
          </a:p>
          <a:p>
            <a:r>
              <a:rPr lang="ru-RU" dirty="0"/>
              <a:t>Виктория Леонтьева стала заслуженным мастером спорта РФ. — Текст : электронный // Тула-Спорт : [сайт]. — URL: http://tula-sport.ru/news/43080 (дата обращения: 13.05.2021).</a:t>
            </a:r>
          </a:p>
          <a:p>
            <a:r>
              <a:rPr lang="en-US" dirty="0" err="1"/>
              <a:t>Leomon</a:t>
            </a:r>
            <a:r>
              <a:rPr lang="en-US" dirty="0"/>
              <a:t> Moreno. — </a:t>
            </a:r>
            <a:r>
              <a:rPr lang="ru-RU" dirty="0"/>
              <a:t>Текст : электронный // </a:t>
            </a:r>
            <a:r>
              <a:rPr lang="en-US" dirty="0"/>
              <a:t>International Paralympic Committee : [</a:t>
            </a:r>
            <a:r>
              <a:rPr lang="ru-RU" dirty="0"/>
              <a:t>сайт]. — </a:t>
            </a:r>
            <a:r>
              <a:rPr lang="en-US" dirty="0"/>
              <a:t>URL: https://www.paralympic.org/leomon-moreno (</a:t>
            </a:r>
            <a:r>
              <a:rPr lang="ru-RU" dirty="0"/>
              <a:t>дата обращения: 13.05.2021).</a:t>
            </a:r>
          </a:p>
        </p:txBody>
      </p:sp>
    </p:spTree>
    <p:extLst>
      <p:ext uri="{BB962C8B-B14F-4D97-AF65-F5344CB8AC3E}">
        <p14:creationId xmlns:p14="http://schemas.microsoft.com/office/powerpoint/2010/main" val="285715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1E84BC-265B-4931-AAF7-F6E6C064965F}"/>
              </a:ext>
            </a:extLst>
          </p:cNvPr>
          <p:cNvSpPr>
            <a:spLocks noGrp="1"/>
          </p:cNvSpPr>
          <p:nvPr>
            <p:ph type="title"/>
          </p:nvPr>
        </p:nvSpPr>
        <p:spPr/>
        <p:txBody>
          <a:bodyPr/>
          <a:lstStyle/>
          <a:p>
            <a:r>
              <a:rPr lang="ru-RU" dirty="0"/>
              <a:t>Оглавление</a:t>
            </a:r>
          </a:p>
        </p:txBody>
      </p:sp>
      <p:sp>
        <p:nvSpPr>
          <p:cNvPr id="3" name="Объект 2">
            <a:extLst>
              <a:ext uri="{FF2B5EF4-FFF2-40B4-BE49-F238E27FC236}">
                <a16:creationId xmlns:a16="http://schemas.microsoft.com/office/drawing/2014/main" id="{DD284BB5-8B65-40A7-A747-D349ACB7F0DF}"/>
              </a:ext>
            </a:extLst>
          </p:cNvPr>
          <p:cNvSpPr>
            <a:spLocks noGrp="1"/>
          </p:cNvSpPr>
          <p:nvPr>
            <p:ph idx="1"/>
          </p:nvPr>
        </p:nvSpPr>
        <p:spPr/>
        <p:txBody>
          <a:bodyPr/>
          <a:lstStyle/>
          <a:p>
            <a:r>
              <a:rPr lang="ru-RU" dirty="0">
                <a:hlinkClick r:id="rId2" action="ppaction://hlinksldjump"/>
              </a:rPr>
              <a:t>Определение </a:t>
            </a:r>
            <a:r>
              <a:rPr lang="ru-RU" dirty="0" err="1">
                <a:hlinkClick r:id="rId2" action="ppaction://hlinksldjump"/>
              </a:rPr>
              <a:t>голбола</a:t>
            </a:r>
            <a:endParaRPr lang="ru-RU" dirty="0"/>
          </a:p>
          <a:p>
            <a:r>
              <a:rPr lang="ru-RU" dirty="0">
                <a:hlinkClick r:id="rId3" action="ppaction://hlinksldjump"/>
              </a:rPr>
              <a:t>История возникновения</a:t>
            </a:r>
            <a:endParaRPr lang="ru-RU" dirty="0"/>
          </a:p>
          <a:p>
            <a:r>
              <a:rPr lang="ru-RU" dirty="0">
                <a:hlinkClick r:id="rId4" action="ppaction://hlinksldjump"/>
              </a:rPr>
              <a:t>Правила игры и используемое оборудование</a:t>
            </a:r>
            <a:endParaRPr lang="ru-RU" dirty="0"/>
          </a:p>
          <a:p>
            <a:r>
              <a:rPr lang="ru-RU" dirty="0">
                <a:hlinkClick r:id="rId5" action="ppaction://hlinksldjump"/>
              </a:rPr>
              <a:t>Известные спортсмены</a:t>
            </a:r>
            <a:endParaRPr lang="ru-RU" dirty="0"/>
          </a:p>
          <a:p>
            <a:r>
              <a:rPr lang="ru-RU" dirty="0">
                <a:hlinkClick r:id="rId6" action="ppaction://hlinksldjump"/>
              </a:rPr>
              <a:t>Источники</a:t>
            </a:r>
            <a:endParaRPr lang="ru-RU" dirty="0"/>
          </a:p>
        </p:txBody>
      </p:sp>
    </p:spTree>
    <p:extLst>
      <p:ext uri="{BB962C8B-B14F-4D97-AF65-F5344CB8AC3E}">
        <p14:creationId xmlns:p14="http://schemas.microsoft.com/office/powerpoint/2010/main" val="9312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6C7633-7DD7-430A-83AB-DB81BC12C9D5}"/>
              </a:ext>
            </a:extLst>
          </p:cNvPr>
          <p:cNvSpPr>
            <a:spLocks noGrp="1"/>
          </p:cNvSpPr>
          <p:nvPr>
            <p:ph type="title"/>
          </p:nvPr>
        </p:nvSpPr>
        <p:spPr/>
        <p:txBody>
          <a:bodyPr/>
          <a:lstStyle/>
          <a:p>
            <a:r>
              <a:rPr lang="ru-RU" dirty="0"/>
              <a:t>Определение </a:t>
            </a:r>
            <a:r>
              <a:rPr lang="ru-RU" dirty="0" err="1"/>
              <a:t>голбола</a:t>
            </a:r>
            <a:endParaRPr lang="ru-RU" dirty="0"/>
          </a:p>
        </p:txBody>
      </p:sp>
      <p:sp>
        <p:nvSpPr>
          <p:cNvPr id="3" name="Объект 2">
            <a:extLst>
              <a:ext uri="{FF2B5EF4-FFF2-40B4-BE49-F238E27FC236}">
                <a16:creationId xmlns:a16="http://schemas.microsoft.com/office/drawing/2014/main" id="{AFF9FCDA-E96B-4445-B9E3-95E0F94481FF}"/>
              </a:ext>
            </a:extLst>
          </p:cNvPr>
          <p:cNvSpPr>
            <a:spLocks noGrp="1"/>
          </p:cNvSpPr>
          <p:nvPr>
            <p:ph idx="1"/>
          </p:nvPr>
        </p:nvSpPr>
        <p:spPr/>
        <p:txBody>
          <a:bodyPr/>
          <a:lstStyle/>
          <a:p>
            <a:pPr marL="0" indent="0">
              <a:buNone/>
            </a:pPr>
            <a:r>
              <a:rPr lang="ru-RU" dirty="0" err="1"/>
              <a:t>Голбол</a:t>
            </a:r>
            <a:r>
              <a:rPr lang="ru-RU" dirty="0"/>
              <a:t> </a:t>
            </a:r>
            <a:r>
              <a:rPr lang="en-150" dirty="0"/>
              <a:t>—</a:t>
            </a:r>
            <a:r>
              <a:rPr lang="ru-RU" dirty="0"/>
              <a:t> это командный вид спорта, разработанный специально для спортсменов с нарушением зрения. Участники соревнуются в командах по три человека и пытаются забросить мяч с вмонтированными в него колокольчиками в ворота соперника. Мяч бросают рукой и никогда не пинают. Этот вид спорта, использующий координацию </a:t>
            </a:r>
            <a:r>
              <a:rPr lang="en-150" dirty="0"/>
              <a:t>«</a:t>
            </a:r>
            <a:r>
              <a:rPr lang="ru-RU" dirty="0"/>
              <a:t>ухо-рука</a:t>
            </a:r>
            <a:r>
              <a:rPr lang="en-150" dirty="0"/>
              <a:t>»</a:t>
            </a:r>
            <a:r>
              <a:rPr lang="ru-RU" dirty="0"/>
              <a:t> и возникший как реабилитационное упражнение, не имеет аналогов среди здоровых людей. При игре в этот вид спорта спортсменам с ограниченными возможностями также завязывают глаза.</a:t>
            </a:r>
          </a:p>
        </p:txBody>
      </p:sp>
    </p:spTree>
    <p:extLst>
      <p:ext uri="{BB962C8B-B14F-4D97-AF65-F5344CB8AC3E}">
        <p14:creationId xmlns:p14="http://schemas.microsoft.com/office/powerpoint/2010/main" val="255683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B38343-60C6-4BB4-95EE-AC6A4AC2D8FB}"/>
              </a:ext>
            </a:extLst>
          </p:cNvPr>
          <p:cNvSpPr>
            <a:spLocks noGrp="1"/>
          </p:cNvSpPr>
          <p:nvPr>
            <p:ph type="title"/>
          </p:nvPr>
        </p:nvSpPr>
        <p:spPr/>
        <p:txBody>
          <a:bodyPr/>
          <a:lstStyle/>
          <a:p>
            <a:r>
              <a:rPr lang="ru-RU" dirty="0"/>
              <a:t>История возникновения</a:t>
            </a:r>
          </a:p>
        </p:txBody>
      </p:sp>
      <p:sp>
        <p:nvSpPr>
          <p:cNvPr id="3" name="Объект 2">
            <a:extLst>
              <a:ext uri="{FF2B5EF4-FFF2-40B4-BE49-F238E27FC236}">
                <a16:creationId xmlns:a16="http://schemas.microsoft.com/office/drawing/2014/main" id="{830FB7E1-857B-402A-A35F-5A6C337A13D7}"/>
              </a:ext>
            </a:extLst>
          </p:cNvPr>
          <p:cNvSpPr>
            <a:spLocks noGrp="1"/>
          </p:cNvSpPr>
          <p:nvPr>
            <p:ph idx="1"/>
          </p:nvPr>
        </p:nvSpPr>
        <p:spPr/>
        <p:txBody>
          <a:bodyPr/>
          <a:lstStyle/>
          <a:p>
            <a:pPr marL="0" indent="0">
              <a:buNone/>
            </a:pPr>
            <a:r>
              <a:rPr lang="ru-RU" dirty="0" err="1"/>
              <a:t>Голбол</a:t>
            </a:r>
            <a:r>
              <a:rPr lang="ru-RU" dirty="0"/>
              <a:t> был первоначально разработан в 1946 году австрийцем Ханцем </a:t>
            </a:r>
            <a:r>
              <a:rPr lang="ru-RU" dirty="0" err="1"/>
              <a:t>Лоренценом</a:t>
            </a:r>
            <a:r>
              <a:rPr lang="ru-RU" dirty="0"/>
              <a:t> и немцем </a:t>
            </a:r>
            <a:r>
              <a:rPr lang="ru-RU" dirty="0" err="1"/>
              <a:t>Сеппом</a:t>
            </a:r>
            <a:r>
              <a:rPr lang="ru-RU" dirty="0"/>
              <a:t> </a:t>
            </a:r>
            <a:r>
              <a:rPr lang="ru-RU" dirty="0" err="1"/>
              <a:t>Райндлем</a:t>
            </a:r>
            <a:r>
              <a:rPr lang="ru-RU" dirty="0"/>
              <a:t> как средство помощи в реабилитации слабовидящих ветеранов Второй мировой войны.</a:t>
            </a:r>
          </a:p>
          <a:p>
            <a:pPr marL="0" indent="0">
              <a:buNone/>
            </a:pPr>
            <a:r>
              <a:rPr lang="ru-RU" dirty="0"/>
              <a:t>В 1950-х и 1960-х годах </a:t>
            </a:r>
            <a:r>
              <a:rPr lang="ru-RU" dirty="0" err="1"/>
              <a:t>голбол</a:t>
            </a:r>
            <a:r>
              <a:rPr lang="ru-RU" dirty="0"/>
              <a:t> постепенно превратился в соревновательную игру. В итоге он был заявлен в качестве демонстрационного вида спорта на Летних Паралимпийских играх 1972 года в Гейдельберге, Западная Германия, и стал видом спорта Паралимпийских игр 1976 года на Летних Паралимпийских играх в Торонто. Первый чемпионат мира по этому виду спорта был проведен в Австрии в 1978 году.</a:t>
            </a:r>
          </a:p>
        </p:txBody>
      </p:sp>
    </p:spTree>
    <p:extLst>
      <p:ext uri="{BB962C8B-B14F-4D97-AF65-F5344CB8AC3E}">
        <p14:creationId xmlns:p14="http://schemas.microsoft.com/office/powerpoint/2010/main" val="13379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072BC-F25A-459E-9ACD-571DE399594C}"/>
              </a:ext>
            </a:extLst>
          </p:cNvPr>
          <p:cNvSpPr txBox="1"/>
          <p:nvPr/>
        </p:nvSpPr>
        <p:spPr>
          <a:xfrm>
            <a:off x="1463040" y="1234440"/>
            <a:ext cx="9189720" cy="2308324"/>
          </a:xfrm>
          <a:prstGeom prst="rect">
            <a:avLst/>
          </a:prstGeom>
          <a:noFill/>
        </p:spPr>
        <p:txBody>
          <a:bodyPr wrap="square" rtlCol="0">
            <a:spAutoFit/>
          </a:bodyPr>
          <a:lstStyle/>
          <a:p>
            <a:r>
              <a:rPr lang="ru-RU" dirty="0"/>
              <a:t>В 2011 году давно существующий Подкомитет по </a:t>
            </a:r>
            <a:r>
              <a:rPr lang="ru-RU" dirty="0" err="1"/>
              <a:t>голболу</a:t>
            </a:r>
            <a:r>
              <a:rPr lang="ru-RU" dirty="0"/>
              <a:t> ИБСА попытался отделиться от ИБСА и сформировать новую международную организацию — Всемирную ассоциацию </a:t>
            </a:r>
            <a:r>
              <a:rPr lang="ru-RU" dirty="0" err="1"/>
              <a:t>голбола</a:t>
            </a:r>
            <a:r>
              <a:rPr lang="ru-RU" dirty="0"/>
              <a:t>. Это произошло по нескольким причинам. В ответ на это ИБСА назначила новый комитет.</a:t>
            </a:r>
          </a:p>
          <a:p>
            <a:endParaRPr lang="ru-RU" dirty="0"/>
          </a:p>
          <a:p>
            <a:r>
              <a:rPr lang="ru-RU" dirty="0"/>
              <a:t>По состоянию на 2017 год насчитывается 81 соревнующаяся страна и 270 международных арбитров.</a:t>
            </a:r>
          </a:p>
          <a:p>
            <a:endParaRPr lang="ru-RU" dirty="0"/>
          </a:p>
        </p:txBody>
      </p:sp>
    </p:spTree>
    <p:extLst>
      <p:ext uri="{BB962C8B-B14F-4D97-AF65-F5344CB8AC3E}">
        <p14:creationId xmlns:p14="http://schemas.microsoft.com/office/powerpoint/2010/main" val="44786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0D90EB-EB6B-439B-A9BC-BB000552AE38}"/>
              </a:ext>
            </a:extLst>
          </p:cNvPr>
          <p:cNvSpPr>
            <a:spLocks noGrp="1"/>
          </p:cNvSpPr>
          <p:nvPr>
            <p:ph type="title"/>
          </p:nvPr>
        </p:nvSpPr>
        <p:spPr>
          <a:xfrm>
            <a:off x="810000" y="447188"/>
            <a:ext cx="10571998" cy="1226164"/>
          </a:xfrm>
        </p:spPr>
        <p:txBody>
          <a:bodyPr/>
          <a:lstStyle/>
          <a:p>
            <a:r>
              <a:rPr lang="ru-RU" dirty="0"/>
              <a:t>Правила игры и используемое оборудование</a:t>
            </a:r>
          </a:p>
        </p:txBody>
      </p:sp>
      <p:sp>
        <p:nvSpPr>
          <p:cNvPr id="3" name="Объект 2">
            <a:extLst>
              <a:ext uri="{FF2B5EF4-FFF2-40B4-BE49-F238E27FC236}">
                <a16:creationId xmlns:a16="http://schemas.microsoft.com/office/drawing/2014/main" id="{39FE397B-B2C1-47BE-B6C7-DD8497F19BD8}"/>
              </a:ext>
            </a:extLst>
          </p:cNvPr>
          <p:cNvSpPr>
            <a:spLocks noGrp="1"/>
          </p:cNvSpPr>
          <p:nvPr>
            <p:ph idx="1"/>
          </p:nvPr>
        </p:nvSpPr>
        <p:spPr/>
        <p:txBody>
          <a:bodyPr>
            <a:normAutofit/>
          </a:bodyPr>
          <a:lstStyle/>
          <a:p>
            <a:pPr marL="0" indent="0">
              <a:buNone/>
            </a:pPr>
            <a:r>
              <a:rPr lang="ru-RU" dirty="0"/>
              <a:t>По правилам IBSA длина игрового поля должна составлять 18 метров (59 футов), а ширина — 9 метров (30 футов). Ворота занимают всю ширину поля. Площадка разделена на шесть четных секций размером 3 на 9 метров (9,8 на 29,5 футов). На обоих концах, прямо перед воротами, находится зона команды. За ней находится зона приземления каждой команды. Средние два участка в совокупности называются нейтральной зоной.</a:t>
            </a:r>
          </a:p>
          <a:p>
            <a:pPr marL="0" indent="0">
              <a:buNone/>
            </a:pPr>
            <a:r>
              <a:rPr lang="ru-RU" dirty="0"/>
              <a:t>Линии площадки создаются путем наложения ленты на отрезки веревки. Это делает линию как видимой (для официальных лиц), так и тактильной (для игроков). Командная зона и зона приземления, включая границы, линии ворот и линии для вбрасывания мяча, всегда обозначаются таким образом. Кроме того, в зоне команды есть шесть контрольных точек (три спереди, по одному с каждой стороны и один на линии ворот), чтобы помочь игрокам сориентироваться.</a:t>
            </a:r>
          </a:p>
        </p:txBody>
      </p:sp>
    </p:spTree>
    <p:extLst>
      <p:ext uri="{BB962C8B-B14F-4D97-AF65-F5344CB8AC3E}">
        <p14:creationId xmlns:p14="http://schemas.microsoft.com/office/powerpoint/2010/main" val="259968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072BC-F25A-459E-9ACD-571DE399594C}"/>
              </a:ext>
            </a:extLst>
          </p:cNvPr>
          <p:cNvSpPr txBox="1"/>
          <p:nvPr/>
        </p:nvSpPr>
        <p:spPr>
          <a:xfrm>
            <a:off x="1501140" y="751344"/>
            <a:ext cx="9189720" cy="5355312"/>
          </a:xfrm>
          <a:prstGeom prst="rect">
            <a:avLst/>
          </a:prstGeom>
          <a:noFill/>
        </p:spPr>
        <p:txBody>
          <a:bodyPr wrap="square" rtlCol="0">
            <a:spAutoFit/>
          </a:bodyPr>
          <a:lstStyle/>
          <a:p>
            <a:r>
              <a:rPr lang="ru-RU" dirty="0"/>
              <a:t>Мяч весом 1,25 килограмма (2,8 фунта) имеет восемь отверстий и содержит несколько шумовых колокольчиков. Диаметр мяча составляет около 24 сантиметров (9,4 дюйма). Неофициальный мяч весом около 0,9 килограмма (2,0 фунта) также был выпущен несколькими компаниями для использования молодыми игроками. На уровне Паралимпийских игр скорость вылета мяча из руки превышала 60 километров в час (37 миль/ч). Несмотря на это, благодаря тренировкам и некоторым накладкам, травм очень мало.</a:t>
            </a:r>
          </a:p>
          <a:p>
            <a:endParaRPr lang="ru-RU" dirty="0"/>
          </a:p>
          <a:p>
            <a:r>
              <a:rPr lang="ru-RU" dirty="0"/>
              <a:t>В каждой команде одновременно находятся по три игрока, а на скамейке запасных находятся от одного до трех игроков. На региональном чемпионате, чемпионате мира или Паралимпийских играх соревнования делятся на две категории: мужские и женские; на других уровнях это вопрос местного оргкомитета.</a:t>
            </a:r>
          </a:p>
          <a:p>
            <a:endParaRPr lang="ru-RU" dirty="0"/>
          </a:p>
          <a:p>
            <a:r>
              <a:rPr lang="ru-RU" dirty="0"/>
              <a:t>Есть три стандартных позиции для игры. Игроки, хотя обычно нет официального обозначения, часто имеют позицию, которую они лучше всего занимают или предпочитают, хотя некоторые игроки будут играть любую из трех.</a:t>
            </a:r>
          </a:p>
        </p:txBody>
      </p:sp>
    </p:spTree>
    <p:extLst>
      <p:ext uri="{BB962C8B-B14F-4D97-AF65-F5344CB8AC3E}">
        <p14:creationId xmlns:p14="http://schemas.microsoft.com/office/powerpoint/2010/main" val="310889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072BC-F25A-459E-9ACD-571DE399594C}"/>
              </a:ext>
            </a:extLst>
          </p:cNvPr>
          <p:cNvSpPr txBox="1"/>
          <p:nvPr/>
        </p:nvSpPr>
        <p:spPr>
          <a:xfrm>
            <a:off x="1501140" y="889843"/>
            <a:ext cx="9189720" cy="5078313"/>
          </a:xfrm>
          <a:prstGeom prst="rect">
            <a:avLst/>
          </a:prstGeom>
          <a:noFill/>
        </p:spPr>
        <p:txBody>
          <a:bodyPr wrap="square" rtlCol="0">
            <a:spAutoFit/>
          </a:bodyPr>
          <a:lstStyle/>
          <a:p>
            <a:r>
              <a:rPr lang="ru-RU" dirty="0"/>
              <a:t>Центральный игрок — игрок, наиболее ответственный за защиту. Обычно они выстраиваются в линию у центральной решетки в передней части командной зоны, хотя существуют различные защитные механизмы. Центральный игрок является наиболее оборонительной позицией просто потому, что он должен иметь возможность двигаться как влево, так и вправо для защиты. Они также обычно являются координаторами защиты, поскольку они могут более точно определить, какой из игроков соперника владеет мячом, из-за того, что они находятся в квадрате с противоборствующей командой.</a:t>
            </a:r>
          </a:p>
          <a:p>
            <a:endParaRPr lang="ru-RU" dirty="0"/>
          </a:p>
          <a:p>
            <a:r>
              <a:rPr lang="ru-RU" dirty="0"/>
              <a:t>Левый и правый фланги обычно располагаются на концах контрольных точек, идущих от соответствующих боковых линий. Их основные оборонительные обязанности заключаются в том, чтобы держать мяч в любом углу ворот, хотя они также немного защищаются в центре. Как правило, фланги играют основную роль в нападении, позволяя центральному игроку сохранять энергию для защиты, в то время как фланги пытаются забить гол. Это не означает, что центральный игрок не представляет угрозы для нападения, просто он обычно больше сосредоточен на том, чтобы не пропустить мяч к своим воротам, чем на том, чтобы забить его в ворота соперника.</a:t>
            </a:r>
          </a:p>
        </p:txBody>
      </p:sp>
    </p:spTree>
    <p:extLst>
      <p:ext uri="{BB962C8B-B14F-4D97-AF65-F5344CB8AC3E}">
        <p14:creationId xmlns:p14="http://schemas.microsoft.com/office/powerpoint/2010/main" val="88859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A8C67-C53A-40CE-888C-D16C698C03EC}"/>
              </a:ext>
            </a:extLst>
          </p:cNvPr>
          <p:cNvSpPr txBox="1"/>
          <p:nvPr/>
        </p:nvSpPr>
        <p:spPr>
          <a:xfrm>
            <a:off x="1536192" y="1408176"/>
            <a:ext cx="9482328" cy="2585323"/>
          </a:xfrm>
          <a:prstGeom prst="rect">
            <a:avLst/>
          </a:prstGeom>
          <a:noFill/>
        </p:spPr>
        <p:txBody>
          <a:bodyPr wrap="square" rtlCol="0">
            <a:spAutoFit/>
          </a:bodyPr>
          <a:lstStyle/>
          <a:p>
            <a:r>
              <a:rPr lang="ru-RU" dirty="0"/>
              <a:t>Гол равен одному очку и засчитывается, когда мяч полностью пересекает линию ворот. Команда, набравшая большее количество очков в конце основного времени, становится победителем. Если в основное время ничья, играются два трехминутных овертайма, в которых разыгрывается «золотой гол» (первый гол завершает игру). Если во время овертайма гол не был забит, назначаются штрафные броски и пенальти «внезапной смерти». Счет может быть как напряженным 1:0, так и 8:15. При достижении максимальной разницы в десять мячей объявляется «милосердие», а победительницей объявляется команда, лидирующая в счете.</a:t>
            </a:r>
          </a:p>
        </p:txBody>
      </p:sp>
    </p:spTree>
    <p:extLst>
      <p:ext uri="{BB962C8B-B14F-4D97-AF65-F5344CB8AC3E}">
        <p14:creationId xmlns:p14="http://schemas.microsoft.com/office/powerpoint/2010/main" val="2265511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Цитаты</Template>
  <TotalTime>58</TotalTime>
  <Words>1013</Words>
  <Application>Microsoft Office PowerPoint</Application>
  <PresentationFormat>Широкоэкранный</PresentationFormat>
  <Paragraphs>36</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Century Gothic</vt:lpstr>
      <vt:lpstr>Wingdings 2</vt:lpstr>
      <vt:lpstr>Цитаты</vt:lpstr>
      <vt:lpstr>Практическая работа № 12. Голбол</vt:lpstr>
      <vt:lpstr>Оглавление</vt:lpstr>
      <vt:lpstr>Определение голбола</vt:lpstr>
      <vt:lpstr>История возникновения</vt:lpstr>
      <vt:lpstr>Презентация PowerPoint</vt:lpstr>
      <vt:lpstr>Правила игры и используемое оборудование</vt:lpstr>
      <vt:lpstr>Презентация PowerPoint</vt:lpstr>
      <vt:lpstr>Презентация PowerPoint</vt:lpstr>
      <vt:lpstr>Презентация PowerPoint</vt:lpstr>
      <vt:lpstr>Известные спортсмены</vt:lpstr>
      <vt:lpstr>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Практическая работа № 12. Голбол</dc:title>
  <dc:creator>Pavel Moiseenko</dc:creator>
  <cp:lastModifiedBy>Pavel Moiseenko</cp:lastModifiedBy>
  <cp:revision>5</cp:revision>
  <dcterms:created xsi:type="dcterms:W3CDTF">2021-06-13T15:37:42Z</dcterms:created>
  <dcterms:modified xsi:type="dcterms:W3CDTF">2021-06-13T16:36:01Z</dcterms:modified>
</cp:coreProperties>
</file>