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Dosis"/>
      <p:regular r:id="rId12"/>
      <p:bold r:id="rId13"/>
    </p:embeddedFont>
    <p:embeddedFont>
      <p:font typeface="Dosis ExtraLight"/>
      <p:regular r:id="rId14"/>
      <p:bold r:id="rId15"/>
    </p:embeddedFont>
    <p:embeddedFont>
      <p:font typeface="Titillium Web Ligh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Dosis-bold.fntdata"/><Relationship Id="rId12" Type="http://schemas.openxmlformats.org/officeDocument/2006/relationships/font" Target="fonts/Dosi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DosisExtraLight-bold.fntdata"/><Relationship Id="rId14" Type="http://schemas.openxmlformats.org/officeDocument/2006/relationships/font" Target="fonts/DosisExtraLight-regular.fntdata"/><Relationship Id="rId17" Type="http://schemas.openxmlformats.org/officeDocument/2006/relationships/font" Target="fonts/TitilliumWebLight-bold.fntdata"/><Relationship Id="rId16" Type="http://schemas.openxmlformats.org/officeDocument/2006/relationships/font" Target="fonts/TitilliumWebLight-regular.fntdata"/><Relationship Id="rId5" Type="http://schemas.openxmlformats.org/officeDocument/2006/relationships/slide" Target="slides/slide1.xml"/><Relationship Id="rId19" Type="http://schemas.openxmlformats.org/officeDocument/2006/relationships/font" Target="fonts/TitilliumWebLight-boldItalic.fntdata"/><Relationship Id="rId6" Type="http://schemas.openxmlformats.org/officeDocument/2006/relationships/slide" Target="slides/slide2.xml"/><Relationship Id="rId18" Type="http://schemas.openxmlformats.org/officeDocument/2006/relationships/font" Target="fonts/TitilliumWeb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7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48754b258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48754b25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2" name="Shape 3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3" name="Google Shape;3843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4" name="Google Shape;3844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1" name="Shape 3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2" name="Google Shape;3852;g48754b258e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3" name="Google Shape;3853;g48754b25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6" name="Shape 3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7" name="Google Shape;3857;g48754b258e_1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8" name="Google Shape;3858;g48754b258e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5" name="Shape 3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6" name="Google Shape;3866;g48754b258e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7" name="Google Shape;3867;g48754b258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0" name="Shape 3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1" name="Google Shape;3871;g48754b258e_1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2" name="Google Shape;3872;g48754b258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003B5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rgbClr val="003B55"/>
        </a:solidFill>
      </p:bgPr>
    </p:bg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5" name="Google Shape;3505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">
    <p:bg>
      <p:bgPr>
        <a:solidFill>
          <a:srgbClr val="1D1D1B"/>
        </a:solidFill>
      </p:bgPr>
    </p:bg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1" name="Google Shape;3831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8" name="Google Shape;528;p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rgbClr val="0B87A1"/>
        </a:solid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7" name="Google Shape;1047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8" name="Google Shape;1048;p4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8" name="Google Shape;1128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9" name="Google Shape;1129;p4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9" name="Google Shape;1249;p4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8" name="Google Shape;1458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9" name="Google Shape;1459;p4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2" name="Google Shape;1562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5" name="Google Shape;1565;p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0" name="Google Shape;1840;p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3" name="Google Shape;1843;p6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4" name="Google Shape;1844;p6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9" name="Google Shape;2119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2" name="Google Shape;2122;p7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3" name="Google Shape;2123;p7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4" name="Google Shape;2124;p7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2125" name="Google Shape;2125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9" name="Google Shape;2399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6" name="Google Shape;2676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2679" name="Google Shape;2679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Google Shape;2680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7" name="Google Shape;2737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Google Shape;2738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0" name="Google Shape;2800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Google Shape;2801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2" name="Google Shape;2902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Google Shape;2903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3" name="Google Shape;2953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9" name="Google Shape;3229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5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Моисеенко Павел, РГПУ, ИКНиТО, ИВТ,</a:t>
            </a:r>
            <a:br>
              <a:rPr lang="en"/>
            </a:br>
            <a:r>
              <a:rPr lang="en"/>
              <a:t>1 гр. 2 подгр.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0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/>
          <p:nvPr>
            <p:ph type="ctrTitle"/>
          </p:nvPr>
        </p:nvSpPr>
        <p:spPr>
          <a:xfrm>
            <a:off x="685800" y="743025"/>
            <a:ext cx="5268900" cy="32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1. </a:t>
            </a:r>
            <a:r>
              <a:rPr lang="en" sz="2000"/>
              <a:t>Один из работников анонимно рассказал о харрасменте от руководства в компании, и об этом много писали в СМИ. На общем собрании глава компании попросил рассказать, кто это сделал, тогда накажут только того, кто об этом рассказал. Но все сотрудники стали говорить о том, что они сделали это все вместе, поэтому некоторых сотрудников уволили, а остальным — понизили зарплату.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5" name="Shape 3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6" name="Google Shape;3846;p1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 бы сказали философы...</a:t>
            </a:r>
            <a:endParaRPr/>
          </a:p>
        </p:txBody>
      </p:sp>
      <p:sp>
        <p:nvSpPr>
          <p:cNvPr id="3847" name="Google Shape;3847;p15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Аристотель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 из 10.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Ложь — это </a:t>
            </a:r>
            <a:r>
              <a:rPr lang="en" sz="1200"/>
              <a:t>сказать</a:t>
            </a:r>
            <a:r>
              <a:rPr lang="en" sz="1200"/>
              <a:t> то, что вы считаете ложным, чтобы заставить кого-то поверить в это. Сотрудники не пытаются заставить </a:t>
            </a:r>
            <a:r>
              <a:rPr lang="en" sz="1200"/>
              <a:t>работодателя</a:t>
            </a:r>
            <a:r>
              <a:rPr lang="en" sz="1200"/>
              <a:t> поверить им, они просто пытаются помешать начальнику правильно определить анонимного сотрудника, выражая тем самым свою солидарность со спартаком.</a:t>
            </a:r>
            <a:endParaRPr sz="1200"/>
          </a:p>
        </p:txBody>
      </p:sp>
      <p:sp>
        <p:nvSpPr>
          <p:cNvPr id="3848" name="Google Shape;3848;p15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Бентам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5 из 10.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Бентама интересует только хорошие результаты. Он признает, что существование доверия — это хороший результат, но считает, что этот способ не самый эффективный, и спрашивает, насколько это важнее потери работы или уменьшения зарплаты.</a:t>
            </a:r>
            <a:endParaRPr sz="1200"/>
          </a:p>
        </p:txBody>
      </p:sp>
      <p:sp>
        <p:nvSpPr>
          <p:cNvPr id="3849" name="Google Shape;3849;p15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Кант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 из 10.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Обычно обман — это плохо. Но в данном случае поступок сотрудников полностью </a:t>
            </a:r>
            <a:r>
              <a:rPr lang="en" sz="1200"/>
              <a:t>перевешивает</a:t>
            </a:r>
            <a:r>
              <a:rPr lang="en" sz="1200"/>
              <a:t> обман, ведь это благородно.</a:t>
            </a:r>
            <a:endParaRPr sz="1200"/>
          </a:p>
        </p:txBody>
      </p:sp>
      <p:sp>
        <p:nvSpPr>
          <p:cNvPr id="3850" name="Google Shape;3850;p1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4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p16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2. Стажёр в известной компании призналась в сексуальных связях с главой компании. Глава компании официально всё отрицал, но через 2 года признался в «ненадлежащих сексуальных связях».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9" name="Shape 3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" name="Google Shape;3860;p1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 бы сказали философы...</a:t>
            </a:r>
            <a:endParaRPr/>
          </a:p>
        </p:txBody>
      </p:sp>
      <p:sp>
        <p:nvSpPr>
          <p:cNvPr id="3861" name="Google Shape;3861;p17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Аристотель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10 из 10.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Это ужасная ложь, ведь глава компании — это человек, которым мы хотим быть, человек, который вызывает уважение и любовь.</a:t>
            </a:r>
            <a:endParaRPr sz="1200"/>
          </a:p>
        </p:txBody>
      </p:sp>
      <p:sp>
        <p:nvSpPr>
          <p:cNvPr id="3862" name="Google Shape;3862;p17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Бентам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5 из 10.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В целом этот глава компании сделал много хорошего. То, что он вступил в сексуальную связь со своей коллегой, было его ошибкой, но только потому, что это дало возможность конкурентам атаковать его. И самое главное, что это была очень неубедительная ложь.</a:t>
            </a:r>
            <a:endParaRPr sz="1200"/>
          </a:p>
        </p:txBody>
      </p:sp>
      <p:sp>
        <p:nvSpPr>
          <p:cNvPr id="3863" name="Google Shape;3863;p17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Кант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10 из 10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Это очень плохая ложь. У поступка главы компании не было </a:t>
            </a:r>
            <a:r>
              <a:rPr lang="en" sz="1200"/>
              <a:t>смягчающего</a:t>
            </a:r>
            <a:r>
              <a:rPr lang="en" sz="1200"/>
              <a:t> фактора, ведь он это делал только ради того, чтобы в глазах других людей не выглядеть плохим.</a:t>
            </a:r>
            <a:endParaRPr sz="1200"/>
          </a:p>
        </p:txBody>
      </p:sp>
      <p:sp>
        <p:nvSpPr>
          <p:cNvPr id="3864" name="Google Shape;3864;p1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8" name="Shape 3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9" name="Google Shape;3869;p18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</a:t>
            </a:r>
            <a:r>
              <a:rPr lang="en" sz="2000"/>
              <a:t>. Покупатель пришёл в магазин и попросил продавца взвесить 1 кг яблок. Но продавец был нечестным и обвесил покупателя на 250 г., и получил небольшую надбавку к зарплате. Покупатель об этом не узнал.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3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p1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 бы сказали философы...</a:t>
            </a:r>
            <a:endParaRPr/>
          </a:p>
        </p:txBody>
      </p:sp>
      <p:sp>
        <p:nvSpPr>
          <p:cNvPr id="3875" name="Google Shape;3875;p19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Аристотель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 из 10.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Продавец получил небольшую прибыль, а покупатель даже не узнал об обмане. Но всё же покупатель мог получить чуть больше за свои деньги.</a:t>
            </a:r>
            <a:endParaRPr sz="1200"/>
          </a:p>
        </p:txBody>
      </p:sp>
      <p:sp>
        <p:nvSpPr>
          <p:cNvPr id="3876" name="Google Shape;3876;p19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Бентам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6 из 10.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Покупатель заплатил больше, чем должен был, но продавец из-за этого получил прибыль. Но стоила столь незначительная прибыль этих действий и возможных репутационных потерь в будущем?</a:t>
            </a:r>
            <a:endParaRPr sz="1200"/>
          </a:p>
        </p:txBody>
      </p:sp>
      <p:sp>
        <p:nvSpPr>
          <p:cNvPr id="3877" name="Google Shape;3877;p19"/>
          <p:cNvSpPr txBox="1"/>
          <p:nvPr>
            <p:ph idx="3" type="body"/>
          </p:nvPr>
        </p:nvSpPr>
        <p:spPr>
          <a:xfrm>
            <a:off x="5300251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Кант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10 из 10.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Продавец поступил плохо, обвесив покупателя. Ведь продавец это сделал только </a:t>
            </a:r>
            <a:r>
              <a:rPr lang="en" sz="1200"/>
              <a:t>для</a:t>
            </a:r>
            <a:r>
              <a:rPr lang="en" sz="1200"/>
              <a:t> </a:t>
            </a:r>
            <a:r>
              <a:rPr lang="en" sz="1200"/>
              <a:t>собственной выгоды, и у него отсутствую смягчающие факторы.</a:t>
            </a:r>
            <a:endParaRPr sz="1200"/>
          </a:p>
        </p:txBody>
      </p:sp>
      <p:sp>
        <p:nvSpPr>
          <p:cNvPr id="3878" name="Google Shape;3878;p1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