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5" r:id="rId8"/>
    <p:sldId id="266" r:id="rId9"/>
    <p:sldId id="267" r:id="rId10"/>
    <p:sldId id="263" r:id="rId11"/>
    <p:sldId id="269" r:id="rId12"/>
    <p:sldId id="270" r:id="rId13"/>
    <p:sldId id="271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7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32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1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3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67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70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01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8138-EA99-4977-8739-A3E2D58C77A3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D446-35E2-4831-B498-6D5B409ED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2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0EEB7-C579-462F-A462-B1FC9A43D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13. Трейл-о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CD2398-3507-4F28-81AB-03673787B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2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A9DF0-BF2B-436A-A788-4BA707A0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карты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E8B8A-2F3B-42E8-B23A-5EB0227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Карта для спортивного ориентирования выполнена в формате ISSOM, обычно в масштабе 1:5000 или 1:4000.</a:t>
            </a:r>
          </a:p>
          <a:p>
            <a:pPr marL="0" indent="0">
              <a:buNone/>
            </a:pPr>
            <a:r>
              <a:rPr lang="ru-RU" dirty="0"/>
              <a:t>Для временных элементов управления и элементов управления </a:t>
            </a:r>
            <a:r>
              <a:rPr lang="ru-RU" dirty="0" err="1"/>
              <a:t>TempO</a:t>
            </a:r>
            <a:r>
              <a:rPr lang="ru-RU" dirty="0"/>
              <a:t> карты должны быть подготовлены очень сложным способом (карта должна быть повернута, а лист заполнен описанием элементов управления, стрелкой на север, указательной доской и т. д.). Этому процессу может способствовать специальная программа </a:t>
            </a:r>
            <a:r>
              <a:rPr lang="ru-RU" dirty="0" err="1"/>
              <a:t>TiM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54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EAB080-4F3A-407E-AEB7-401C8A3A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0704"/>
            <a:ext cx="9905999" cy="4730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соревнованиях </a:t>
            </a:r>
            <a:r>
              <a:rPr lang="ru-RU" dirty="0" err="1"/>
              <a:t>PreO</a:t>
            </a:r>
            <a:r>
              <a:rPr lang="ru-RU" dirty="0"/>
              <a:t> могут использоваться традиционные бумажные контрольные карточки или электронные карточки. В настоящее время в качестве пробивающих устройств тестируются мобильные приложения на планшетах и смартфонах.</a:t>
            </a:r>
          </a:p>
          <a:p>
            <a:pPr marL="0" indent="0">
              <a:buNone/>
            </a:pPr>
            <a:r>
              <a:rPr lang="ru-RU" dirty="0"/>
              <a:t>Традиционные бумажные контрольные карточки имеют форму контрольной карточки с несколькими вариантами ответов, которая содержит официальную копию и копию участника, сложенную пополам, чтобы они накладывались друг на друга при пробивании контрольной карточки. Перед началом соревнований заполняются имя, номер и класс, а также отмечается время старта и финиша, как в традиционном ориентировании.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371301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047362-DE20-4329-AD09-F90BA900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5568"/>
            <a:ext cx="9905999" cy="467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Кроме того, на станциях с таймером есть поля для записи времени и ответов официальных лиц. Ответы записываются путем пробивания контрольной карты с помощью пробойника, предусмотренного возле пункта принятия решения на каждом КП (или, в некоторых соревнованиях, проносимого участником). Несколько пробитий или пробитие не по правилам всегда считаются неправильными ответами.</a:t>
            </a:r>
          </a:p>
          <a:p>
            <a:pPr marL="0" indent="0">
              <a:buNone/>
            </a:pPr>
            <a:r>
              <a:rPr lang="ru-RU" dirty="0"/>
              <a:t>Если используются электронные карты, ответ дается путем касания электронной картой блока (обозначенного A, B, C и т.</a:t>
            </a:r>
            <a:r>
              <a:rPr lang="en-150" dirty="0"/>
              <a:t> </a:t>
            </a:r>
            <a:r>
              <a:rPr lang="ru-RU" dirty="0"/>
              <a:t>д.) рядом с точкой принятия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19282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28BE6B-09DE-453F-8055-189A2F45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2728"/>
            <a:ext cx="9905999" cy="45384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соревнованиях </a:t>
            </a:r>
            <a:r>
              <a:rPr lang="ru-RU" dirty="0" err="1"/>
              <a:t>TempO</a:t>
            </a:r>
            <a:r>
              <a:rPr lang="ru-RU" dirty="0"/>
              <a:t> современный подход заключается в регистрации ответов и времени, использованного приложением (ANT) на мобильном устройстве. Прежний способ заключается в отметке данных на бумаге официальными лицами на станциях с хронометражем и передаче их организатору.</a:t>
            </a:r>
          </a:p>
        </p:txBody>
      </p:sp>
    </p:spTree>
    <p:extLst>
      <p:ext uri="{BB962C8B-B14F-4D97-AF65-F5344CB8AC3E}">
        <p14:creationId xmlns:p14="http://schemas.microsoft.com/office/powerpoint/2010/main" val="400866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ECED58-20E7-4765-ABBF-F9BE337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B6589C2-5CEC-4A25-A0E6-29263F5A1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Мария </a:t>
            </a:r>
            <a:r>
              <a:rPr lang="ru-RU" dirty="0" err="1"/>
              <a:t>Кочмашева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056D4-8000-48B6-9A91-77B614545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Johan </a:t>
            </a:r>
            <a:r>
              <a:rPr lang="en-US" dirty="0" err="1"/>
              <a:t>Runesson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772580-8B2D-4CF7-9F7D-5B4C7A44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13" y="2947642"/>
            <a:ext cx="2625701" cy="32918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E12FBE-16CB-4E55-8141-108F0B50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05" y="2947642"/>
            <a:ext cx="2190783" cy="32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7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4C55-4F85-49F7-8D90-324B478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67F3E-6A11-46CA-8D9C-02F57916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Trail orienteering. — </a:t>
            </a:r>
            <a:r>
              <a:rPr lang="ru-RU" dirty="0"/>
              <a:t>Текст : электронный // </a:t>
            </a:r>
            <a:r>
              <a:rPr lang="en-US" dirty="0"/>
              <a:t>Wikipedia : [</a:t>
            </a:r>
            <a:r>
              <a:rPr lang="ru-RU" dirty="0"/>
              <a:t>сайт]. — </a:t>
            </a:r>
            <a:r>
              <a:rPr lang="en-US" dirty="0"/>
              <a:t>URL: https://en.wikipedia.org/wiki/Trail_orienteering (</a:t>
            </a:r>
            <a:r>
              <a:rPr lang="ru-RU" dirty="0"/>
              <a:t>дата обращения: 13.05.2021).</a:t>
            </a:r>
          </a:p>
          <a:p>
            <a:r>
              <a:rPr lang="ru-RU" dirty="0"/>
              <a:t>Азимут. — Текст : электронный // Википедия : [сайт]. — URL: https://ru.wikipedia.org/wiki/Азимут (дата обращения: 13.05.2021).</a:t>
            </a:r>
          </a:p>
          <a:p>
            <a:r>
              <a:rPr lang="ru-RU" dirty="0"/>
              <a:t>История </a:t>
            </a:r>
            <a:r>
              <a:rPr lang="ru-RU" dirty="0" err="1"/>
              <a:t>ТрейлО</a:t>
            </a:r>
            <a:r>
              <a:rPr lang="ru-RU" dirty="0"/>
              <a:t>. — Текст : электронный // Точное ориентирование : [сайт]. — URL: http://трейл-о.рф/?page_id=224 (дата обращения: 13.05.2021).</a:t>
            </a:r>
          </a:p>
          <a:p>
            <a:r>
              <a:rPr lang="en-US" dirty="0"/>
              <a:t>Johan </a:t>
            </a:r>
            <a:r>
              <a:rPr lang="en-US" dirty="0" err="1"/>
              <a:t>Runesson</a:t>
            </a:r>
            <a:r>
              <a:rPr lang="en-US" dirty="0"/>
              <a:t>. — </a:t>
            </a:r>
            <a:r>
              <a:rPr lang="ru-RU" dirty="0"/>
              <a:t>Текст : электронный // </a:t>
            </a:r>
            <a:r>
              <a:rPr lang="en-US" dirty="0"/>
              <a:t>Wikipedia : [</a:t>
            </a:r>
            <a:r>
              <a:rPr lang="ru-RU" dirty="0"/>
              <a:t>сайт]. — </a:t>
            </a:r>
            <a:r>
              <a:rPr lang="en-US" dirty="0"/>
              <a:t>URL: https://en.wikipedia.org/wiki/Johan_Runesson (</a:t>
            </a:r>
            <a:r>
              <a:rPr lang="ru-RU" dirty="0"/>
              <a:t>дата обращения: 13.05.2021).</a:t>
            </a:r>
          </a:p>
        </p:txBody>
      </p:sp>
    </p:spTree>
    <p:extLst>
      <p:ext uri="{BB962C8B-B14F-4D97-AF65-F5344CB8AC3E}">
        <p14:creationId xmlns:p14="http://schemas.microsoft.com/office/powerpoint/2010/main" val="189866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8D802-DB62-4A47-AA66-98B4F24C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D2163-3729-4FBF-B00F-11CE06E6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трейл</a:t>
            </a:r>
            <a:r>
              <a:rPr lang="ru-RU" dirty="0">
                <a:hlinkClick r:id="rId2" action="ppaction://hlinksldjump"/>
              </a:rPr>
              <a:t>-о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Азимут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История возникновения</a:t>
            </a:r>
            <a:endParaRPr lang="en-150" dirty="0"/>
          </a:p>
          <a:p>
            <a:r>
              <a:rPr lang="ru-RU" dirty="0">
                <a:hlinkClick r:id="rId5" action="ppaction://hlinksldjump"/>
              </a:rPr>
              <a:t>Правила и используемое оборудование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Характеристика карты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825E-FB88-4716-9277-AE47D467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трейл</a:t>
            </a:r>
            <a:r>
              <a:rPr lang="ru-RU" dirty="0"/>
              <a:t>-о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DBEE0-4F14-472C-B0A8-D9F1773D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Трейл ориентирование (Трейл-О) </a:t>
            </a:r>
            <a:r>
              <a:rPr lang="en-150" dirty="0"/>
              <a:t>—</a:t>
            </a:r>
            <a:r>
              <a:rPr lang="ru-RU" dirty="0"/>
              <a:t> это вид спорта по ориентированию, который включает в себя тщательное чтение карты ориентирования и соответствующей местности. Ориентировщики должны определить на местности и в присутствии приманок контрольные точки, указанные на карте. Трейл-О включает в себя навыки навигации, но в отличие от большинства других видов ориентирования, он не предполагает гонок от точки к точке и практически не предполагает выбора маршрута. Ориентирование проводится обычно на тропах, и поскольку целью является точность, а не скорость физического движения, этот вид спорта доступен для спортсменов с ограниченными физическими возможностями наравне с трудоспособными.</a:t>
            </a:r>
          </a:p>
        </p:txBody>
      </p:sp>
    </p:spTree>
    <p:extLst>
      <p:ext uri="{BB962C8B-B14F-4D97-AF65-F5344CB8AC3E}">
        <p14:creationId xmlns:p14="http://schemas.microsoft.com/office/powerpoint/2010/main" val="287273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B94DB-DD4C-4138-8AD4-22285049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Азимут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3E87A-9AFD-4AE5-AEDA-07DB7A74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Азимут — в геодезии, навигации и физике угол, отсчитываемый между направлением на какой-либо объект и направлением на заданный предмет. Азимут обычно отсчитывается в направлении видимого движения по часовой стрелке. Азимут допускает вариации отсчёта, как по начальному направлению, так и по направлению самого отсчёта (влево или вправо от начального направления). Дирекционный угол, румб и пр. углы ориентирования являются частными случаями азимута.</a:t>
            </a:r>
          </a:p>
        </p:txBody>
      </p:sp>
    </p:spTree>
    <p:extLst>
      <p:ext uri="{BB962C8B-B14F-4D97-AF65-F5344CB8AC3E}">
        <p14:creationId xmlns:p14="http://schemas.microsoft.com/office/powerpoint/2010/main" val="7657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E849B-C482-4405-B936-EDD07F35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6609F-A801-49D6-9E1F-62D6B04D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Трейл-о — одна из четырех дисциплин ориентирования, санкционированных Международной федерацией ориентирования (IOF). Чемпионаты Европы по </a:t>
            </a:r>
            <a:r>
              <a:rPr lang="ru-RU" dirty="0" err="1"/>
              <a:t>трейл</a:t>
            </a:r>
            <a:r>
              <a:rPr lang="ru-RU" dirty="0"/>
              <a:t>-ориентированию проводятся ежегодно с 1994 года. Первый Кубок мира по спортивному ориентированию был проведен в 1999 году, а первый Чемпионат мира по спортивному ориентированию был организован в 2004 году. Чемпионаты мира теперь проводятся каждый год, и в 2013 году они прошли в Вуокатти, Финляндия.</a:t>
            </a:r>
          </a:p>
        </p:txBody>
      </p:sp>
    </p:spTree>
    <p:extLst>
      <p:ext uri="{BB962C8B-B14F-4D97-AF65-F5344CB8AC3E}">
        <p14:creationId xmlns:p14="http://schemas.microsoft.com/office/powerpoint/2010/main" val="387959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C65C-49C6-4D99-8D46-F52F77DD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FE2A0-D390-4ABC-B64F-4D762C15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чемпионатах мира по спортивному ориентированию существует три официальных формата соревнований: </a:t>
            </a:r>
            <a:r>
              <a:rPr lang="ru-RU" dirty="0" err="1"/>
              <a:t>PreO</a:t>
            </a:r>
            <a:r>
              <a:rPr lang="ru-RU" dirty="0"/>
              <a:t>, </a:t>
            </a:r>
            <a:r>
              <a:rPr lang="ru-RU" dirty="0" err="1"/>
              <a:t>TempO</a:t>
            </a:r>
            <a:r>
              <a:rPr lang="ru-RU" dirty="0"/>
              <a:t> и эстафета.</a:t>
            </a:r>
          </a:p>
          <a:p>
            <a:pPr marL="0" indent="0">
              <a:buNone/>
            </a:pPr>
            <a:r>
              <a:rPr lang="ru-RU" dirty="0" err="1"/>
              <a:t>PreO</a:t>
            </a:r>
            <a:r>
              <a:rPr lang="ru-RU" dirty="0"/>
              <a:t> (точное ориентирование) </a:t>
            </a:r>
            <a:r>
              <a:rPr lang="en-150" dirty="0"/>
              <a:t>—</a:t>
            </a:r>
            <a:r>
              <a:rPr lang="ru-RU" dirty="0"/>
              <a:t> это традиционная форма ориентирования на местности. На старте участникам выдается карта. На карте отмечены места расположения КП, старт и финиш, как и в традиционном ориентировании. На каждом участке есть несколько флажков КП (которые называются латинской буквой A, B, C, D или E, определяются в точке принятия решения слева направо, но физически не показываются), но только один или ни одного правильно изображает КП, отмеченный на карте. Участники должны двигаться по тропам, указанным на карте, и смотреть на КП в определенном месте на тропе, которое называется точкой принятия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296126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D852D4-49DF-41E8-A450-0BB80614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1248"/>
            <a:ext cx="9905999" cy="49499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Точки принятия решения обозначены на местности, но не на карте. Единственная цель пункта принятия решения — определить, какие флаги являются флажками A, B, C, D или E, что необходимо для ответа. Участникам разрешается двигаться по тропе для наблюдения, но ответ нужно выбрать в точке принятия решения. Каждый правильный ответ оценивается в один балл, а неправильный — в ноль баллов.</a:t>
            </a:r>
            <a:endParaRPr lang="en-150" dirty="0"/>
          </a:p>
          <a:p>
            <a:pPr marL="0" indent="0">
              <a:buNone/>
            </a:pPr>
            <a:r>
              <a:rPr lang="ru-RU" dirty="0"/>
              <a:t>На дистанции </a:t>
            </a:r>
            <a:r>
              <a:rPr lang="ru-RU" dirty="0" err="1"/>
              <a:t>TempO</a:t>
            </a:r>
            <a:r>
              <a:rPr lang="ru-RU" dirty="0"/>
              <a:t> есть только КП с таймером. Участники ранжируются в соответствии с затраченным временем, которое представляет собой время, необходимое для ответа на все КП, и 30 секунд штрафа за каждый неправильный ответ, включая пустые и множественные ответы.</a:t>
            </a:r>
          </a:p>
        </p:txBody>
      </p:sp>
    </p:spTree>
    <p:extLst>
      <p:ext uri="{BB962C8B-B14F-4D97-AF65-F5344CB8AC3E}">
        <p14:creationId xmlns:p14="http://schemas.microsoft.com/office/powerpoint/2010/main" val="31017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47038A-0BE7-4F14-A863-8AF9F7EE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0704"/>
            <a:ext cx="9905999" cy="4730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каждой станции с таймером участники должны сидеть в специально отведенном месте, откуда хорошо видны все флажки КП. Флажки обозначены слева направо с использованием фонетического алфавита НАТО (альфа, браво, </a:t>
            </a:r>
            <a:r>
              <a:rPr lang="ru-RU" dirty="0" err="1"/>
              <a:t>чарли</a:t>
            </a:r>
            <a:r>
              <a:rPr lang="ru-RU" dirty="0"/>
              <a:t>, дельта, эхо, фокстрот). Им дается набор карт, включающий только территорию вокруг КП, по одной на каждый вопрос, и они должны указать на правильный ответ на табличке с надписями A, B, C, D, E, F, Z или как можно быстрее произнести ответ устно (альфа, браво, </a:t>
            </a:r>
            <a:r>
              <a:rPr lang="ru-RU" dirty="0" err="1"/>
              <a:t>чарли</a:t>
            </a:r>
            <a:r>
              <a:rPr lang="ru-RU" dirty="0"/>
              <a:t>, дельта, эхо, фокстрот, ноль).</a:t>
            </a:r>
          </a:p>
          <a:p>
            <a:pPr marL="0" indent="0">
              <a:buNone/>
            </a:pPr>
            <a:r>
              <a:rPr lang="ru-RU" dirty="0"/>
              <a:t>Эстафета </a:t>
            </a:r>
            <a:r>
              <a:rPr lang="ru-RU" dirty="0" err="1"/>
              <a:t>трейл</a:t>
            </a:r>
            <a:r>
              <a:rPr lang="ru-RU" dirty="0"/>
              <a:t>-о </a:t>
            </a:r>
            <a:r>
              <a:rPr lang="en-150" dirty="0"/>
              <a:t>—</a:t>
            </a:r>
            <a:r>
              <a:rPr lang="ru-RU" dirty="0"/>
              <a:t> это командное соревнование из 3 человек, где каждый член команды должен сначала пройти дистанцию ориентирования на точность, а после — часть с таймером.</a:t>
            </a:r>
          </a:p>
        </p:txBody>
      </p:sp>
    </p:spTree>
    <p:extLst>
      <p:ext uri="{BB962C8B-B14F-4D97-AF65-F5344CB8AC3E}">
        <p14:creationId xmlns:p14="http://schemas.microsoft.com/office/powerpoint/2010/main" val="200658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EDF67B-2FEC-49E1-BD34-BCAB1DDD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8680"/>
            <a:ext cx="9905999" cy="4922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Итоговый результат подсчитывается путем сложения времени всех членов команды, использованного на станциях с таймером, плюс 30 секунд штрафа за каждый неправильный ответ на КП с таймером и 60 секунд штрафа за каждое снятие очков (ошибка или превышение общего лимита времени) на дистанции на точность.</a:t>
            </a:r>
          </a:p>
          <a:p>
            <a:pPr marL="0" indent="0">
              <a:buNone/>
            </a:pPr>
            <a:r>
              <a:rPr lang="ru-RU" dirty="0"/>
              <a:t>Контрольная станция на третьем (последнем) этапе является финальной. Когда третий член команды заканчивает дистанцию на точность, его помещают в карантинную зону для подсчета очков и вводят на станцию хронометража в обратном порядке (т.</a:t>
            </a:r>
            <a:r>
              <a:rPr lang="en-150" dirty="0"/>
              <a:t> </a:t>
            </a:r>
            <a:r>
              <a:rPr lang="ru-RU" dirty="0"/>
              <a:t>е. сначала используется наибольшее время).</a:t>
            </a:r>
          </a:p>
        </p:txBody>
      </p:sp>
    </p:spTree>
    <p:extLst>
      <p:ext uri="{BB962C8B-B14F-4D97-AF65-F5344CB8AC3E}">
        <p14:creationId xmlns:p14="http://schemas.microsoft.com/office/powerpoint/2010/main" val="30185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169</TotalTime>
  <Words>1175</Words>
  <Application>Microsoft Office PowerPoint</Application>
  <PresentationFormat>Широкоэкранный</PresentationFormat>
  <Paragraphs>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Tw Cen MT</vt:lpstr>
      <vt:lpstr>Контур</vt:lpstr>
      <vt:lpstr>Практическая работа № 13. Трейл-о</vt:lpstr>
      <vt:lpstr>Оглавление</vt:lpstr>
      <vt:lpstr>Определение трейл-о</vt:lpstr>
      <vt:lpstr>Азимут</vt:lpstr>
      <vt:lpstr>История возникновения</vt:lpstr>
      <vt:lpstr>Правила и оборудование</vt:lpstr>
      <vt:lpstr>Презентация PowerPoint</vt:lpstr>
      <vt:lpstr>Презентация PowerPoint</vt:lpstr>
      <vt:lpstr>Презентация PowerPoint</vt:lpstr>
      <vt:lpstr>Характеристика карты</vt:lpstr>
      <vt:lpstr>Презентация PowerPoint</vt:lpstr>
      <vt:lpstr>Презентация PowerPoint</vt:lpstr>
      <vt:lpstr>Презентация PowerPoint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13. Трейл-о</dc:title>
  <dc:creator>Pavel Moiseenko</dc:creator>
  <cp:lastModifiedBy>Pavel Moiseenko</cp:lastModifiedBy>
  <cp:revision>10</cp:revision>
  <dcterms:created xsi:type="dcterms:W3CDTF">2021-06-13T16:41:53Z</dcterms:created>
  <dcterms:modified xsi:type="dcterms:W3CDTF">2021-06-13T19:31:20Z</dcterms:modified>
</cp:coreProperties>
</file>