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16"/>
  </p:handoutMasterIdLst>
  <p:sldIdLst>
    <p:sldId id="291" r:id="rId3"/>
    <p:sldId id="265" r:id="rId5"/>
    <p:sldId id="266" r:id="rId6"/>
    <p:sldId id="268" r:id="rId7"/>
    <p:sldId id="269" r:id="rId8"/>
    <p:sldId id="306" r:id="rId9"/>
    <p:sldId id="274" r:id="rId10"/>
    <p:sldId id="303" r:id="rId11"/>
    <p:sldId id="309" r:id="rId12"/>
    <p:sldId id="301" r:id="rId13"/>
    <p:sldId id="302" r:id="rId14"/>
    <p:sldId id="283" r:id="rId15"/>
  </p:sldIdLst>
  <p:sldSz cx="12192000" cy="6858000"/>
  <p:notesSz cx="6760845" cy="994219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095" autoAdjust="0"/>
    <p:restoredTop sz="94660"/>
  </p:normalViewPr>
  <p:slideViewPr>
    <p:cSldViewPr showGuides="1">
      <p:cViewPr varScale="1">
        <p:scale>
          <a:sx n="99" d="100"/>
          <a:sy n="99" d="100"/>
        </p:scale>
        <p:origin x="72" y="124"/>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handoutMaster" Target="handoutMasters/handoutMaster1.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sz="quarter" idx="1"/>
          </p:nvPr>
        </p:nvSpPr>
        <p:spPr>
          <a:xfrm>
            <a:off x="3829761" y="0"/>
            <a:ext cx="2929837" cy="497126"/>
          </a:xfrm>
          <a:prstGeom prst="rect">
            <a:avLst/>
          </a:prstGeom>
        </p:spPr>
        <p:txBody>
          <a:bodyPr vert="horz" lIns="91440" tIns="45720" rIns="91440" bIns="45720" rtlCol="0"/>
          <a:lstStyle>
            <a:lvl1pPr algn="r">
              <a:defRPr sz="1200"/>
            </a:lvl1pPr>
          </a:lstStyle>
          <a:p>
            <a:fld id="{EF0A1230-0984-48D0-8176-F1858503D084}" type="datetimeFigureOut">
              <a:rPr lang="en-IN" smtClean="0"/>
            </a:fld>
            <a:endParaRPr lang="en-IN" dirty="0"/>
          </a:p>
        </p:txBody>
      </p:sp>
      <p:sp>
        <p:nvSpPr>
          <p:cNvPr id="4" name="Footer Placeholder 3"/>
          <p:cNvSpPr>
            <a:spLocks noGrp="1"/>
          </p:cNvSpPr>
          <p:nvPr>
            <p:ph type="ftr" sz="quarter" idx="2"/>
          </p:nvPr>
        </p:nvSpPr>
        <p:spPr>
          <a:xfrm>
            <a:off x="0" y="9443662"/>
            <a:ext cx="2929837" cy="497126"/>
          </a:xfrm>
          <a:prstGeom prst="rect">
            <a:avLst/>
          </a:prstGeom>
        </p:spPr>
        <p:txBody>
          <a:bodyPr vert="horz" lIns="91440" tIns="45720" rIns="91440" bIns="45720" rtlCol="0" anchor="b"/>
          <a:lstStyle>
            <a:lvl1pPr algn="l">
              <a:defRPr sz="1200"/>
            </a:lvl1pPr>
          </a:lstStyle>
          <a:p>
            <a:endParaRPr lang="en-IN" dirty="0"/>
          </a:p>
        </p:txBody>
      </p:sp>
      <p:sp>
        <p:nvSpPr>
          <p:cNvPr id="5" name="Slide Number Placeholder 4"/>
          <p:cNvSpPr>
            <a:spLocks noGrp="1"/>
          </p:cNvSpPr>
          <p:nvPr>
            <p:ph type="sldNum" sz="quarter" idx="3"/>
          </p:nvPr>
        </p:nvSpPr>
        <p:spPr>
          <a:xfrm>
            <a:off x="3829761" y="9443662"/>
            <a:ext cx="2929837" cy="497126"/>
          </a:xfrm>
          <a:prstGeom prst="rect">
            <a:avLst/>
          </a:prstGeom>
        </p:spPr>
        <p:txBody>
          <a:bodyPr vert="horz" lIns="91440" tIns="45720" rIns="91440" bIns="45720" rtlCol="0" anchor="b"/>
          <a:lstStyle>
            <a:lvl1pPr algn="r">
              <a:defRPr sz="1200"/>
            </a:lvl1pPr>
          </a:lstStyle>
          <a:p>
            <a:fld id="{620D1C6D-87D4-4F76-A05F-CF70DB824EDF}" type="slidenum">
              <a:rPr lang="en-IN" smtClean="0"/>
            </a:fld>
            <a:endParaRPr lang="en-IN" dirty="0"/>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29837" cy="497126"/>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29761" y="0"/>
            <a:ext cx="2929837" cy="497126"/>
          </a:xfrm>
          <a:prstGeom prst="rect">
            <a:avLst/>
          </a:prstGeom>
        </p:spPr>
        <p:txBody>
          <a:bodyPr vert="horz" lIns="91440" tIns="45720" rIns="91440" bIns="45720" rtlCol="0"/>
          <a:lstStyle>
            <a:lvl1pPr algn="r">
              <a:defRPr sz="1200"/>
            </a:lvl1pPr>
          </a:lstStyle>
          <a:p>
            <a:fld id="{35B7B642-E679-41FB-A424-FC3460B95F12}" type="datetimeFigureOut">
              <a:rPr lang="en-US" smtClean="0"/>
            </a:fld>
            <a:endParaRPr lang="en-US" dirty="0"/>
          </a:p>
        </p:txBody>
      </p:sp>
      <p:sp>
        <p:nvSpPr>
          <p:cNvPr id="4" name="Slide Image Placeholder 3"/>
          <p:cNvSpPr>
            <a:spLocks noGrp="1" noRot="1" noChangeAspect="1"/>
          </p:cNvSpPr>
          <p:nvPr>
            <p:ph type="sldImg" idx="2"/>
          </p:nvPr>
        </p:nvSpPr>
        <p:spPr>
          <a:xfrm>
            <a:off x="68263" y="746125"/>
            <a:ext cx="6624637" cy="372745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76117" y="4722694"/>
            <a:ext cx="5408930" cy="4474131"/>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Footer Placeholder 5"/>
          <p:cNvSpPr>
            <a:spLocks noGrp="1"/>
          </p:cNvSpPr>
          <p:nvPr>
            <p:ph type="ftr" sz="quarter" idx="4"/>
          </p:nvPr>
        </p:nvSpPr>
        <p:spPr>
          <a:xfrm>
            <a:off x="0" y="9443662"/>
            <a:ext cx="2929837" cy="497126"/>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29761" y="9443662"/>
            <a:ext cx="2929837" cy="497126"/>
          </a:xfrm>
          <a:prstGeom prst="rect">
            <a:avLst/>
          </a:prstGeom>
        </p:spPr>
        <p:txBody>
          <a:bodyPr vert="horz" lIns="91440" tIns="45720" rIns="91440" bIns="45720" rtlCol="0" anchor="b"/>
          <a:lstStyle>
            <a:lvl1pPr algn="r">
              <a:defRPr sz="1200"/>
            </a:lvl1pPr>
          </a:lstStyle>
          <a:p>
            <a:fld id="{B3FA5C27-4CC9-4D49-9B38-93DF8B2D3A8D}" type="slidenum">
              <a:rPr lang="en-US" smtClean="0"/>
            </a:fld>
            <a:endParaRPr lang="en-US" dirty="0"/>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a:solidFill>
            <a:srgbClr val="729FCF"/>
          </a:solidFill>
          <a:ln w="25402">
            <a:solidFill>
              <a:srgbClr val="3465AF"/>
            </a:solidFill>
            <a:prstDash val="solid"/>
          </a:ln>
        </p:spPr>
      </p:sp>
      <p:sp>
        <p:nvSpPr>
          <p:cNvPr id="3" name="Notes Placeholder 2"/>
          <p:cNvSpPr txBox="1">
            <a:spLocks noGrp="1"/>
          </p:cNvSpPr>
          <p:nvPr>
            <p:ph type="body" sz="quarter" idx="1"/>
          </p:nvPr>
        </p:nvSpPr>
        <p:spPr>
          <a:xfrm>
            <a:off x="900632" y="4724565"/>
            <a:ext cx="4959762" cy="4475033"/>
          </a:xfrm>
        </p:spPr>
        <p:txBody>
          <a:bodyPr/>
          <a:lstStyle/>
          <a:p>
            <a:endParaRPr 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a:solidFill>
            <a:srgbClr val="729FCF"/>
          </a:solidFill>
          <a:ln w="25402">
            <a:solidFill>
              <a:srgbClr val="3465AF"/>
            </a:solidFill>
            <a:prstDash val="solid"/>
          </a:ln>
        </p:spPr>
      </p:sp>
      <p:sp>
        <p:nvSpPr>
          <p:cNvPr id="3" name="Notes Placeholder 2"/>
          <p:cNvSpPr txBox="1">
            <a:spLocks noGrp="1"/>
          </p:cNvSpPr>
          <p:nvPr>
            <p:ph type="body" sz="quarter" idx="1"/>
          </p:nvPr>
        </p:nvSpPr>
        <p:spPr>
          <a:xfrm>
            <a:off x="900632" y="4724565"/>
            <a:ext cx="4959762" cy="4475033"/>
          </a:xfrm>
        </p:spPr>
        <p:txBody>
          <a:bodyPr/>
          <a:lstStyle/>
          <a:p>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a:solidFill>
            <a:srgbClr val="729FCF"/>
          </a:solidFill>
          <a:ln w="25402">
            <a:solidFill>
              <a:srgbClr val="3465AF"/>
            </a:solidFill>
            <a:prstDash val="solid"/>
          </a:ln>
        </p:spPr>
      </p:sp>
      <p:sp>
        <p:nvSpPr>
          <p:cNvPr id="3" name="Notes Placeholder 2"/>
          <p:cNvSpPr txBox="1">
            <a:spLocks noGrp="1"/>
          </p:cNvSpPr>
          <p:nvPr>
            <p:ph type="body" sz="quarter" idx="1"/>
          </p:nvPr>
        </p:nvSpPr>
        <p:spPr>
          <a:xfrm>
            <a:off x="900632" y="4724565"/>
            <a:ext cx="4959762" cy="4475033"/>
          </a:xfrm>
        </p:spPr>
        <p:txBody>
          <a:bodyPr/>
          <a:lstStyle/>
          <a:p>
            <a:endParaRPr 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a:solidFill>
            <a:srgbClr val="729FCF"/>
          </a:solidFill>
          <a:ln w="25402">
            <a:solidFill>
              <a:srgbClr val="3465AF"/>
            </a:solidFill>
            <a:prstDash val="solid"/>
          </a:ln>
        </p:spPr>
      </p:sp>
      <p:sp>
        <p:nvSpPr>
          <p:cNvPr id="3" name="Notes Placeholder 2"/>
          <p:cNvSpPr txBox="1">
            <a:spLocks noGrp="1"/>
          </p:cNvSpPr>
          <p:nvPr>
            <p:ph type="body" sz="quarter" idx="1"/>
          </p:nvPr>
        </p:nvSpPr>
        <p:spPr>
          <a:xfrm>
            <a:off x="900632" y="4724565"/>
            <a:ext cx="4959762" cy="4475033"/>
          </a:xfrm>
        </p:spPr>
        <p:txBody>
          <a:bodyPr/>
          <a:lstStyle/>
          <a:p>
            <a:endParaRPr 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a:solidFill>
            <a:srgbClr val="729FCF"/>
          </a:solidFill>
          <a:ln w="25402">
            <a:solidFill>
              <a:srgbClr val="3465AF"/>
            </a:solidFill>
            <a:prstDash val="solid"/>
          </a:ln>
        </p:spPr>
      </p:sp>
      <p:sp>
        <p:nvSpPr>
          <p:cNvPr id="3" name="Notes Placeholder 2"/>
          <p:cNvSpPr txBox="1">
            <a:spLocks noGrp="1"/>
          </p:cNvSpPr>
          <p:nvPr>
            <p:ph type="body" sz="quarter" idx="1"/>
          </p:nvPr>
        </p:nvSpPr>
        <p:spPr>
          <a:xfrm>
            <a:off x="900632" y="4724565"/>
            <a:ext cx="4959762" cy="4475033"/>
          </a:xfrm>
        </p:spPr>
        <p:txBody>
          <a:bodyPr/>
          <a:lstStyle/>
          <a:p>
            <a:endParaRPr 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a:solidFill>
            <a:srgbClr val="729FCF"/>
          </a:solidFill>
          <a:ln w="25402">
            <a:solidFill>
              <a:srgbClr val="3465AF"/>
            </a:solidFill>
            <a:prstDash val="solid"/>
          </a:ln>
        </p:spPr>
      </p:sp>
      <p:sp>
        <p:nvSpPr>
          <p:cNvPr id="3" name="Notes Placeholder 2"/>
          <p:cNvSpPr txBox="1">
            <a:spLocks noGrp="1"/>
          </p:cNvSpPr>
          <p:nvPr>
            <p:ph type="body" sz="quarter" idx="1"/>
          </p:nvPr>
        </p:nvSpPr>
        <p:spPr>
          <a:xfrm>
            <a:off x="900632" y="4724565"/>
            <a:ext cx="4959762" cy="4475033"/>
          </a:xfrm>
        </p:spPr>
        <p:txBody>
          <a:bodyPr/>
          <a:lstStyle/>
          <a:p>
            <a:endParaRPr 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7"/>
          <p:cNvSpPr/>
          <p:nvPr/>
        </p:nvSpPr>
        <p:spPr>
          <a:xfrm>
            <a:off x="3761122" y="9304899"/>
            <a:ext cx="2875477" cy="487882"/>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88546" tIns="46040" rIns="88546" bIns="46040" anchor="b" anchorCtr="0" compatLnSpc="0"/>
          <a:lstStyle/>
          <a:p>
            <a:pPr algn="r" defTabSz="899795">
              <a:defRPr sz="1800" b="0" i="0" u="none" strike="noStrike" kern="0" cap="none" spc="0" baseline="0">
                <a:solidFill>
                  <a:srgbClr val="000000"/>
                </a:solidFill>
                <a:uFillTx/>
              </a:defRPr>
            </a:pPr>
            <a:fld id="{1359336A-AA52-4AAC-AFF1-8CE812E6F825}" type="slidenum">
              <a:rPr/>
            </a:fld>
            <a:endParaRPr lang="en-US" sz="1200" dirty="0">
              <a:solidFill>
                <a:srgbClr val="D6ECFF"/>
              </a:solidFill>
              <a:latin typeface="Liberation Serif" pitchFamily="18"/>
              <a:ea typeface="DejaVu Sans" pitchFamily="2"/>
              <a:cs typeface="DejaVu Sans" pitchFamily="2"/>
            </a:endParaRPr>
          </a:p>
        </p:txBody>
      </p:sp>
      <p:sp>
        <p:nvSpPr>
          <p:cNvPr id="3" name="Slide Image Placeholder 2"/>
          <p:cNvSpPr>
            <a:spLocks noGrp="1" noRot="1" noChangeAspect="1"/>
          </p:cNvSpPr>
          <p:nvPr>
            <p:ph type="sldImg"/>
          </p:nvPr>
        </p:nvSpPr>
        <p:spPr>
          <a:xfrm>
            <a:off x="55563" y="735013"/>
            <a:ext cx="6527800" cy="3673475"/>
          </a:xfrm>
          <a:solidFill>
            <a:srgbClr val="5B9BD5"/>
          </a:solidFill>
          <a:ln w="12701">
            <a:solidFill>
              <a:srgbClr val="41719C"/>
            </a:solidFill>
            <a:prstDash val="solid"/>
            <a:miter/>
          </a:ln>
        </p:spPr>
      </p:sp>
      <p:sp>
        <p:nvSpPr>
          <p:cNvPr id="4" name="TextBox 3"/>
          <p:cNvSpPr txBox="1"/>
          <p:nvPr/>
        </p:nvSpPr>
        <p:spPr>
          <a:xfrm>
            <a:off x="663975" y="4653218"/>
            <a:ext cx="5311793" cy="4408313"/>
          </a:xfrm>
          <a:prstGeom prst="rect">
            <a:avLst/>
          </a:prstGeom>
          <a:noFill/>
          <a:ln>
            <a:noFill/>
          </a:ln>
        </p:spPr>
        <p:txBody>
          <a:bodyPr vert="horz" wrap="none" lIns="88546" tIns="46040" rIns="88546" bIns="46040" anchor="ctr" anchorCtr="0" compatLnSpc="1"/>
          <a:lstStyle/>
          <a:p>
            <a:pPr defTabSz="899795" hangingPunct="0">
              <a:spcBef>
                <a:spcPts val="445"/>
              </a:spcBef>
              <a:tabLst>
                <a:tab pos="0" algn="l"/>
                <a:tab pos="899160" algn="l"/>
                <a:tab pos="1798955" algn="l"/>
                <a:tab pos="2698750" algn="l"/>
                <a:tab pos="3597910" algn="l"/>
                <a:tab pos="4497705" algn="l"/>
                <a:tab pos="5397500" algn="l"/>
                <a:tab pos="6296660" algn="l"/>
                <a:tab pos="7196455" algn="l"/>
                <a:tab pos="8096250" algn="l"/>
                <a:tab pos="8995410" algn="l"/>
                <a:tab pos="9895205" algn="l"/>
              </a:tabLst>
              <a:defRPr sz="1800" b="0" i="0" u="none" strike="noStrike" kern="0" cap="none" spc="0" baseline="0">
                <a:solidFill>
                  <a:srgbClr val="000000"/>
                </a:solidFill>
                <a:uFillTx/>
              </a:defRPr>
            </a:pPr>
            <a:endParaRPr lang="en-US" sz="1200" dirty="0">
              <a:solidFill>
                <a:srgbClr val="000000"/>
              </a:solidFill>
              <a:latin typeface="Times New Roman" panose="02020603050405020304" pitchFamily="18"/>
              <a:ea typeface="WenQuanYi Zen Hei Sharp" pitchFamily="2"/>
              <a:cs typeface="Lohit Devanagari" pitchFamily="2"/>
            </a:endParaRPr>
          </a:p>
        </p:txBody>
      </p:sp>
      <p:sp>
        <p:nvSpPr>
          <p:cNvPr id="5" name="Notes Placeholder 4"/>
          <p:cNvSpPr>
            <a:spLocks noGrp="1"/>
          </p:cNvSpPr>
          <p:nvPr>
            <p:ph type="body" idx="1"/>
          </p:nvPr>
        </p:nvSpPr>
        <p:spPr/>
        <p:txBody>
          <a:bodyPr>
            <a:normAutofit/>
          </a:bodyPr>
          <a:lstStyle/>
          <a:p>
            <a:endParaRPr 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p:spPr>
      </p:sp>
      <p:sp>
        <p:nvSpPr>
          <p:cNvPr id="3" name="Notes Placeholder 2"/>
          <p:cNvSpPr>
            <a:spLocks noGrp="1"/>
          </p:cNvSpPr>
          <p:nvPr>
            <p:ph type="body" idx="1"/>
          </p:nvPr>
        </p:nvSpPr>
        <p:spPr/>
        <p:txBody>
          <a:bodyPr>
            <a:normAutofit/>
          </a:bodyPr>
          <a:lstStyle/>
          <a:p>
            <a:endParaRPr 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a:solidFill>
            <a:srgbClr val="729FCF"/>
          </a:solidFill>
          <a:ln w="25402">
            <a:solidFill>
              <a:srgbClr val="3465AF"/>
            </a:solidFill>
            <a:prstDash val="solid"/>
          </a:ln>
        </p:spPr>
      </p:sp>
      <p:sp>
        <p:nvSpPr>
          <p:cNvPr id="3" name="Notes Placeholder 2"/>
          <p:cNvSpPr txBox="1">
            <a:spLocks noGrp="1"/>
          </p:cNvSpPr>
          <p:nvPr>
            <p:ph type="body" sz="quarter" idx="1"/>
          </p:nvPr>
        </p:nvSpPr>
        <p:spPr>
          <a:xfrm>
            <a:off x="900632" y="4724565"/>
            <a:ext cx="4959762" cy="4475033"/>
          </a:xfrm>
        </p:spPr>
        <p:txBody>
          <a:bodyPr/>
          <a:lstStyle/>
          <a:p>
            <a:endParaRPr 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3025" y="749300"/>
            <a:ext cx="6618288" cy="3724275"/>
          </a:xfrm>
          <a:solidFill>
            <a:srgbClr val="729FCF"/>
          </a:solidFill>
          <a:ln w="25402">
            <a:solidFill>
              <a:srgbClr val="3465AF"/>
            </a:solidFill>
            <a:prstDash val="solid"/>
          </a:ln>
        </p:spPr>
      </p:sp>
      <p:sp>
        <p:nvSpPr>
          <p:cNvPr id="3" name="Notes Placeholder 2"/>
          <p:cNvSpPr txBox="1">
            <a:spLocks noGrp="1"/>
          </p:cNvSpPr>
          <p:nvPr>
            <p:ph type="body" sz="quarter" idx="1"/>
          </p:nvPr>
        </p:nvSpPr>
        <p:spPr>
          <a:xfrm>
            <a:off x="900632" y="4724565"/>
            <a:ext cx="4959762" cy="4475033"/>
          </a:xfrm>
        </p:spPr>
        <p:txBody>
          <a:bodyPr/>
          <a:lstStyle/>
          <a:p>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a:p>
        </p:txBody>
      </p:sp>
      <p:sp>
        <p:nvSpPr>
          <p:cNvPr id="4" name="Date Placeholder 3"/>
          <p:cNvSpPr>
            <a:spLocks noGrp="1"/>
          </p:cNvSpPr>
          <p:nvPr>
            <p:ph type="dt" sz="half" idx="10"/>
          </p:nvPr>
        </p:nvSpPr>
        <p:spPr/>
        <p:txBody>
          <a:bodyPr/>
          <a:lstStyle/>
          <a:p>
            <a:fld id="{C12A701A-1820-4262-96E9-DA70390A9F5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12A701A-1820-4262-96E9-DA70390A9F5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12A701A-1820-4262-96E9-DA70390A9F5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10"/>
          </p:nvPr>
        </p:nvSpPr>
        <p:spPr/>
        <p:txBody>
          <a:bodyPr/>
          <a:lstStyle/>
          <a:p>
            <a:fld id="{C12A701A-1820-4262-96E9-DA70390A9F5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sp>
        <p:nvSpPr>
          <p:cNvPr id="4" name="Date Placeholder 3"/>
          <p:cNvSpPr>
            <a:spLocks noGrp="1"/>
          </p:cNvSpPr>
          <p:nvPr>
            <p:ph type="dt" sz="half" idx="10"/>
          </p:nvPr>
        </p:nvSpPr>
        <p:spPr/>
        <p:txBody>
          <a:bodyPr/>
          <a:lstStyle/>
          <a:p>
            <a:fld id="{C12A701A-1820-4262-96E9-DA70390A9F52}" type="datetimeFigureOut">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Date Placeholder 4"/>
          <p:cNvSpPr>
            <a:spLocks noGrp="1"/>
          </p:cNvSpPr>
          <p:nvPr>
            <p:ph type="dt" sz="half" idx="10"/>
          </p:nvPr>
        </p:nvSpPr>
        <p:spPr/>
        <p:txBody>
          <a:bodyPr/>
          <a:lstStyle/>
          <a:p>
            <a:fld id="{C12A701A-1820-4262-96E9-DA70390A9F5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Date Placeholder 6"/>
          <p:cNvSpPr>
            <a:spLocks noGrp="1"/>
          </p:cNvSpPr>
          <p:nvPr>
            <p:ph type="dt" sz="half" idx="10"/>
          </p:nvPr>
        </p:nvSpPr>
        <p:spPr/>
        <p:txBody>
          <a:bodyPr/>
          <a:lstStyle/>
          <a:p>
            <a:fld id="{C12A701A-1820-4262-96E9-DA70390A9F52}" type="datetimeFigureOut">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a:p>
        </p:txBody>
      </p:sp>
      <p:sp>
        <p:nvSpPr>
          <p:cNvPr id="3" name="Date Placeholder 2"/>
          <p:cNvSpPr>
            <a:spLocks noGrp="1"/>
          </p:cNvSpPr>
          <p:nvPr>
            <p:ph type="dt" sz="half" idx="10"/>
          </p:nvPr>
        </p:nvSpPr>
        <p:spPr/>
        <p:txBody>
          <a:bodyPr/>
          <a:lstStyle/>
          <a:p>
            <a:fld id="{C12A701A-1820-4262-96E9-DA70390A9F52}" type="datetimeFigureOut">
              <a:rPr lang="en-US" smtClean="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2A701A-1820-4262-96E9-DA70390A9F52}" type="datetimeFigureOut">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12A701A-1820-4262-96E9-DA70390A9F5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p>
            <a:fld id="{C12A701A-1820-4262-96E9-DA70390A9F52}" type="datetimeFigureOut">
              <a:rPr lang="en-US" smtClean="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1D362038-0B2A-48C5-833B-C72D8836AD3E}"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12A701A-1820-4262-96E9-DA70390A9F52}" type="datetimeFigureOut">
              <a:rPr lang="en-US" smtClean="0"/>
            </a:fld>
            <a:endParaRPr lang="en-US" dirty="0"/>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62038-0B2A-48C5-833B-C72D8836AD3E}" type="slidenum">
              <a:rPr lang="en-US" smtClean="0"/>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108052" y="1486796"/>
            <a:ext cx="9865096" cy="3312368"/>
          </a:xfrm>
        </p:spPr>
        <p:txBody>
          <a:bodyPr vert="horz" lIns="92162" tIns="46076" rIns="92162" bIns="46076" rtlCol="0" anchor="ctr" anchorCtr="1">
            <a:normAutofit fontScale="90000"/>
          </a:bodyPr>
          <a:lstStyle/>
          <a:p>
            <a:br>
              <a:rPr lang="en-US" sz="2200" dirty="0">
                <a:solidFill>
                  <a:srgbClr val="0066CC"/>
                </a:solidFill>
                <a:effectLst>
                  <a:outerShdw dist="17962" dir="2700000">
                    <a:srgbClr val="000000"/>
                  </a:outerShdw>
                </a:effectLst>
                <a:latin typeface="Times New Roman" panose="02020603050405020304" pitchFamily="18" charset="0"/>
                <a:cs typeface="Times New Roman" panose="02020603050405020304" pitchFamily="18" charset="0"/>
              </a:rPr>
            </a:br>
            <a:br>
              <a:rPr lang="en-US" sz="2200" dirty="0">
                <a:solidFill>
                  <a:srgbClr val="0066CC"/>
                </a:solidFill>
                <a:effectLst>
                  <a:outerShdw dist="17962" dir="2700000">
                    <a:srgbClr val="000000"/>
                  </a:outerShdw>
                </a:effectLst>
                <a:latin typeface="Times New Roman" panose="02020603050405020304" pitchFamily="18" charset="0"/>
                <a:cs typeface="Times New Roman" panose="02020603050405020304" pitchFamily="18" charset="0"/>
              </a:rPr>
            </a:br>
            <a:br>
              <a:rPr lang="en-US" sz="2200" dirty="0">
                <a:solidFill>
                  <a:srgbClr val="0066CC"/>
                </a:solidFill>
                <a:effectLst>
                  <a:outerShdw dist="17962" dir="2700000">
                    <a:srgbClr val="000000"/>
                  </a:outerShdw>
                </a:effectLst>
                <a:latin typeface="Times New Roman" panose="02020603050405020304" pitchFamily="18" charset="0"/>
                <a:cs typeface="Times New Roman" panose="02020603050405020304" pitchFamily="18" charset="0"/>
              </a:rPr>
            </a:br>
            <a:br>
              <a:rPr lang="en-US" sz="2200" dirty="0">
                <a:solidFill>
                  <a:srgbClr val="0066CC"/>
                </a:solidFill>
                <a:effectLst>
                  <a:outerShdw dist="17962" dir="2700000">
                    <a:srgbClr val="000000"/>
                  </a:outerShdw>
                </a:effectLst>
                <a:latin typeface="Times New Roman" panose="02020603050405020304" pitchFamily="18" charset="0"/>
                <a:cs typeface="Times New Roman" panose="02020603050405020304" pitchFamily="18" charset="0"/>
              </a:rPr>
            </a:br>
            <a:r>
              <a:rPr lang="en-US" sz="2800" dirty="0">
                <a:solidFill>
                  <a:srgbClr val="0066CC"/>
                </a:solidFill>
                <a:effectLst>
                  <a:outerShdw dist="17962" dir="2700000">
                    <a:srgbClr val="000000"/>
                  </a:outerShdw>
                </a:effectLst>
                <a:latin typeface="Times New Roman" panose="02020603050405020304" pitchFamily="18" charset="0"/>
                <a:cs typeface="Times New Roman" panose="02020603050405020304" pitchFamily="18" charset="0"/>
              </a:rPr>
              <a:t>A  Presentation</a:t>
            </a:r>
            <a:br>
              <a:rPr lang="en-US" sz="2800" dirty="0">
                <a:solidFill>
                  <a:srgbClr val="0066CC"/>
                </a:solidFill>
                <a:effectLst>
                  <a:outerShdw dist="17962" dir="2700000">
                    <a:srgbClr val="000000"/>
                  </a:outerShdw>
                </a:effectLst>
                <a:latin typeface="Times New Roman" panose="02020603050405020304" pitchFamily="18" charset="0"/>
                <a:cs typeface="Times New Roman" panose="02020603050405020304" pitchFamily="18" charset="0"/>
              </a:rPr>
            </a:br>
            <a:r>
              <a:rPr lang="en-US" sz="2800" dirty="0">
                <a:solidFill>
                  <a:srgbClr val="0066CC"/>
                </a:solidFill>
                <a:effectLst>
                  <a:outerShdw dist="17962" dir="2700000">
                    <a:srgbClr val="000000"/>
                  </a:outerShdw>
                </a:effectLst>
                <a:latin typeface="Times New Roman" panose="02020603050405020304" pitchFamily="18" charset="0"/>
                <a:cs typeface="Times New Roman" panose="02020603050405020304" pitchFamily="18" charset="0"/>
              </a:rPr>
              <a:t> on</a:t>
            </a:r>
            <a:br>
              <a:rPr lang="en-US" sz="2200" b="1" dirty="0">
                <a:solidFill>
                  <a:srgbClr val="0066CC"/>
                </a:solidFill>
                <a:effectLst>
                  <a:outerShdw dist="17962" dir="2700000">
                    <a:srgbClr val="000000"/>
                  </a:outerShdw>
                </a:effectLst>
                <a:latin typeface="Times New Roman" panose="02020603050405020304" pitchFamily="18" charset="0"/>
                <a:cs typeface="Times New Roman" panose="02020603050405020304" pitchFamily="18" charset="0"/>
              </a:rPr>
            </a:br>
            <a:br>
              <a:rPr lang="en-US" sz="2800" b="1" dirty="0">
                <a:solidFill>
                  <a:srgbClr val="0066CC"/>
                </a:solidFill>
                <a:effectLst>
                  <a:outerShdw dist="17962" dir="2700000">
                    <a:srgbClr val="000000"/>
                  </a:outerShdw>
                </a:effectLst>
                <a:latin typeface="Arial Narrow" panose="020B0606020202030204" pitchFamily="34"/>
              </a:rPr>
            </a:br>
            <a:r>
              <a:rPr lang="en-US" sz="2800" b="1" dirty="0">
                <a:solidFill>
                  <a:srgbClr val="FF0000"/>
                </a:solidFill>
                <a:latin typeface="Times New Roman" panose="02020603050405020304" pitchFamily="18" charset="0"/>
                <a:cs typeface="Times New Roman" panose="02020603050405020304" pitchFamily="18" charset="0"/>
              </a:rPr>
              <a:t> </a:t>
            </a:r>
            <a:r>
              <a:rPr lang="en-US" sz="2800" b="1" dirty="0">
                <a:latin typeface="Times New Roman" panose="02020603050405020304" pitchFamily="18" charset="0"/>
                <a:cs typeface="Times New Roman" panose="02020603050405020304" pitchFamily="18" charset="0"/>
              </a:rPr>
              <a:t>Osteoa</a:t>
            </a:r>
            <a:r>
              <a:rPr lang="en-US" sz="2800" b="1" kern="0" spc="-134" dirty="0">
                <a:solidFill>
                  <a:srgbClr val="000000"/>
                </a:solidFill>
                <a:latin typeface="Times New Roman" panose="02020603050405020304" pitchFamily="18" charset="0"/>
                <a:ea typeface="Inter Bold" pitchFamily="34" charset="-122"/>
                <a:cs typeface="Times New Roman" panose="02020603050405020304" pitchFamily="18" charset="0"/>
              </a:rPr>
              <a:t>rthritis Prediction Using Machine Learning</a:t>
            </a:r>
            <a:br>
              <a:rPr lang="en-US" sz="2800" dirty="0"/>
            </a:br>
            <a:endParaRPr lang="en-US" sz="2800" b="1" dirty="0">
              <a:solidFill>
                <a:srgbClr val="FF0000"/>
              </a:solidFill>
            </a:endParaRPr>
          </a:p>
        </p:txBody>
      </p:sp>
      <p:sp>
        <p:nvSpPr>
          <p:cNvPr id="3" name="Subtitle 2"/>
          <p:cNvSpPr/>
          <p:nvPr/>
        </p:nvSpPr>
        <p:spPr>
          <a:xfrm>
            <a:off x="277063" y="4799166"/>
            <a:ext cx="3751174" cy="1456928"/>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6798" rIns="90004" bIns="46798" anchor="t" anchorCtr="0" compatLnSpc="1"/>
          <a:lstStyle/>
          <a:p>
            <a:pPr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2400" b="1" dirty="0">
                <a:solidFill>
                  <a:schemeClr val="tx2"/>
                </a:solidFill>
                <a:latin typeface="Times New Roman" panose="02020603050405020304" pitchFamily="18" charset="0"/>
                <a:ea typeface="WenQuanYi Zen Hei Sharp" pitchFamily="2"/>
                <a:cs typeface="Times New Roman" panose="02020603050405020304" pitchFamily="18" charset="0"/>
              </a:rPr>
              <a:t>Guided by:</a:t>
            </a:r>
            <a:endParaRPr lang="en-US" sz="2400" b="1" dirty="0">
              <a:solidFill>
                <a:schemeClr val="tx2"/>
              </a:solidFill>
              <a:latin typeface="Times New Roman" panose="02020603050405020304" pitchFamily="18" charset="0"/>
              <a:ea typeface="WenQuanYi Zen Hei Sharp" pitchFamily="2"/>
              <a:cs typeface="Times New Roman" panose="02020603050405020304" pitchFamily="18" charset="0"/>
            </a:endParaRPr>
          </a:p>
          <a:p>
            <a:pPr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2400" b="1" kern="0" dirty="0">
                <a:solidFill>
                  <a:schemeClr val="tx2"/>
                </a:solidFill>
                <a:latin typeface="Times New Roman" panose="02020603050405020304" pitchFamily="18" charset="0"/>
                <a:ea typeface="WenQuanYi Zen Hei Sharp" pitchFamily="2"/>
                <a:cs typeface="Times New Roman" panose="02020603050405020304" pitchFamily="18" charset="0"/>
              </a:rPr>
              <a:t>Prof. Ashwini Shinde</a:t>
            </a:r>
            <a:endParaRPr lang="en-US" sz="2400" b="1" dirty="0">
              <a:solidFill>
                <a:schemeClr val="tx2"/>
              </a:solidFill>
              <a:latin typeface="Times New Roman" panose="02020603050405020304" pitchFamily="18" charset="0"/>
              <a:ea typeface="WenQuanYi Zen Hei Sharp" pitchFamily="2"/>
              <a:cs typeface="Times New Roman" panose="02020603050405020304" pitchFamily="18" charset="0"/>
            </a:endParaRPr>
          </a:p>
          <a:p>
            <a:pPr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sz="2400" b="1" dirty="0">
              <a:solidFill>
                <a:srgbClr val="009999"/>
              </a:solidFill>
              <a:latin typeface="Arial" panose="020B0604020202020204" pitchFamily="34"/>
              <a:ea typeface="WenQuanYi Zen Hei Sharp" pitchFamily="2"/>
              <a:cs typeface="Lohit Devanagari" pitchFamily="2"/>
            </a:endParaRPr>
          </a:p>
        </p:txBody>
      </p:sp>
      <p:sp>
        <p:nvSpPr>
          <p:cNvPr id="4" name="Subtitle 2"/>
          <p:cNvSpPr/>
          <p:nvPr/>
        </p:nvSpPr>
        <p:spPr>
          <a:xfrm>
            <a:off x="8515291" y="4799165"/>
            <a:ext cx="3048115" cy="1373036"/>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6798" rIns="90004" bIns="46798" anchor="t" anchorCtr="0" compatLnSpc="1"/>
          <a:lstStyle/>
          <a:p>
            <a:pPr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2400" b="1" dirty="0">
                <a:solidFill>
                  <a:schemeClr val="tx2"/>
                </a:solidFill>
                <a:latin typeface="Times New Roman" panose="02020603050405020304" pitchFamily="18" charset="0"/>
                <a:ea typeface="WenQuanYi Zen Hei Sharp" pitchFamily="2"/>
                <a:cs typeface="Times New Roman" panose="02020603050405020304" pitchFamily="18" charset="0"/>
              </a:rPr>
              <a:t>Presented by:SE_C_02</a:t>
            </a:r>
            <a:endParaRPr lang="en-US" sz="2400" b="1" dirty="0">
              <a:solidFill>
                <a:schemeClr val="tx2"/>
              </a:solidFill>
              <a:latin typeface="Times New Roman" panose="02020603050405020304" pitchFamily="18" charset="0"/>
              <a:ea typeface="WenQuanYi Zen Hei Sharp" pitchFamily="2"/>
              <a:cs typeface="Times New Roman" panose="02020603050405020304" pitchFamily="18" charset="0"/>
            </a:endParaRPr>
          </a:p>
          <a:p>
            <a:pPr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2400" b="1" dirty="0">
                <a:solidFill>
                  <a:schemeClr val="tx2"/>
                </a:solidFill>
                <a:latin typeface="Times New Roman" panose="02020603050405020304" pitchFamily="18" charset="0"/>
                <a:ea typeface="WenQuanYi Zen Hei Sharp" pitchFamily="2"/>
                <a:cs typeface="Times New Roman" panose="02020603050405020304" pitchFamily="18" charset="0"/>
              </a:rPr>
              <a:t>Roll no:23,24,55,66</a:t>
            </a:r>
            <a:endParaRPr lang="en-US" sz="2400" b="1" dirty="0">
              <a:solidFill>
                <a:schemeClr val="tx2"/>
              </a:solidFill>
              <a:latin typeface="Times New Roman" panose="02020603050405020304" pitchFamily="18" charset="0"/>
              <a:ea typeface="WenQuanYi Zen Hei Sharp" pitchFamily="2"/>
              <a:cs typeface="Times New Roman" panose="02020603050405020304" pitchFamily="18" charset="0"/>
            </a:endParaRPr>
          </a:p>
          <a:p>
            <a:pPr hangingPunct="0">
              <a:spcBef>
                <a:spcPts val="600"/>
              </a:spcBef>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sz="2400" b="1" dirty="0">
              <a:solidFill>
                <a:srgbClr val="009999"/>
              </a:solidFill>
              <a:latin typeface="Times New Roman" panose="02020603050405020304" pitchFamily="18" charset="0"/>
              <a:ea typeface="Times New Roman" panose="02020603050405020304" pitchFamily="18"/>
              <a:cs typeface="Times New Roman" panose="02020603050405020304" pitchFamily="18" charset="0"/>
            </a:endParaRPr>
          </a:p>
        </p:txBody>
      </p:sp>
      <p:pic>
        <p:nvPicPr>
          <p:cNvPr id="5" name="Picture 4"/>
          <p:cNvPicPr>
            <a:picLocks noChangeAspect="1"/>
          </p:cNvPicPr>
          <p:nvPr/>
        </p:nvPicPr>
        <p:blipFill>
          <a:blip r:embed="rId1" cstate="print">
            <a:lum/>
          </a:blip>
          <a:srcRect/>
          <a:stretch>
            <a:fillRect/>
          </a:stretch>
        </p:blipFill>
        <p:spPr>
          <a:xfrm>
            <a:off x="152400" y="286289"/>
            <a:ext cx="1514904" cy="1572146"/>
          </a:xfrm>
          <a:prstGeom prst="rect">
            <a:avLst/>
          </a:prstGeom>
          <a:noFill/>
          <a:ln>
            <a:noFill/>
          </a:ln>
        </p:spPr>
      </p:pic>
      <p:sp>
        <p:nvSpPr>
          <p:cNvPr id="6" name="Rectangle 7"/>
          <p:cNvSpPr/>
          <p:nvPr/>
        </p:nvSpPr>
        <p:spPr>
          <a:xfrm>
            <a:off x="1524000" y="271049"/>
            <a:ext cx="10363200" cy="2310501"/>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6798" rIns="90004" bIns="46798" anchor="t" anchorCtr="1" compatLnSpc="1">
            <a:spAutoFit/>
          </a:bodyPr>
          <a:lstStyle/>
          <a:p>
            <a:pPr algn="ctr" hangingPunct="0">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3600" b="1" dirty="0">
                <a:solidFill>
                  <a:schemeClr val="tx2"/>
                </a:solidFill>
                <a:latin typeface="Times New Roman" panose="02020603050405020304" pitchFamily="18"/>
                <a:ea typeface="Times New Roman" panose="02020603050405020304" pitchFamily="18"/>
                <a:cs typeface="Times New Roman" panose="02020603050405020304" pitchFamily="18"/>
              </a:rPr>
              <a:t>Ajeenkya DY Patil School of Engineering, Pune</a:t>
            </a:r>
            <a:endParaRPr lang="en-US" sz="3600" b="1" dirty="0">
              <a:solidFill>
                <a:schemeClr val="tx2"/>
              </a:solidFill>
              <a:latin typeface="Times New Roman" panose="02020603050405020304" pitchFamily="18"/>
              <a:ea typeface="Times New Roman" panose="02020603050405020304" pitchFamily="18"/>
              <a:cs typeface="Times New Roman" panose="02020603050405020304" pitchFamily="18"/>
            </a:endParaRPr>
          </a:p>
          <a:p>
            <a:pPr algn="ctr" hangingPunct="0">
              <a:lnSpc>
                <a:spcPct val="15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2800" b="1" dirty="0">
                <a:solidFill>
                  <a:srgbClr val="C00000"/>
                </a:solidFill>
                <a:latin typeface="Times New Roman" panose="02020603050405020304" pitchFamily="18"/>
                <a:ea typeface="Times New Roman" panose="02020603050405020304" pitchFamily="18"/>
                <a:cs typeface="Times New Roman" panose="02020603050405020304" pitchFamily="18"/>
              </a:rPr>
              <a:t>Department of Artificial Intelligence &amp; Data Science Engineering</a:t>
            </a:r>
            <a:endParaRPr lang="en-US" sz="2800" b="1" dirty="0">
              <a:solidFill>
                <a:srgbClr val="C00000"/>
              </a:solidFill>
              <a:latin typeface="Times New Roman" panose="02020603050405020304" pitchFamily="18"/>
              <a:ea typeface="Times New Roman" panose="02020603050405020304" pitchFamily="18"/>
              <a:cs typeface="Times New Roman" panose="02020603050405020304" pitchFamily="18"/>
            </a:endParaRPr>
          </a:p>
          <a:p>
            <a:pPr algn="ctr"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endParaRPr lang="en-US" sz="2400" b="1" dirty="0">
              <a:solidFill>
                <a:srgbClr val="C00000"/>
              </a:solidFill>
              <a:latin typeface="Times New Roman" panose="02020603050405020304" pitchFamily="18"/>
              <a:ea typeface="Times New Roman" panose="02020603050405020304" pitchFamily="18"/>
              <a:cs typeface="Times New Roman" panose="02020603050405020304" pitchFamily="18"/>
            </a:endParaRPr>
          </a:p>
          <a:p>
            <a:pPr algn="ctr" hangingPunc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800" b="0" i="0" u="none" strike="noStrike" kern="0" cap="none" spc="0" baseline="0">
                <a:solidFill>
                  <a:srgbClr val="000000"/>
                </a:solidFill>
                <a:uFillTx/>
              </a:defRPr>
            </a:pPr>
            <a:r>
              <a:rPr lang="en-US" sz="2400" b="1" dirty="0">
                <a:solidFill>
                  <a:srgbClr val="C00000"/>
                </a:solidFill>
                <a:latin typeface="Times New Roman" panose="02020603050405020304" pitchFamily="18"/>
                <a:ea typeface="Times New Roman" panose="02020603050405020304" pitchFamily="18"/>
                <a:cs typeface="Times New Roman" panose="02020603050405020304" pitchFamily="18"/>
              </a:rPr>
              <a:t>AY: 2024-25                                                                  Class: SE SEM-IV</a:t>
            </a:r>
            <a:endParaRPr lang="en-US" sz="2400" b="1" dirty="0">
              <a:solidFill>
                <a:srgbClr val="C00000"/>
              </a:solidFill>
              <a:latin typeface="Times New Roman" panose="02020603050405020304" pitchFamily="18"/>
              <a:ea typeface="Times New Roman" panose="02020603050405020304" pitchFamily="18"/>
              <a:cs typeface="Times New Roman" panose="02020603050405020304" pitchFamily="18"/>
            </a:endParaRPr>
          </a:p>
        </p:txBody>
      </p:sp>
      <p:sp>
        <p:nvSpPr>
          <p:cNvPr id="10" name="Slide Number Placeholder 9"/>
          <p:cNvSpPr>
            <a:spLocks noGrp="1"/>
          </p:cNvSpPr>
          <p:nvPr>
            <p:ph type="sldNum" sz="quarter" idx="4294967295"/>
          </p:nvPr>
        </p:nvSpPr>
        <p:spPr>
          <a:xfrm>
            <a:off x="9840416" y="6256093"/>
            <a:ext cx="2057400" cy="365129"/>
          </a:xfrm>
          <a:prstGeom prst="rect">
            <a:avLst/>
          </a:prstGeom>
        </p:spPr>
        <p:txBody>
          <a:bodyPr/>
          <a:lstStyle/>
          <a:p>
            <a:pPr lvl="0"/>
            <a:fld id="{041546D6-25D2-4E08-B705-3CDDCADBC19E}" type="slidenum">
              <a:rPr lang="en-US" smtClean="0"/>
            </a:fld>
            <a:endParaRPr lang="en-US" dirty="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44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rPr>
              <a:t>Future Scope</a:t>
            </a:r>
            <a:br>
              <a:rPr lang="en-US" sz="4400" b="1" dirty="0">
                <a:solidFill>
                  <a:srgbClr val="2F5597"/>
                </a:solidFill>
                <a:effectLst>
                  <a:outerShdw dist="17962" dir="2700000">
                    <a:srgbClr val="000000"/>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09600" y="1600201"/>
            <a:ext cx="10972800" cy="4114799"/>
          </a:xfrm>
        </p:spPr>
        <p:txBody>
          <a:bodyPr>
            <a:normAutofit/>
          </a:bodyPr>
          <a:lstStyle/>
          <a:p>
            <a:r>
              <a:rPr lang="en-GB" sz="2000" b="1" dirty="0">
                <a:latin typeface="Times New Roman" panose="02020603050405020304" pitchFamily="18" charset="0"/>
                <a:cs typeface="Times New Roman" panose="02020603050405020304" pitchFamily="18" charset="0"/>
              </a:rPr>
              <a:t>Advancements in ML for OA Prediction</a:t>
            </a:r>
            <a:endParaRPr lang="en-GB" sz="2000" b="1" dirty="0">
              <a:latin typeface="Times New Roman" panose="02020603050405020304" pitchFamily="18" charset="0"/>
              <a:cs typeface="Times New Roman" panose="02020603050405020304" pitchFamily="18" charset="0"/>
            </a:endParaRPr>
          </a:p>
          <a:p>
            <a:pPr>
              <a:buFont typeface="+mj-lt"/>
              <a:buAutoNum type="arabicPeriod"/>
            </a:pPr>
            <a:r>
              <a:rPr lang="en-GB" sz="2000" b="1" dirty="0">
                <a:latin typeface="Times New Roman" panose="02020603050405020304" pitchFamily="18" charset="0"/>
                <a:cs typeface="Times New Roman" panose="02020603050405020304" pitchFamily="18" charset="0"/>
              </a:rPr>
              <a:t>Wearable Sensor Integration:</a:t>
            </a:r>
            <a:endParaRPr lang="en-GB"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2000" dirty="0">
                <a:latin typeface="Times New Roman" panose="02020603050405020304" pitchFamily="18" charset="0"/>
                <a:cs typeface="Times New Roman" panose="02020603050405020304" pitchFamily="18" charset="0"/>
              </a:rPr>
              <a:t>Real-time gait analysis using IoT and AI to detect early signs of OA.</a:t>
            </a:r>
            <a:endParaRPr lang="en-GB" sz="2000" dirty="0">
              <a:latin typeface="Times New Roman" panose="02020603050405020304" pitchFamily="18" charset="0"/>
              <a:cs typeface="Times New Roman" panose="02020603050405020304" pitchFamily="18" charset="0"/>
            </a:endParaRPr>
          </a:p>
          <a:p>
            <a:pPr>
              <a:buFont typeface="+mj-lt"/>
              <a:buAutoNum type="arabicPeriod"/>
            </a:pPr>
            <a:r>
              <a:rPr lang="en-GB" sz="2000" b="1" dirty="0">
                <a:latin typeface="Times New Roman" panose="02020603050405020304" pitchFamily="18" charset="0"/>
                <a:cs typeface="Times New Roman" panose="02020603050405020304" pitchFamily="18" charset="0"/>
              </a:rPr>
              <a:t>Personalized Treatment Plans:</a:t>
            </a:r>
            <a:endParaRPr lang="en-GB"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2000" dirty="0">
                <a:latin typeface="Times New Roman" panose="02020603050405020304" pitchFamily="18" charset="0"/>
                <a:cs typeface="Times New Roman" panose="02020603050405020304" pitchFamily="18" charset="0"/>
              </a:rPr>
              <a:t>ML can help predict patient-specific treatment responses.</a:t>
            </a:r>
            <a:endParaRPr lang="en-GB" sz="2000" dirty="0">
              <a:latin typeface="Times New Roman" panose="02020603050405020304" pitchFamily="18" charset="0"/>
              <a:cs typeface="Times New Roman" panose="02020603050405020304" pitchFamily="18" charset="0"/>
            </a:endParaRPr>
          </a:p>
          <a:p>
            <a:pPr>
              <a:buFont typeface="+mj-lt"/>
              <a:buAutoNum type="arabicPeriod"/>
            </a:pPr>
            <a:r>
              <a:rPr lang="en-GB" sz="2000" b="1" dirty="0">
                <a:latin typeface="Times New Roman" panose="02020603050405020304" pitchFamily="18" charset="0"/>
                <a:cs typeface="Times New Roman" panose="02020603050405020304" pitchFamily="18" charset="0"/>
              </a:rPr>
              <a:t>Federated Learning for Data Privacy:</a:t>
            </a:r>
            <a:endParaRPr lang="en-GB"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2000" dirty="0">
                <a:latin typeface="Times New Roman" panose="02020603050405020304" pitchFamily="18" charset="0"/>
                <a:cs typeface="Times New Roman" panose="02020603050405020304" pitchFamily="18" charset="0"/>
              </a:rPr>
              <a:t>Enables training on multiple hospital datasets without sharing sensitive data.</a:t>
            </a:r>
            <a:endParaRPr lang="en-GB" sz="2000" dirty="0">
              <a:latin typeface="Times New Roman" panose="02020603050405020304" pitchFamily="18" charset="0"/>
              <a:cs typeface="Times New Roman" panose="02020603050405020304" pitchFamily="18" charset="0"/>
            </a:endParaRPr>
          </a:p>
          <a:p>
            <a:pPr>
              <a:buFont typeface="+mj-lt"/>
              <a:buAutoNum type="arabicPeriod"/>
            </a:pPr>
            <a:r>
              <a:rPr lang="en-GB" sz="2000" b="1" dirty="0">
                <a:latin typeface="Times New Roman" panose="02020603050405020304" pitchFamily="18" charset="0"/>
                <a:cs typeface="Times New Roman" panose="02020603050405020304" pitchFamily="18" charset="0"/>
              </a:rPr>
              <a:t>Explainable AI (XAI):</a:t>
            </a:r>
            <a:endParaRPr lang="en-GB"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2000" dirty="0">
                <a:latin typeface="Times New Roman" panose="02020603050405020304" pitchFamily="18" charset="0"/>
                <a:cs typeface="Times New Roman" panose="02020603050405020304" pitchFamily="18" charset="0"/>
              </a:rPr>
              <a:t>Ensuring model decisions are interpretable for clinicians.</a:t>
            </a:r>
            <a:endParaRPr lang="en-GB" sz="2000" dirty="0">
              <a:latin typeface="Times New Roman" panose="02020603050405020304" pitchFamily="18" charset="0"/>
              <a:cs typeface="Times New Roman" panose="02020603050405020304" pitchFamily="18" charset="0"/>
            </a:endParaRPr>
          </a:p>
          <a:p>
            <a:pPr>
              <a:buFont typeface="+mj-lt"/>
              <a:buAutoNum type="arabicPeriod"/>
            </a:pPr>
            <a:r>
              <a:rPr lang="en-GB" sz="2000" b="1" dirty="0">
                <a:latin typeface="Times New Roman" panose="02020603050405020304" pitchFamily="18" charset="0"/>
                <a:cs typeface="Times New Roman" panose="02020603050405020304" pitchFamily="18" charset="0"/>
              </a:rPr>
              <a:t>Deployment in Healthcare Systems:</a:t>
            </a:r>
            <a:endParaRPr lang="en-GB" sz="2000" dirty="0">
              <a:latin typeface="Times New Roman" panose="02020603050405020304" pitchFamily="18" charset="0"/>
              <a:cs typeface="Times New Roman" panose="02020603050405020304" pitchFamily="18" charset="0"/>
            </a:endParaRPr>
          </a:p>
          <a:p>
            <a:pPr marL="742950" lvl="1" indent="-285750">
              <a:buFont typeface="+mj-lt"/>
              <a:buAutoNum type="arabicPeriod"/>
            </a:pPr>
            <a:r>
              <a:rPr lang="en-GB" sz="2000" dirty="0">
                <a:latin typeface="Times New Roman" panose="02020603050405020304" pitchFamily="18" charset="0"/>
                <a:cs typeface="Times New Roman" panose="02020603050405020304" pitchFamily="18" charset="0"/>
              </a:rPr>
              <a:t>Integrating AI-assisted diagnosis into hospital workflows.</a:t>
            </a:r>
            <a:endParaRPr lang="en-GB" sz="2000" dirty="0">
              <a:latin typeface="Times New Roman" panose="02020603050405020304" pitchFamily="18" charset="0"/>
              <a:cs typeface="Times New Roman" panose="02020603050405020304" pitchFamily="18" charset="0"/>
            </a:endParaRPr>
          </a:p>
          <a:p>
            <a:endParaRPr lang="en-IN" dirty="0"/>
          </a:p>
        </p:txBody>
      </p:sp>
      <p:sp>
        <p:nvSpPr>
          <p:cNvPr id="8" name="Slide Number Placeholder 7"/>
          <p:cNvSpPr>
            <a:spLocks noGrp="1"/>
          </p:cNvSpPr>
          <p:nvPr>
            <p:ph type="sldNum" sz="quarter" idx="12"/>
          </p:nvPr>
        </p:nvSpPr>
        <p:spPr>
          <a:prstGeom prst="rect">
            <a:avLst/>
          </a:prstGeom>
        </p:spPr>
        <p:txBody>
          <a:bodyPr/>
          <a:lstStyle/>
          <a:p>
            <a:pPr lvl="0"/>
            <a:fld id="{041546D6-25D2-4E08-B705-3CDDCADBC19E}" type="slidenum">
              <a:rPr lang="en-US" smtClean="0"/>
            </a:fld>
            <a:endParaRPr lang="en-US"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609600" y="533400"/>
            <a:ext cx="10972800" cy="1143000"/>
          </a:xfrm>
        </p:spPr>
        <p:txBody>
          <a:bodyPr/>
          <a:lstStyle/>
          <a:p>
            <a:r>
              <a:rPr lang="en-US" sz="44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rPr>
              <a:t>References</a:t>
            </a:r>
            <a:endParaRPr lang="en-IN" dirty="0"/>
          </a:p>
        </p:txBody>
      </p:sp>
      <p:sp>
        <p:nvSpPr>
          <p:cNvPr id="6" name="Content Placeholder 5"/>
          <p:cNvSpPr>
            <a:spLocks noGrp="1"/>
          </p:cNvSpPr>
          <p:nvPr>
            <p:ph idx="1"/>
          </p:nvPr>
        </p:nvSpPr>
        <p:spPr>
          <a:xfrm>
            <a:off x="685800" y="1752600"/>
            <a:ext cx="10896600" cy="4373564"/>
          </a:xfrm>
        </p:spPr>
        <p:txBody>
          <a:bodyPr/>
          <a:lstStyle/>
          <a:p>
            <a:pPr algn="l">
              <a:buFont typeface="+mj-lt"/>
              <a:buAutoNum type="arabicPeriod"/>
            </a:pPr>
            <a:r>
              <a:rPr lang="en-GB" sz="2000" b="0" i="0" dirty="0">
                <a:solidFill>
                  <a:srgbClr val="212529"/>
                </a:solidFill>
                <a:effectLst/>
                <a:latin typeface="Times New Roman" panose="02020603050405020304" pitchFamily="18" charset="0"/>
                <a:cs typeface="Times New Roman" panose="02020603050405020304" pitchFamily="18" charset="0"/>
              </a:rPr>
              <a:t>Sabat, S. K., Panda, S., Merli, P. K., &amp; Bhuyan, S. K. (2022). Prevalence and correlates of arthritis in Indian older adults: Findings from the longitudinal aging study of India.International Journal of Health Sciences. </a:t>
            </a:r>
            <a:endParaRPr lang="en-GB" sz="2000" b="0" i="0" dirty="0">
              <a:solidFill>
                <a:srgbClr val="212529"/>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000" b="0" i="0" dirty="0">
                <a:solidFill>
                  <a:srgbClr val="212529"/>
                </a:solidFill>
                <a:effectLst/>
                <a:latin typeface="Times New Roman" panose="02020603050405020304" pitchFamily="18" charset="0"/>
                <a:cs typeface="Times New Roman" panose="02020603050405020304" pitchFamily="18" charset="0"/>
              </a:rPr>
              <a:t>"Deep Learning for Osteoarthritis Diagnosis: A Review," IEEE, 2023.</a:t>
            </a:r>
            <a:endParaRPr lang="en-GB" sz="2000" b="0" i="0" dirty="0">
              <a:solidFill>
                <a:srgbClr val="212529"/>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000" b="0" i="0" dirty="0">
                <a:solidFill>
                  <a:srgbClr val="212529"/>
                </a:solidFill>
                <a:effectLst/>
                <a:latin typeface="Times New Roman" panose="02020603050405020304" pitchFamily="18" charset="0"/>
                <a:cs typeface="Times New Roman" panose="02020603050405020304" pitchFamily="18" charset="0"/>
              </a:rPr>
              <a:t>"Predicting Osteoarthritis Progression Using Machine Learning," Nature Medicine, 2022.</a:t>
            </a:r>
            <a:endParaRPr lang="en-GB" sz="2000" b="0" i="0" dirty="0">
              <a:solidFill>
                <a:srgbClr val="212529"/>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000" b="0" i="0" dirty="0">
                <a:solidFill>
                  <a:srgbClr val="212529"/>
                </a:solidFill>
                <a:effectLst/>
                <a:latin typeface="Times New Roman" panose="02020603050405020304" pitchFamily="18" charset="0"/>
                <a:cs typeface="Times New Roman" panose="02020603050405020304" pitchFamily="18" charset="0"/>
              </a:rPr>
              <a:t>"Automated Knee Osteoarthritis Detection via CNNs," Medical Imaging Journal, 2021.</a:t>
            </a:r>
            <a:endParaRPr lang="en-GB" sz="2000" b="0" i="0" dirty="0">
              <a:solidFill>
                <a:srgbClr val="212529"/>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000" b="0" i="0" dirty="0">
                <a:solidFill>
                  <a:srgbClr val="212529"/>
                </a:solidFill>
                <a:effectLst/>
                <a:latin typeface="Times New Roman" panose="02020603050405020304" pitchFamily="18" charset="0"/>
                <a:cs typeface="Times New Roman" panose="02020603050405020304" pitchFamily="18" charset="0"/>
              </a:rPr>
              <a:t>Prevalence of the Knee Osteoarthritis Risk Factors Among Young Adult Population - An Observational Study, 2023.</a:t>
            </a:r>
            <a:endParaRPr lang="en-GB" sz="2000" b="0" i="0" dirty="0">
              <a:solidFill>
                <a:srgbClr val="212529"/>
              </a:solidFill>
              <a:effectLst/>
              <a:latin typeface="Times New Roman" panose="02020603050405020304" pitchFamily="18" charset="0"/>
              <a:cs typeface="Times New Roman" panose="02020603050405020304" pitchFamily="18" charset="0"/>
            </a:endParaRPr>
          </a:p>
          <a:p>
            <a:pPr algn="l">
              <a:buFont typeface="+mj-lt"/>
              <a:buAutoNum type="arabicPeriod"/>
            </a:pPr>
            <a:r>
              <a:rPr lang="en-GB" sz="2000" b="0" i="0" dirty="0">
                <a:solidFill>
                  <a:srgbClr val="212529"/>
                </a:solidFill>
                <a:effectLst/>
                <a:latin typeface="Times New Roman" panose="02020603050405020304" pitchFamily="18" charset="0"/>
                <a:cs typeface="Times New Roman" panose="02020603050405020304" pitchFamily="18" charset="0"/>
              </a:rPr>
              <a:t>Exploring the Burden of Knee Osteoarthritis in Rural South India: Community Prevalence, Risk Factors, and Functional Assessment Among Adults Aged 40 and Above,2024</a:t>
            </a:r>
            <a:endParaRPr lang="en-GB" sz="2000" b="0" i="0" dirty="0">
              <a:solidFill>
                <a:srgbClr val="212529"/>
              </a:solidFill>
              <a:effectLst/>
              <a:latin typeface="Times New Roman" panose="02020603050405020304" pitchFamily="18" charset="0"/>
              <a:cs typeface="Times New Roman" panose="02020603050405020304" pitchFamily="18" charset="0"/>
            </a:endParaRPr>
          </a:p>
          <a:p>
            <a:pPr algn="l">
              <a:buFont typeface="+mj-lt"/>
              <a:buAutoNum type="arabicPeriod"/>
            </a:pPr>
            <a:endParaRPr lang="en-GB" sz="1600" b="0" i="0" dirty="0">
              <a:solidFill>
                <a:srgbClr val="212529"/>
              </a:solidFill>
              <a:effectLst/>
              <a:latin typeface="ff4"/>
            </a:endParaRPr>
          </a:p>
          <a:p>
            <a:endParaRPr lang="en-IN" dirty="0"/>
          </a:p>
        </p:txBody>
      </p:sp>
      <p:sp>
        <p:nvSpPr>
          <p:cNvPr id="8" name="Slide Number Placeholder 7"/>
          <p:cNvSpPr>
            <a:spLocks noGrp="1"/>
          </p:cNvSpPr>
          <p:nvPr>
            <p:ph type="sldNum" sz="quarter" idx="12"/>
          </p:nvPr>
        </p:nvSpPr>
        <p:spPr/>
        <p:txBody>
          <a:bodyPr/>
          <a:lstStyle/>
          <a:p>
            <a:pPr lvl="0"/>
            <a:fld id="{041546D6-25D2-4E08-B705-3CDDCADBC19E}" type="slidenum">
              <a:rPr lang="en-US" smtClean="0"/>
            </a:fld>
            <a:endParaRPr lang="en-US" dirty="0"/>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5"/>
          <p:cNvPicPr>
            <a:picLocks noChangeAspect="1"/>
          </p:cNvPicPr>
          <p:nvPr/>
        </p:nvPicPr>
        <p:blipFill>
          <a:blip r:embed="rId1" cstate="print">
            <a:lum/>
          </a:blip>
          <a:srcRect/>
          <a:stretch>
            <a:fillRect/>
          </a:stretch>
        </p:blipFill>
        <p:spPr>
          <a:xfrm>
            <a:off x="1904884" y="1295284"/>
            <a:ext cx="7543800" cy="4800600"/>
          </a:xfrm>
          <a:prstGeom prst="rect">
            <a:avLst/>
          </a:prstGeom>
          <a:noFill/>
          <a:ln>
            <a:noFill/>
          </a:ln>
        </p:spPr>
      </p:pic>
      <p:sp>
        <p:nvSpPr>
          <p:cNvPr id="6" name="Slide Number Placeholder 5"/>
          <p:cNvSpPr>
            <a:spLocks noGrp="1"/>
          </p:cNvSpPr>
          <p:nvPr>
            <p:ph type="sldNum" sz="quarter" idx="4294967295"/>
          </p:nvPr>
        </p:nvSpPr>
        <p:spPr>
          <a:xfrm>
            <a:off x="9455174" y="6325550"/>
            <a:ext cx="2057400" cy="365129"/>
          </a:xfrm>
          <a:prstGeom prst="rect">
            <a:avLst/>
          </a:prstGeom>
        </p:spPr>
        <p:txBody>
          <a:bodyPr/>
          <a:lstStyle/>
          <a:p>
            <a:pPr lvl="0"/>
            <a:fld id="{041546D6-25D2-4E08-B705-3CDDCADBC19E}" type="slidenum">
              <a:rPr lang="en-US" smtClean="0"/>
            </a:fld>
            <a:endParaRPr lang="en-US" dirty="0"/>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19707" y="148938"/>
            <a:ext cx="9144000" cy="762000"/>
          </a:xfrm>
        </p:spPr>
        <p:txBody>
          <a:bodyPr vert="horz" lIns="92162" tIns="46076" rIns="92162" bIns="46076" rtlCol="0" anchor="ctr">
            <a:normAutofit/>
          </a:bodyPr>
          <a:lstStyle/>
          <a:p>
            <a:pPr>
              <a:lnSpc>
                <a:spcPct val="7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4000" b="1" dirty="0">
                <a:solidFill>
                  <a:srgbClr val="0066CC"/>
                </a:solidFill>
                <a:effectLst>
                  <a:outerShdw dist="17962" dir="2700000">
                    <a:srgbClr val="000000"/>
                  </a:outerShdw>
                </a:effectLst>
                <a:latin typeface="Arial Narrow" panose="020B0606020202030204" pitchFamily="34"/>
              </a:rPr>
              <a:t>   </a:t>
            </a:r>
            <a:r>
              <a:rPr lang="en-US" sz="3600" b="1" dirty="0">
                <a:solidFill>
                  <a:srgbClr val="336699"/>
                </a:solidFill>
                <a:effectLst>
                  <a:outerShdw dist="17962" dir="2700000">
                    <a:srgbClr val="000000"/>
                  </a:outerShdw>
                </a:effectLst>
                <a:latin typeface="Arial Narrow" panose="020B0606020202030204" pitchFamily="34"/>
              </a:rPr>
              <a:t>Agenda</a:t>
            </a:r>
            <a:endParaRPr lang="en-US" sz="3600" b="1" dirty="0">
              <a:solidFill>
                <a:srgbClr val="336699"/>
              </a:solidFill>
              <a:effectLst>
                <a:outerShdw dist="17962" dir="2700000">
                  <a:srgbClr val="000000"/>
                </a:outerShdw>
              </a:effectLst>
              <a:latin typeface="Arial Narrow" panose="020B0606020202030204" pitchFamily="34"/>
            </a:endParaRPr>
          </a:p>
        </p:txBody>
      </p:sp>
      <p:sp>
        <p:nvSpPr>
          <p:cNvPr id="3" name="Text Placeholder 2"/>
          <p:cNvSpPr txBox="1">
            <a:spLocks noGrp="1"/>
          </p:cNvSpPr>
          <p:nvPr>
            <p:ph type="body" idx="4294967295"/>
          </p:nvPr>
        </p:nvSpPr>
        <p:spPr>
          <a:xfrm>
            <a:off x="838200" y="1295400"/>
            <a:ext cx="9540552" cy="4495800"/>
          </a:xfrm>
        </p:spPr>
        <p:txBody>
          <a:bodyPr vert="horz" lIns="92162" tIns="46076" rIns="92162" bIns="46076" rtlCol="0">
            <a:normAutofit/>
          </a:bodyPr>
          <a:lstStyle/>
          <a:p>
            <a:pPr marL="0" indent="0">
              <a:spcBef>
                <a:spcPts val="695"/>
              </a:spcBef>
              <a:buClr>
                <a:srgbClr val="FF9966"/>
              </a:buClr>
              <a:buSzPct val="50000"/>
              <a:buFont typeface="Wingdings" panose="05000000000000000000" pitchFamily="2" charset="2"/>
              <a:buChar char="v"/>
              <a:tabLst>
                <a:tab pos="570865" algn="l"/>
                <a:tab pos="1485265" algn="l"/>
                <a:tab pos="2399665" algn="l"/>
                <a:tab pos="3314065" algn="l"/>
                <a:tab pos="4228465" algn="l"/>
                <a:tab pos="5142865" algn="l"/>
                <a:tab pos="6057265" algn="l"/>
                <a:tab pos="6971665" algn="l"/>
                <a:tab pos="7886065" algn="l"/>
                <a:tab pos="8800465" algn="l"/>
                <a:tab pos="9714865" algn="l"/>
              </a:tabLst>
            </a:pPr>
            <a:r>
              <a:rPr lang="en-US" b="1" dirty="0">
                <a:solidFill>
                  <a:schemeClr val="tx1"/>
                </a:solidFill>
                <a:latin typeface="Arial" panose="020B0604020202020204" pitchFamily="34"/>
                <a:cs typeface="Times New Roman" panose="02020603050405020304" pitchFamily="18"/>
              </a:rPr>
              <a:t> </a:t>
            </a:r>
            <a:r>
              <a:rPr lang="en-US" sz="2800" b="1" dirty="0">
                <a:latin typeface="Times New Roman" panose="02020603050405020304" pitchFamily="18" charset="0"/>
                <a:cs typeface="Times New Roman" panose="02020603050405020304" pitchFamily="18" charset="0"/>
              </a:rPr>
              <a:t>Introduction</a:t>
            </a:r>
            <a:endParaRPr lang="en-US" sz="2800" b="1" dirty="0">
              <a:latin typeface="Times New Roman" panose="02020603050405020304" pitchFamily="18" charset="0"/>
              <a:cs typeface="Times New Roman" panose="02020603050405020304" pitchFamily="18" charset="0"/>
            </a:endParaRPr>
          </a:p>
          <a:p>
            <a:pPr marL="0" indent="0">
              <a:spcBef>
                <a:spcPts val="695"/>
              </a:spcBef>
              <a:buClr>
                <a:srgbClr val="FF9966"/>
              </a:buClr>
              <a:buSzPct val="50000"/>
              <a:buFont typeface="Wingdings" panose="05000000000000000000" pitchFamily="2" charset="2"/>
              <a:buChar char="v"/>
              <a:tabLst>
                <a:tab pos="570865" algn="l"/>
                <a:tab pos="1485265" algn="l"/>
                <a:tab pos="2399665" algn="l"/>
                <a:tab pos="3314065" algn="l"/>
                <a:tab pos="4228465" algn="l"/>
                <a:tab pos="5142865" algn="l"/>
                <a:tab pos="6057265" algn="l"/>
                <a:tab pos="6971665" algn="l"/>
                <a:tab pos="7886065" algn="l"/>
                <a:tab pos="8800465" algn="l"/>
                <a:tab pos="9714865" algn="l"/>
              </a:tabLst>
            </a:pPr>
            <a:r>
              <a:rPr lang="en-US" sz="2800" b="1" dirty="0">
                <a:latin typeface="Times New Roman" panose="02020603050405020304" pitchFamily="18" charset="0"/>
                <a:cs typeface="Times New Roman" panose="02020603050405020304" pitchFamily="18" charset="0"/>
              </a:rPr>
              <a:t> Motivation</a:t>
            </a:r>
            <a:endParaRPr lang="en-US" sz="2800" b="1" dirty="0">
              <a:latin typeface="Times New Roman" panose="02020603050405020304" pitchFamily="18" charset="0"/>
              <a:cs typeface="Times New Roman" panose="02020603050405020304" pitchFamily="18" charset="0"/>
            </a:endParaRPr>
          </a:p>
          <a:p>
            <a:pPr marL="0" indent="0">
              <a:spcBef>
                <a:spcPts val="695"/>
              </a:spcBef>
              <a:buClr>
                <a:srgbClr val="FF9966"/>
              </a:buClr>
              <a:buSzPct val="50000"/>
              <a:buFont typeface="Wingdings" panose="05000000000000000000" pitchFamily="2" charset="2"/>
              <a:buChar char="v"/>
              <a:tabLst>
                <a:tab pos="570865" algn="l"/>
                <a:tab pos="1485265" algn="l"/>
                <a:tab pos="2399665" algn="l"/>
                <a:tab pos="3314065" algn="l"/>
                <a:tab pos="4228465" algn="l"/>
                <a:tab pos="5142865" algn="l"/>
                <a:tab pos="6057265" algn="l"/>
                <a:tab pos="6971665" algn="l"/>
                <a:tab pos="7886065" algn="l"/>
                <a:tab pos="8800465" algn="l"/>
                <a:tab pos="9714865" algn="l"/>
              </a:tabLst>
            </a:pPr>
            <a:r>
              <a:rPr lang="en-US" sz="2800" b="1" dirty="0">
                <a:latin typeface="Times New Roman" panose="02020603050405020304" pitchFamily="18" charset="0"/>
                <a:cs typeface="Times New Roman" panose="02020603050405020304" pitchFamily="18" charset="0"/>
              </a:rPr>
              <a:t> Problem Statement</a:t>
            </a:r>
            <a:endParaRPr lang="en-US" sz="2800" b="1" dirty="0">
              <a:latin typeface="Times New Roman" panose="02020603050405020304" pitchFamily="18" charset="0"/>
              <a:cs typeface="Times New Roman" panose="02020603050405020304" pitchFamily="18" charset="0"/>
            </a:endParaRPr>
          </a:p>
          <a:p>
            <a:pPr marL="0" indent="0">
              <a:spcBef>
                <a:spcPts val="695"/>
              </a:spcBef>
              <a:buClr>
                <a:srgbClr val="FF9966"/>
              </a:buClr>
              <a:buSzPct val="50000"/>
              <a:buFont typeface="Wingdings" panose="05000000000000000000" pitchFamily="2" charset="2"/>
              <a:buChar char="v"/>
              <a:tabLst>
                <a:tab pos="570865" algn="l"/>
                <a:tab pos="1485265" algn="l"/>
                <a:tab pos="2399665" algn="l"/>
                <a:tab pos="3314065" algn="l"/>
                <a:tab pos="4228465" algn="l"/>
                <a:tab pos="5142865" algn="l"/>
                <a:tab pos="6057265" algn="l"/>
                <a:tab pos="6971665" algn="l"/>
                <a:tab pos="7886065" algn="l"/>
                <a:tab pos="8800465" algn="l"/>
                <a:tab pos="9714865" algn="l"/>
              </a:tabLst>
            </a:pPr>
            <a:r>
              <a:rPr lang="en-US" sz="2800" b="1" dirty="0">
                <a:latin typeface="Times New Roman" panose="02020603050405020304" pitchFamily="18" charset="0"/>
                <a:cs typeface="Times New Roman" panose="02020603050405020304" pitchFamily="18" charset="0"/>
              </a:rPr>
              <a:t> Literature Survey</a:t>
            </a:r>
            <a:endParaRPr lang="en-US" sz="2800" b="1" dirty="0">
              <a:latin typeface="Times New Roman" panose="02020603050405020304" pitchFamily="18" charset="0"/>
              <a:cs typeface="Times New Roman" panose="02020603050405020304" pitchFamily="18" charset="0"/>
            </a:endParaRPr>
          </a:p>
          <a:p>
            <a:pPr marL="0" indent="0">
              <a:spcBef>
                <a:spcPts val="695"/>
              </a:spcBef>
              <a:buClr>
                <a:srgbClr val="FF9966"/>
              </a:buClr>
              <a:buSzPct val="50000"/>
              <a:buFont typeface="Wingdings" panose="05000000000000000000" pitchFamily="2" charset="2"/>
              <a:buChar char="v"/>
              <a:tabLst>
                <a:tab pos="570865" algn="l"/>
                <a:tab pos="1485265" algn="l"/>
                <a:tab pos="2399665" algn="l"/>
                <a:tab pos="3314065" algn="l"/>
                <a:tab pos="4228465" algn="l"/>
                <a:tab pos="5142865" algn="l"/>
                <a:tab pos="6057265" algn="l"/>
                <a:tab pos="6971665" algn="l"/>
                <a:tab pos="7886065" algn="l"/>
                <a:tab pos="8800465" algn="l"/>
                <a:tab pos="9714865" algn="l"/>
              </a:tabLst>
            </a:pPr>
            <a:r>
              <a:rPr lang="en-US" sz="2800" b="1" dirty="0">
                <a:latin typeface="Times New Roman" panose="02020603050405020304" pitchFamily="18" charset="0"/>
                <a:cs typeface="Times New Roman" panose="02020603050405020304" pitchFamily="18" charset="0"/>
              </a:rPr>
              <a:t> System Architecture/Algorithm</a:t>
            </a:r>
            <a:endParaRPr lang="en-US" sz="2800" b="1" dirty="0">
              <a:latin typeface="Times New Roman" panose="02020603050405020304" pitchFamily="18" charset="0"/>
              <a:cs typeface="Times New Roman" panose="02020603050405020304" pitchFamily="18" charset="0"/>
            </a:endParaRPr>
          </a:p>
          <a:p>
            <a:pPr marL="0" indent="0">
              <a:spcBef>
                <a:spcPts val="695"/>
              </a:spcBef>
              <a:buClr>
                <a:srgbClr val="FF9966"/>
              </a:buClr>
              <a:buSzPct val="50000"/>
              <a:buFont typeface="Wingdings" panose="05000000000000000000" pitchFamily="2" charset="2"/>
              <a:buChar char="v"/>
              <a:tabLst>
                <a:tab pos="570865" algn="l"/>
                <a:tab pos="1485265" algn="l"/>
                <a:tab pos="2399665" algn="l"/>
                <a:tab pos="3314065" algn="l"/>
                <a:tab pos="4228465" algn="l"/>
                <a:tab pos="5142865" algn="l"/>
                <a:tab pos="6057265" algn="l"/>
                <a:tab pos="6971665" algn="l"/>
                <a:tab pos="7886065" algn="l"/>
                <a:tab pos="8800465" algn="l"/>
                <a:tab pos="9714865" algn="l"/>
              </a:tabLst>
            </a:pPr>
            <a:r>
              <a:rPr lang="en-US" sz="2800" b="1" dirty="0">
                <a:latin typeface="Times New Roman" panose="02020603050405020304" pitchFamily="18" charset="0"/>
                <a:cs typeface="Times New Roman" panose="02020603050405020304" pitchFamily="18" charset="0"/>
              </a:rPr>
              <a:t> Conclusion</a:t>
            </a:r>
            <a:endParaRPr lang="en-US" sz="2800" b="1" dirty="0">
              <a:latin typeface="Times New Roman" panose="02020603050405020304" pitchFamily="18" charset="0"/>
              <a:cs typeface="Times New Roman" panose="02020603050405020304" pitchFamily="18" charset="0"/>
            </a:endParaRPr>
          </a:p>
          <a:p>
            <a:pPr marL="0" indent="0">
              <a:spcBef>
                <a:spcPts val="695"/>
              </a:spcBef>
              <a:buClr>
                <a:srgbClr val="FF9966"/>
              </a:buClr>
              <a:buSzPct val="50000"/>
              <a:buFont typeface="Wingdings" panose="05000000000000000000" pitchFamily="2" charset="2"/>
              <a:buChar char="v"/>
              <a:tabLst>
                <a:tab pos="570865" algn="l"/>
                <a:tab pos="1485265" algn="l"/>
                <a:tab pos="2399665" algn="l"/>
                <a:tab pos="3314065" algn="l"/>
                <a:tab pos="4228465" algn="l"/>
                <a:tab pos="5142865" algn="l"/>
                <a:tab pos="6057265" algn="l"/>
                <a:tab pos="6971665" algn="l"/>
                <a:tab pos="7886065" algn="l"/>
                <a:tab pos="8800465" algn="l"/>
                <a:tab pos="9714865" algn="l"/>
              </a:tabLst>
            </a:pPr>
            <a:r>
              <a:rPr lang="en-US" sz="2800" b="1" dirty="0">
                <a:latin typeface="Times New Roman" panose="02020603050405020304" pitchFamily="18" charset="0"/>
                <a:cs typeface="Times New Roman" panose="02020603050405020304" pitchFamily="18" charset="0"/>
              </a:rPr>
              <a:t> Future Scope</a:t>
            </a:r>
            <a:endParaRPr lang="en-US" sz="2800" b="1" dirty="0">
              <a:latin typeface="Times New Roman" panose="02020603050405020304" pitchFamily="18" charset="0"/>
              <a:cs typeface="Times New Roman" panose="02020603050405020304" pitchFamily="18" charset="0"/>
            </a:endParaRPr>
          </a:p>
          <a:p>
            <a:pPr marL="0" indent="0">
              <a:spcBef>
                <a:spcPts val="695"/>
              </a:spcBef>
              <a:buClr>
                <a:srgbClr val="FF9966"/>
              </a:buClr>
              <a:buSzPct val="50000"/>
              <a:buFont typeface="Wingdings" panose="05000000000000000000" pitchFamily="2" charset="2"/>
              <a:buChar char="v"/>
              <a:tabLst>
                <a:tab pos="570865" algn="l"/>
                <a:tab pos="1485265" algn="l"/>
                <a:tab pos="2399665" algn="l"/>
                <a:tab pos="3314065" algn="l"/>
                <a:tab pos="4228465" algn="l"/>
                <a:tab pos="5142865" algn="l"/>
                <a:tab pos="6057265" algn="l"/>
                <a:tab pos="6971665" algn="l"/>
                <a:tab pos="7886065" algn="l"/>
                <a:tab pos="8800465" algn="l"/>
                <a:tab pos="9714865" algn="l"/>
              </a:tabLst>
            </a:pPr>
            <a:r>
              <a:rPr lang="en-US" sz="2800" b="1" dirty="0">
                <a:latin typeface="Times New Roman" panose="02020603050405020304" pitchFamily="18" charset="0"/>
                <a:cs typeface="Times New Roman" panose="02020603050405020304" pitchFamily="18" charset="0"/>
              </a:rPr>
              <a:t> References</a:t>
            </a:r>
            <a:endParaRPr lang="en-US" sz="2800" b="1"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4294967295"/>
          </p:nvPr>
        </p:nvSpPr>
        <p:spPr>
          <a:xfrm>
            <a:off x="9639300" y="6343933"/>
            <a:ext cx="2057400" cy="365129"/>
          </a:xfrm>
          <a:prstGeom prst="rect">
            <a:avLst/>
          </a:prstGeom>
        </p:spPr>
        <p:txBody>
          <a:bodyPr/>
          <a:lstStyle/>
          <a:p>
            <a:pPr lvl="0"/>
            <a:fld id="{041546D6-25D2-4E08-B705-3CDDCADBC19E}" type="slidenum">
              <a:rPr lang="en-US" smtClean="0"/>
            </a:fld>
            <a:endParaRPr 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idx="4294967295"/>
          </p:nvPr>
        </p:nvSpPr>
        <p:spPr>
          <a:xfrm>
            <a:off x="1524000" y="467658"/>
            <a:ext cx="9144000" cy="625474"/>
          </a:xfrm>
        </p:spPr>
        <p:txBody>
          <a:bodyPr vert="horz" lIns="92162" tIns="46076" rIns="92162" bIns="46076" rtlCol="0" anchor="ctr" anchorCtr="1">
            <a:normAutofit/>
          </a:bodyPr>
          <a:lstStyle/>
          <a:p>
            <a:pPr hangingPunct="0">
              <a:lnSpc>
                <a:spcPct val="7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rPr>
              <a:t>Introduction</a:t>
            </a:r>
            <a:endParaRPr lang="en-US" sz="36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endParaRPr>
          </a:p>
        </p:txBody>
      </p:sp>
      <p:sp>
        <p:nvSpPr>
          <p:cNvPr id="12" name="Slide Number Placeholder 11"/>
          <p:cNvSpPr>
            <a:spLocks noGrp="1"/>
          </p:cNvSpPr>
          <p:nvPr>
            <p:ph type="sldNum" sz="quarter" idx="4294967295"/>
          </p:nvPr>
        </p:nvSpPr>
        <p:spPr>
          <a:xfrm>
            <a:off x="9768408" y="6288266"/>
            <a:ext cx="2057400" cy="365129"/>
          </a:xfrm>
          <a:prstGeom prst="rect">
            <a:avLst/>
          </a:prstGeom>
        </p:spPr>
        <p:txBody>
          <a:bodyPr/>
          <a:lstStyle/>
          <a:p>
            <a:pPr lvl="0"/>
            <a:fld id="{041546D6-25D2-4E08-B705-3CDDCADBC19E}" type="slidenum">
              <a:rPr lang="en-US" smtClean="0"/>
            </a:fld>
            <a:endParaRPr lang="en-US" dirty="0"/>
          </a:p>
        </p:txBody>
      </p:sp>
      <p:sp>
        <p:nvSpPr>
          <p:cNvPr id="5" name="Rectangle 2"/>
          <p:cNvSpPr>
            <a:spLocks noChangeArrowheads="1"/>
          </p:cNvSpPr>
          <p:nvPr/>
        </p:nvSpPr>
        <p:spPr bwMode="auto">
          <a:xfrm>
            <a:off x="685800" y="1676400"/>
            <a:ext cx="10820400" cy="4401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r>
              <a:rPr lang="en-GB" sz="2000" b="1" dirty="0">
                <a:latin typeface="Times New Roman" panose="02020603050405020304" pitchFamily="18" charset="0"/>
                <a:cs typeface="Times New Roman" panose="02020603050405020304" pitchFamily="18" charset="0"/>
              </a:rPr>
              <a:t>What is Arthritis?</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Arthritis is a broad term that refers to inflammation of the joints.</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It affects millions of people worldwide, causing pain, stiffness, and reduced mobility.</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Common types include </a:t>
            </a:r>
            <a:r>
              <a:rPr lang="en-GB" sz="2000" b="1" dirty="0">
                <a:latin typeface="Times New Roman" panose="02020603050405020304" pitchFamily="18" charset="0"/>
                <a:cs typeface="Times New Roman" panose="02020603050405020304" pitchFamily="18" charset="0"/>
              </a:rPr>
              <a:t>Osteoarthritis (OA)</a:t>
            </a:r>
            <a:r>
              <a:rPr lang="en-GB" sz="2000" dirty="0">
                <a:latin typeface="Times New Roman" panose="02020603050405020304" pitchFamily="18" charset="0"/>
                <a:cs typeface="Times New Roman" panose="02020603050405020304" pitchFamily="18" charset="0"/>
              </a:rPr>
              <a:t>, </a:t>
            </a:r>
            <a:r>
              <a:rPr lang="en-GB" sz="2000" b="1" dirty="0">
                <a:latin typeface="Times New Roman" panose="02020603050405020304" pitchFamily="18" charset="0"/>
                <a:cs typeface="Times New Roman" panose="02020603050405020304" pitchFamily="18" charset="0"/>
              </a:rPr>
              <a:t>Rheumatoid Arthritis (RA)</a:t>
            </a:r>
            <a:r>
              <a:rPr lang="en-GB" sz="2000" dirty="0">
                <a:latin typeface="Times New Roman" panose="02020603050405020304" pitchFamily="18" charset="0"/>
                <a:cs typeface="Times New Roman" panose="02020603050405020304" pitchFamily="18" charset="0"/>
              </a:rPr>
              <a:t>, and </a:t>
            </a:r>
            <a:r>
              <a:rPr lang="en-GB" sz="2000" b="1" dirty="0">
                <a:latin typeface="Times New Roman" panose="02020603050405020304" pitchFamily="18" charset="0"/>
                <a:cs typeface="Times New Roman" panose="02020603050405020304" pitchFamily="18" charset="0"/>
              </a:rPr>
              <a:t>Psoriatic Arthritis</a:t>
            </a:r>
            <a:r>
              <a:rPr lang="en-GB" sz="2000" dirty="0">
                <a:latin typeface="Times New Roman" panose="02020603050405020304" pitchFamily="18" charset="0"/>
                <a:cs typeface="Times New Roman" panose="02020603050405020304" pitchFamily="18" charset="0"/>
              </a:rPr>
              <a:t>.</a:t>
            </a:r>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endParaRPr lang="en-GB" sz="2000" dirty="0">
              <a:latin typeface="Times New Roman" panose="02020603050405020304" pitchFamily="18" charset="0"/>
              <a:cs typeface="Times New Roman" panose="02020603050405020304" pitchFamily="18" charset="0"/>
            </a:endParaRPr>
          </a:p>
          <a:p>
            <a:r>
              <a:rPr lang="en-GB" sz="2000" b="1" dirty="0">
                <a:latin typeface="Times New Roman" panose="02020603050405020304" pitchFamily="18" charset="0"/>
                <a:cs typeface="Times New Roman" panose="02020603050405020304" pitchFamily="18" charset="0"/>
              </a:rPr>
              <a:t>Osteoarthritis (OA)</a:t>
            </a:r>
            <a:endParaRPr lang="en-GB" sz="20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Is a degenerative joint disease affecting millions worldwide.</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 Characterized by cartilage degradation, leading to pain, stiffness, and reduced mobility.</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r>
              <a:rPr lang="en-GB" sz="2000" dirty="0">
                <a:latin typeface="Times New Roman" panose="02020603050405020304" pitchFamily="18" charset="0"/>
                <a:cs typeface="Times New Roman" panose="02020603050405020304" pitchFamily="18" charset="0"/>
              </a:rPr>
              <a:t>Early detection is crucial for effective treatment and improved quality of life.</a:t>
            </a:r>
            <a:endParaRPr lang="en-GB" sz="2000" dirty="0">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GB" sz="2000" dirty="0"/>
          </a:p>
          <a:p>
            <a:pPr marL="0" marR="0" lvl="0" indent="0" defTabSz="914400" rtl="0" eaLnBrk="0" fontAlgn="base" latinLnBrk="0" hangingPunct="0">
              <a:lnSpc>
                <a:spcPct val="100000"/>
              </a:lnSpc>
              <a:spcBef>
                <a:spcPct val="0"/>
              </a:spcBef>
              <a:spcAft>
                <a:spcPct val="0"/>
              </a:spcAft>
              <a:buClrTx/>
              <a:buSzTx/>
              <a:buFontTx/>
              <a:buChar char="•"/>
            </a:pPr>
            <a:endParaRPr lang="en-GB" sz="2000" dirty="0"/>
          </a:p>
          <a:p>
            <a:pPr marL="0" marR="0" lvl="0" indent="0" defTabSz="914400" rtl="0" eaLnBrk="0" fontAlgn="base" latinLnBrk="0" hangingPunct="0">
              <a:lnSpc>
                <a:spcPct val="100000"/>
              </a:lnSpc>
              <a:spcBef>
                <a:spcPct val="0"/>
              </a:spcBef>
              <a:spcAft>
                <a:spcPct val="0"/>
              </a:spcAft>
              <a:buClrTx/>
              <a:buSzTx/>
            </a:pPr>
            <a:endParaRPr lang="en-US" altLang="en-US" sz="2000" dirty="0">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pPr>
            <a:endParaRPr kumimoji="0" lang="en-US" altLang="en-US" sz="20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noGrp="1"/>
          </p:cNvSpPr>
          <p:nvPr>
            <p:ph type="title"/>
          </p:nvPr>
        </p:nvSpPr>
        <p:spPr/>
        <p:txBody>
          <a:bodyPr vert="horz" lIns="92162" tIns="46076" rIns="92162" bIns="46076" rtlCol="0" anchor="ctr">
            <a:normAutofit/>
          </a:bodyPr>
          <a:lstStyle/>
          <a:p>
            <a:pPr hangingPunct="0">
              <a:lnSpc>
                <a:spcPct val="7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rPr>
              <a:t>Motivation</a:t>
            </a:r>
            <a:endParaRPr lang="en-US" sz="36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523944"/>
            <a:ext cx="10972800" cy="4756150"/>
          </a:xfrm>
        </p:spPr>
        <p:txBody>
          <a:bodyPr>
            <a:normAutofit/>
          </a:bodyPr>
          <a:lstStyle/>
          <a:p>
            <a:pPr marL="0" indent="0">
              <a:buNone/>
            </a:pPr>
            <a:r>
              <a:rPr lang="en-GB" sz="2000" b="1" dirty="0">
                <a:latin typeface="Times New Roman" panose="02020603050405020304" pitchFamily="18" charset="0"/>
                <a:cs typeface="Times New Roman" panose="02020603050405020304" pitchFamily="18" charset="0"/>
              </a:rPr>
              <a:t>Challenges with Traditional OA Diagnosis</a:t>
            </a:r>
            <a:endParaRPr lang="en-GB" sz="2000" b="1"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Late-stage detection: OA is often diagnosed only when significant joint damage has occurred.</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Time-consuming &amp; expensive: MRI scans and other advanced diagnostics are not always accessible</a:t>
            </a:r>
            <a:r>
              <a:rPr lang="en-GB" sz="2000" b="1" dirty="0">
                <a:latin typeface="Times New Roman" panose="02020603050405020304" pitchFamily="18" charset="0"/>
                <a:cs typeface="Times New Roman" panose="02020603050405020304" pitchFamily="18" charset="0"/>
              </a:rPr>
              <a:t>.</a:t>
            </a:r>
            <a:endParaRPr lang="en-GB" sz="2000" b="1" dirty="0">
              <a:latin typeface="Times New Roman" panose="02020603050405020304" pitchFamily="18" charset="0"/>
              <a:cs typeface="Times New Roman" panose="02020603050405020304" pitchFamily="18" charset="0"/>
            </a:endParaRPr>
          </a:p>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Therefore it is necessary to detect osteoarthritis at an early stage to prevent irreversible damages.</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Early Intervention-Early prediction allows for prompt treatment. This reduces disease progression.</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Improved Outcomes-Timely interventions improve patient quality of life.</a:t>
            </a:r>
            <a:endParaRPr lang="en-GB" sz="2000" dirty="0">
              <a:latin typeface="Times New Roman" panose="02020603050405020304" pitchFamily="18" charset="0"/>
              <a:cs typeface="Times New Roman" panose="02020603050405020304" pitchFamily="18" charset="0"/>
            </a:endParaRPr>
          </a:p>
          <a:p>
            <a:r>
              <a:rPr lang="en-GB" sz="2000" dirty="0">
                <a:latin typeface="Times New Roman" panose="02020603050405020304" pitchFamily="18" charset="0"/>
                <a:cs typeface="Times New Roman" panose="02020603050405020304" pitchFamily="18" charset="0"/>
              </a:rPr>
              <a:t>Resource Allocation-Prediction helps allocate healthcare resources efficiently.</a:t>
            </a:r>
            <a:endParaRPr lang="en-GB" sz="20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a:prstGeom prst="rect">
            <a:avLst/>
          </a:prstGeom>
        </p:spPr>
        <p:txBody>
          <a:bodyPr/>
          <a:lstStyle/>
          <a:p>
            <a:pPr lvl="0"/>
            <a:fld id="{041546D6-25D2-4E08-B705-3CDDCADBC19E}" type="slidenum">
              <a:rPr lang="en-US" smtClean="0"/>
            </a:fld>
            <a:endParaRPr lang="en-US" dirty="0"/>
          </a:p>
        </p:txBody>
      </p:sp>
    </p:spTree>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44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rPr>
              <a:t>Problem Statement</a:t>
            </a:r>
            <a:endParaRPr lang="en-IN" dirty="0"/>
          </a:p>
        </p:txBody>
      </p:sp>
      <p:sp>
        <p:nvSpPr>
          <p:cNvPr id="5" name="Content Placeholder 4"/>
          <p:cNvSpPr>
            <a:spLocks noGrp="1"/>
          </p:cNvSpPr>
          <p:nvPr>
            <p:ph idx="1"/>
          </p:nvPr>
        </p:nvSpPr>
        <p:spPr>
          <a:xfrm>
            <a:off x="609600" y="2209800"/>
            <a:ext cx="10972800" cy="2133600"/>
          </a:xfrm>
        </p:spPr>
        <p:txBody>
          <a:bodyPr>
            <a:normAutofit/>
          </a:bodyPr>
          <a:lstStyle/>
          <a:p>
            <a:pPr marL="0" indent="0">
              <a:buNone/>
            </a:pPr>
            <a:r>
              <a:rPr lang="en-GB" sz="2000" dirty="0">
                <a:latin typeface="Times New Roman" panose="02020603050405020304" pitchFamily="18" charset="0"/>
                <a:cs typeface="Times New Roman" panose="02020603050405020304" pitchFamily="18" charset="0"/>
              </a:rPr>
              <a:t>Develop an AI-driven </a:t>
            </a:r>
            <a:r>
              <a:rPr lang="en-GB" sz="2000">
                <a:latin typeface="Times New Roman" panose="02020603050405020304" pitchFamily="18" charset="0"/>
                <a:cs typeface="Times New Roman" panose="02020603050405020304" pitchFamily="18" charset="0"/>
              </a:rPr>
              <a:t>system using </a:t>
            </a:r>
            <a:r>
              <a:rPr lang="en-GB" sz="2000" dirty="0">
                <a:latin typeface="Times New Roman" panose="02020603050405020304" pitchFamily="18" charset="0"/>
                <a:cs typeface="Times New Roman" panose="02020603050405020304" pitchFamily="18" charset="0"/>
              </a:rPr>
              <a:t>machine learning for early osteoarthritis prediction. </a:t>
            </a: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By combining medical imaging, clinical data, and predictive modelling, this approach enables timely interventions, personalized treatment plans, and better patient outcomes.</a:t>
            </a:r>
            <a:endParaRPr lang="en-IN" sz="2000" dirty="0">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12"/>
          </p:nvPr>
        </p:nvSpPr>
        <p:spPr/>
        <p:txBody>
          <a:bodyPr/>
          <a:lstStyle/>
          <a:p>
            <a:pPr lvl="0"/>
            <a:fld id="{041546D6-25D2-4E08-B705-3CDDCADBC19E}" type="slidenum">
              <a:rPr lang="en-US" smtClean="0"/>
            </a:fld>
            <a:endParaRPr lang="en-US" dirty="0"/>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
          <p:cNvSpPr/>
          <p:nvPr/>
        </p:nvSpPr>
        <p:spPr>
          <a:xfrm>
            <a:off x="2362084" y="152284"/>
            <a:ext cx="7772400" cy="914400"/>
          </a:xfrm>
          <a:custGeom>
            <a:avLst/>
            <a:gdLst>
              <a:gd name="f0" fmla="val w"/>
              <a:gd name="f1" fmla="val h"/>
              <a:gd name="f2" fmla="val 0"/>
              <a:gd name="f3" fmla="val 21600"/>
              <a:gd name="f4" fmla="*/ f0 1 21600"/>
              <a:gd name="f5" fmla="*/ f1 1 21600"/>
              <a:gd name="f6" fmla="+- f3 0 f2"/>
              <a:gd name="f7" fmla="*/ f6 1 21600"/>
              <a:gd name="f8" fmla="*/ f2 1 f7"/>
              <a:gd name="f9" fmla="*/ f3 1 f7"/>
              <a:gd name="f10" fmla="*/ f8 f4 1"/>
              <a:gd name="f11" fmla="*/ f9 f4 1"/>
              <a:gd name="f12" fmla="*/ f9 f5 1"/>
              <a:gd name="f13" fmla="*/ f8 f5 1"/>
            </a:gdLst>
            <a:ahLst/>
            <a:cxnLst>
              <a:cxn ang="3">
                <a:pos x="hc" y="t"/>
              </a:cxn>
              <a:cxn ang="0">
                <a:pos x="r" y="vc"/>
              </a:cxn>
              <a:cxn ang="cd4">
                <a:pos x="hc" y="b"/>
              </a:cxn>
              <a:cxn ang="cd2">
                <a:pos x="l" y="vc"/>
              </a:cxn>
            </a:cxnLst>
            <a:rect l="f10" t="f13" r="f11" b="f12"/>
            <a:pathLst>
              <a:path w="21600" h="21600">
                <a:moveTo>
                  <a:pt x="f2" y="f2"/>
                </a:moveTo>
                <a:lnTo>
                  <a:pt x="f3" y="f2"/>
                </a:lnTo>
                <a:lnTo>
                  <a:pt x="f3" y="f3"/>
                </a:lnTo>
                <a:lnTo>
                  <a:pt x="f2" y="f3"/>
                </a:lnTo>
                <a:lnTo>
                  <a:pt x="f2" y="f2"/>
                </a:lnTo>
                <a:close/>
              </a:path>
            </a:pathLst>
          </a:custGeom>
          <a:noFill/>
          <a:ln>
            <a:noFill/>
            <a:prstDash val="solid"/>
          </a:ln>
        </p:spPr>
        <p:txBody>
          <a:bodyPr vert="horz" wrap="square" lIns="90004" tIns="46798" rIns="90004" bIns="46798" anchor="t" anchorCtr="0" compatLnSpc="0"/>
          <a:lstStyle/>
          <a:p>
            <a:pPr hangingPunct="0">
              <a:defRPr sz="1800" b="0" i="0" u="none" strike="noStrike" kern="0" cap="none" spc="0" baseline="0">
                <a:solidFill>
                  <a:srgbClr val="000000"/>
                </a:solidFill>
                <a:uFillTx/>
              </a:defRPr>
            </a:pPr>
            <a:endParaRPr lang="en-US" sz="2400" dirty="0">
              <a:solidFill>
                <a:srgbClr val="000000"/>
              </a:solidFill>
              <a:latin typeface="Liberation Serif" pitchFamily="18"/>
              <a:ea typeface="DejaVu Sans" pitchFamily="2"/>
              <a:cs typeface="DejaVu Sans" pitchFamily="2"/>
            </a:endParaRPr>
          </a:p>
        </p:txBody>
      </p:sp>
      <p:sp>
        <p:nvSpPr>
          <p:cNvPr id="7" name="Slide Number Placeholder 6"/>
          <p:cNvSpPr txBox="1"/>
          <p:nvPr/>
        </p:nvSpPr>
        <p:spPr>
          <a:xfrm>
            <a:off x="9768408" y="6356352"/>
            <a:ext cx="2057400" cy="365129"/>
          </a:xfrm>
          <a:prstGeom prst="rect">
            <a:avLst/>
          </a:prstGeom>
          <a:noFill/>
          <a:ln>
            <a:noFill/>
          </a:ln>
        </p:spPr>
        <p:txBody>
          <a:bodyPr vert="horz" wrap="square" lIns="91440" tIns="45720" rIns="91440" bIns="45720" anchor="ctr" anchorCtr="0" compatLnSpc="1"/>
          <a:lstStyle/>
          <a:p>
            <a:pPr algn="r">
              <a:defRPr sz="1800" b="0" i="0" u="none" strike="noStrike" kern="0" cap="none" spc="0" baseline="0">
                <a:solidFill>
                  <a:srgbClr val="000000"/>
                </a:solidFill>
                <a:uFillTx/>
              </a:defRPr>
            </a:pPr>
            <a:endParaRPr lang="en-US" sz="1200" dirty="0">
              <a:solidFill>
                <a:srgbClr val="898989"/>
              </a:solidFill>
              <a:latin typeface="Calibri" panose="020F0502020204030204"/>
            </a:endParaRPr>
          </a:p>
        </p:txBody>
      </p:sp>
      <p:sp>
        <p:nvSpPr>
          <p:cNvPr id="3" name="Title 2"/>
          <p:cNvSpPr>
            <a:spLocks noGrp="1"/>
          </p:cNvSpPr>
          <p:nvPr>
            <p:ph type="title"/>
          </p:nvPr>
        </p:nvSpPr>
        <p:spPr>
          <a:xfrm>
            <a:off x="1627414" y="-190756"/>
            <a:ext cx="8937171" cy="1143000"/>
          </a:xfrm>
        </p:spPr>
        <p:txBody>
          <a:bodyPr/>
          <a:lstStyle/>
          <a:p>
            <a:r>
              <a:rPr lang="en-US" sz="44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rPr>
              <a:t>Literature Survey</a:t>
            </a:r>
            <a:endParaRPr lang="en-IN" dirty="0"/>
          </a:p>
        </p:txBody>
      </p:sp>
      <p:sp>
        <p:nvSpPr>
          <p:cNvPr id="4" name="Content Placeholder 3"/>
          <p:cNvSpPr>
            <a:spLocks noGrp="1"/>
          </p:cNvSpPr>
          <p:nvPr>
            <p:ph idx="1"/>
          </p:nvPr>
        </p:nvSpPr>
        <p:spPr/>
        <p:txBody>
          <a:bodyPr>
            <a:normAutofit/>
          </a:bodyPr>
          <a:lstStyle/>
          <a:p>
            <a:pPr marL="457200" lvl="1" indent="0">
              <a:buNone/>
            </a:pPr>
            <a:endParaRPr lang="en-GB" sz="2600" dirty="0"/>
          </a:p>
          <a:p>
            <a:endParaRPr lang="en-IN" sz="2600" dirty="0"/>
          </a:p>
        </p:txBody>
      </p:sp>
      <p:sp>
        <p:nvSpPr>
          <p:cNvPr id="10" name="Slide Number Placeholder 9"/>
          <p:cNvSpPr>
            <a:spLocks noGrp="1"/>
          </p:cNvSpPr>
          <p:nvPr>
            <p:ph type="sldNum" sz="quarter" idx="12"/>
          </p:nvPr>
        </p:nvSpPr>
        <p:spPr>
          <a:prstGeom prst="rect">
            <a:avLst/>
          </a:prstGeom>
        </p:spPr>
        <p:txBody>
          <a:bodyPr/>
          <a:lstStyle/>
          <a:p>
            <a:pPr lvl="0"/>
            <a:fld id="{041546D6-25D2-4E08-B705-3CDDCADBC19E}" type="slidenum">
              <a:rPr lang="en-US" smtClean="0"/>
            </a:fld>
            <a:endParaRPr lang="en-US" dirty="0"/>
          </a:p>
        </p:txBody>
      </p:sp>
      <p:graphicFrame>
        <p:nvGraphicFramePr>
          <p:cNvPr id="5" name="Table 4"/>
          <p:cNvGraphicFramePr>
            <a:graphicFrameLocks noGrp="1"/>
          </p:cNvGraphicFramePr>
          <p:nvPr/>
        </p:nvGraphicFramePr>
        <p:xfrm>
          <a:off x="353785" y="791797"/>
          <a:ext cx="11484430" cy="5948997"/>
        </p:xfrm>
        <a:graphic>
          <a:graphicData uri="http://schemas.openxmlformats.org/drawingml/2006/table">
            <a:tbl>
              <a:tblPr firstRow="1" bandRow="1">
                <a:tableStyleId>{5C22544A-7EE6-4342-B048-85BDC9FD1C3A}</a:tableStyleId>
              </a:tblPr>
              <a:tblGrid>
                <a:gridCol w="524558"/>
                <a:gridCol w="2078580"/>
                <a:gridCol w="765629"/>
                <a:gridCol w="4184751"/>
                <a:gridCol w="3930912"/>
              </a:tblGrid>
              <a:tr h="566034">
                <a:tc>
                  <a:txBody>
                    <a:bodyPr/>
                    <a:lstStyle/>
                    <a:p>
                      <a:r>
                        <a:rPr lang="en-IN" sz="1200" dirty="0">
                          <a:solidFill>
                            <a:schemeClr val="tx1"/>
                          </a:solidFill>
                        </a:rPr>
                        <a:t>SR. NO</a:t>
                      </a:r>
                      <a:endParaRPr lang="en-IN" sz="1200" dirty="0">
                        <a:solidFill>
                          <a:schemeClr val="tx1"/>
                        </a:solidFill>
                      </a:endParaRPr>
                    </a:p>
                  </a:txBody>
                  <a:tcPr/>
                </a:tc>
                <a:tc>
                  <a:txBody>
                    <a:bodyPr/>
                    <a:lstStyle/>
                    <a:p>
                      <a:r>
                        <a:rPr lang="en-IN" sz="1200" dirty="0">
                          <a:solidFill>
                            <a:schemeClr val="tx1"/>
                          </a:solidFill>
                        </a:rPr>
                        <a:t>NAME AND AUTHOR</a:t>
                      </a:r>
                      <a:endParaRPr lang="en-IN" sz="1200" dirty="0">
                        <a:solidFill>
                          <a:schemeClr val="tx1"/>
                        </a:solidFill>
                      </a:endParaRPr>
                    </a:p>
                  </a:txBody>
                  <a:tcPr/>
                </a:tc>
                <a:tc>
                  <a:txBody>
                    <a:bodyPr/>
                    <a:lstStyle/>
                    <a:p>
                      <a:r>
                        <a:rPr lang="en-IN" sz="1200" dirty="0">
                          <a:solidFill>
                            <a:schemeClr val="tx1"/>
                          </a:solidFill>
                        </a:rPr>
                        <a:t>YEAR</a:t>
                      </a:r>
                      <a:endParaRPr lang="en-IN" sz="1200" dirty="0">
                        <a:solidFill>
                          <a:schemeClr val="tx1"/>
                        </a:solidFill>
                      </a:endParaRPr>
                    </a:p>
                  </a:txBody>
                  <a:tcPr/>
                </a:tc>
                <a:tc>
                  <a:txBody>
                    <a:bodyPr/>
                    <a:lstStyle/>
                    <a:p>
                      <a:r>
                        <a:rPr lang="en-IN" sz="1200" dirty="0">
                          <a:solidFill>
                            <a:schemeClr val="tx1"/>
                          </a:solidFill>
                        </a:rPr>
                        <a:t>DESCRIPTION</a:t>
                      </a:r>
                      <a:endParaRPr lang="en-IN" sz="1200" dirty="0">
                        <a:solidFill>
                          <a:schemeClr val="tx1"/>
                        </a:solidFill>
                      </a:endParaRPr>
                    </a:p>
                  </a:txBody>
                  <a:tcPr/>
                </a:tc>
                <a:tc>
                  <a:txBody>
                    <a:bodyPr/>
                    <a:lstStyle/>
                    <a:p>
                      <a:r>
                        <a:rPr lang="en-IN" sz="1200" dirty="0">
                          <a:solidFill>
                            <a:schemeClr val="tx1"/>
                          </a:solidFill>
                        </a:rPr>
                        <a:t>CHALLENGES</a:t>
                      </a:r>
                      <a:endParaRPr lang="en-IN" sz="1200" dirty="0">
                        <a:solidFill>
                          <a:schemeClr val="tx1"/>
                        </a:solidFill>
                      </a:endParaRPr>
                    </a:p>
                  </a:txBody>
                  <a:tcPr/>
                </a:tc>
              </a:tr>
              <a:tr h="1015717">
                <a:tc>
                  <a:txBody>
                    <a:bodyPr/>
                    <a:lstStyle/>
                    <a:p>
                      <a:r>
                        <a:rPr lang="en-IN" sz="1100" dirty="0"/>
                        <a:t>1.</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100" b="0" i="0" kern="1200" dirty="0">
                          <a:solidFill>
                            <a:schemeClr val="dk1"/>
                          </a:solidFill>
                          <a:effectLst/>
                          <a:latin typeface="+mn-lt"/>
                          <a:ea typeface="+mn-ea"/>
                          <a:cs typeface="+mn-cs"/>
                        </a:rPr>
                        <a:t>The application of machine learning in early diagnosis of osteoarthritis. Anran Xuan, Haowei Chen,Zhaohua Zhu</a:t>
                      </a:r>
                      <a:endParaRPr lang="en-IN" sz="1100" b="0" u="none"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100" dirty="0"/>
                        <a:t>MARCH 2023</a:t>
                      </a:r>
                      <a:endParaRPr lang="en-IN" sz="1100" dirty="0"/>
                    </a:p>
                    <a:p>
                      <a:endParaRPr lang="en-IN" sz="1100" b="0" u="none" dirty="0"/>
                    </a:p>
                  </a:txBody>
                  <a:tcPr/>
                </a:tc>
                <a:tc>
                  <a:txBody>
                    <a:bodyPr/>
                    <a:lstStyle/>
                    <a:p>
                      <a:r>
                        <a:rPr lang="en-GB" sz="1100" dirty="0"/>
                        <a:t>This paper explores the growing role of machine learning in the early diagnosis of osteoarthritis, a leading musculoskeletal disease. Current diagnostic methods fail to detect OA in its early stages, but ML-based models combined with advanced imaging techniques offer promising solutions. This review discusses recent advancements, limitations, and future research directions for ML in OA prediction. </a:t>
                      </a:r>
                      <a:endParaRPr lang="en-IN" sz="1100" dirty="0"/>
                    </a:p>
                  </a:txBody>
                  <a:tcPr/>
                </a:tc>
                <a:tc>
                  <a:txBody>
                    <a:bodyPr/>
                    <a:lstStyle/>
                    <a:p>
                      <a:r>
                        <a:rPr lang="en-GB" sz="1100" dirty="0"/>
                        <a:t>ML models require large datasets, but early-stage OA cases are often underrepresented in medical records.</a:t>
                      </a:r>
                      <a:endParaRPr lang="en-GB" sz="1100" dirty="0"/>
                    </a:p>
                    <a:p>
                      <a:r>
                        <a:rPr lang="en-GB" sz="1100" dirty="0"/>
                        <a:t>Current diagnostic methods detect OA only after significant joint damage, limiting early intervention.</a:t>
                      </a:r>
                      <a:endParaRPr lang="en-IN" sz="1100" dirty="0"/>
                    </a:p>
                  </a:txBody>
                  <a:tcPr/>
                </a:tc>
              </a:tr>
              <a:tr h="1170896">
                <a:tc>
                  <a:txBody>
                    <a:bodyPr/>
                    <a:lstStyle/>
                    <a:p>
                      <a:r>
                        <a:rPr lang="en-IN" sz="1100" dirty="0"/>
                        <a:t>2.</a:t>
                      </a:r>
                      <a:endParaRPr lang="en-IN" sz="1100"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GB" sz="1100" b="0" i="0" kern="1200" dirty="0">
                          <a:solidFill>
                            <a:schemeClr val="dk1"/>
                          </a:solidFill>
                          <a:effectLst/>
                          <a:latin typeface="+mn-lt"/>
                          <a:ea typeface="+mn-ea"/>
                          <a:cs typeface="+mn-cs"/>
                        </a:rPr>
                        <a:t>Knee Osteoarthritis Analysis Using Deep Learning and XAI on X-Rays. Rafique Ahmed, Ali Shariq Imran</a:t>
                      </a:r>
                      <a:endParaRPr lang="en-GB" sz="1100" b="0" i="0" kern="1200" dirty="0">
                        <a:solidFill>
                          <a:schemeClr val="dk1"/>
                        </a:solidFill>
                        <a:effectLst/>
                        <a:latin typeface="+mn-lt"/>
                        <a:ea typeface="+mn-ea"/>
                        <a:cs typeface="+mn-cs"/>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IN" sz="1100" dirty="0"/>
                        <a:t>MAY 2024</a:t>
                      </a:r>
                      <a:endParaRPr lang="en-IN" sz="1100" dirty="0"/>
                    </a:p>
                    <a:p>
                      <a:endParaRPr lang="en-IN" sz="1100" dirty="0"/>
                    </a:p>
                  </a:txBody>
                  <a:tcPr/>
                </a:tc>
                <a:tc>
                  <a:txBody>
                    <a:bodyPr/>
                    <a:lstStyle/>
                    <a:p>
                      <a:r>
                        <a:rPr lang="en-GB" sz="1100" dirty="0"/>
                        <a:t>This paper examines deep learning for knee osteoarthritis prediction using X-ray images. While CNN-based models automate diagnosis, their lack of interpretability reduces trust. Using explainable AI and a refined classification approach, this study tests five DL models on Kellgren-Lawrence graded images. EfficientNetb7 achieves 99.13% accuracy for normal vs. severe cases but drops to 67% for other classifications, highlighting its limitations.</a:t>
                      </a:r>
                      <a:endParaRPr lang="en-IN" sz="1100" dirty="0"/>
                    </a:p>
                  </a:txBody>
                  <a:tcPr/>
                </a:tc>
                <a:tc>
                  <a:txBody>
                    <a:bodyPr/>
                    <a:lstStyle/>
                    <a:p>
                      <a:r>
                        <a:rPr lang="en-GB" sz="1100" dirty="0"/>
                        <a:t>Training deep learning models requires extensive, well-annotated X-ray image datasets, which are often limited. </a:t>
                      </a:r>
                      <a:endParaRPr lang="en-GB" sz="1100" dirty="0"/>
                    </a:p>
                    <a:p>
                      <a:r>
                        <a:rPr lang="en-GB" sz="1100" dirty="0"/>
                        <a:t>Integrating AI tools into real-world healthcare requires validation, regulatory approval, and clinician acceptance.</a:t>
                      </a:r>
                      <a:endParaRPr lang="en-IN" sz="1100" dirty="0"/>
                    </a:p>
                  </a:txBody>
                  <a:tcPr/>
                </a:tc>
              </a:tr>
              <a:tr h="1345392">
                <a:tc>
                  <a:txBody>
                    <a:bodyPr/>
                    <a:lstStyle/>
                    <a:p>
                      <a:r>
                        <a:rPr lang="en-IN" sz="1100" dirty="0"/>
                        <a:t>3.</a:t>
                      </a:r>
                      <a:endParaRPr lang="en-IN" sz="1100" dirty="0"/>
                    </a:p>
                  </a:txBody>
                  <a:tcPr/>
                </a:tc>
                <a:tc>
                  <a:txBody>
                    <a:bodyPr/>
                    <a:lstStyle/>
                    <a:p>
                      <a:r>
                        <a:rPr lang="en-GB" sz="1100" dirty="0"/>
                        <a:t>Understanding the role of machine learning in predicting progression of osteoarthritis. Simone Castagno, Benjamin Gompels, Estelle Strangmark, Eve Robertson-Waters, Mark Birch, Mihaela van der Schaar, Andrew W McCaskie </a:t>
                      </a:r>
                      <a:endParaRPr lang="en-IN" sz="1100" dirty="0"/>
                    </a:p>
                  </a:txBody>
                  <a:tcPr/>
                </a:tc>
                <a:tc>
                  <a:txBody>
                    <a:bodyPr/>
                    <a:lstStyle/>
                    <a:p>
                      <a:r>
                        <a:rPr lang="en-IN" sz="1100" dirty="0"/>
                        <a:t>NOV 2024</a:t>
                      </a:r>
                      <a:endParaRPr lang="en-IN" sz="1100" dirty="0"/>
                    </a:p>
                  </a:txBody>
                  <a:tcPr/>
                </a:tc>
                <a:tc>
                  <a:txBody>
                    <a:bodyPr/>
                    <a:lstStyle/>
                    <a:p>
                      <a:r>
                        <a:rPr lang="en-IN" sz="1100" dirty="0"/>
                        <a:t>This paper focuses on how machine learning can be used in the prediction osteoarthritis. As known osteoarthritis if detected late can cause irreversible damages. Therefore early detection may promise enhanced patient outcome.</a:t>
                      </a:r>
                      <a:r>
                        <a:rPr lang="en-GB" sz="1100" dirty="0"/>
                        <a:t> Machine learning offers the potential to analyse complex datasets, including medical imaging, clinical records, and genetic factors, to develop predictive models for osteoarthritis risk assessment.</a:t>
                      </a:r>
                      <a:endParaRPr lang="en-IN" sz="1100" dirty="0"/>
                    </a:p>
                  </a:txBody>
                  <a:tcPr/>
                </a:tc>
                <a:tc>
                  <a:txBody>
                    <a:bodyPr/>
                    <a:lstStyle/>
                    <a:p>
                      <a:r>
                        <a:rPr lang="en-GB" sz="1100" b="0" dirty="0"/>
                        <a:t>The use of patient data in machine learning raises concerns about data security, patient consent, and bias in model predictions.</a:t>
                      </a:r>
                      <a:r>
                        <a:rPr lang="en-GB" sz="1100" dirty="0"/>
                        <a:t> Machine learning models require extensive datasets for training, but access to standardized, well-annotated medical data remains a challenge.</a:t>
                      </a:r>
                      <a:endParaRPr lang="en-IN" sz="1100" b="0" dirty="0"/>
                    </a:p>
                  </a:txBody>
                  <a:tcPr/>
                </a:tc>
              </a:tr>
              <a:tr h="1588203">
                <a:tc>
                  <a:txBody>
                    <a:bodyPr/>
                    <a:lstStyle/>
                    <a:p>
                      <a:r>
                        <a:rPr lang="en-IN" sz="1100" dirty="0"/>
                        <a:t>4.</a:t>
                      </a:r>
                      <a:endParaRPr lang="en-IN" sz="1100" dirty="0"/>
                    </a:p>
                  </a:txBody>
                  <a:tcPr/>
                </a:tc>
                <a:tc>
                  <a:txBody>
                    <a:bodyPr/>
                    <a:lstStyle/>
                    <a:p>
                      <a:r>
                        <a:rPr lang="en-GB" sz="1100" dirty="0"/>
                        <a:t>Prediction Models for Knee Osteoarthritis: Review of Current Models and Future Directions.</a:t>
                      </a:r>
                      <a:r>
                        <a:rPr lang="en-IN" sz="1100" dirty="0"/>
                        <a:t> Taghi Ramazanian, Sunyang Fu, Sunghwan Sohn</a:t>
                      </a:r>
                      <a:endParaRPr lang="en-IN" sz="1100" dirty="0"/>
                    </a:p>
                  </a:txBody>
                  <a:tcPr/>
                </a:tc>
                <a:tc>
                  <a:txBody>
                    <a:bodyPr/>
                    <a:lstStyle/>
                    <a:p>
                      <a:r>
                        <a:rPr lang="en-IN" sz="1100" dirty="0"/>
                        <a:t>2023</a:t>
                      </a:r>
                      <a:endParaRPr lang="en-IN" sz="1100" dirty="0"/>
                    </a:p>
                  </a:txBody>
                  <a:tcPr/>
                </a:tc>
                <a:tc>
                  <a:txBody>
                    <a:bodyPr/>
                    <a:lstStyle/>
                    <a:p>
                      <a:r>
                        <a:rPr lang="en-GB" sz="1100" dirty="0"/>
                        <a:t>While various treatments provide symptomatic relief, there are currently no effective medical therapies to stop the progression of knee osteoarthritis. Early prediction of OA onset and progression is crucial for timely intervention, particularly by managing modifiable risk factors like obesity and joint malalignment. Prediction models, play a vital role in improving diagnosis, supporting clinical decision-making, and ultimately enhancing patient outcomes.</a:t>
                      </a:r>
                      <a:endParaRPr lang="en-IN" sz="1100" dirty="0"/>
                    </a:p>
                  </a:txBody>
                  <a:tcPr/>
                </a:tc>
                <a:tc>
                  <a:txBody>
                    <a:bodyPr/>
                    <a:lstStyle/>
                    <a:p>
                      <a:r>
                        <a:rPr lang="en-GB" sz="1100" dirty="0"/>
                        <a:t>Many prediction models remain in research settings without widespread clinical adoption .</a:t>
                      </a:r>
                      <a:endParaRPr lang="en-GB" sz="1100" dirty="0"/>
                    </a:p>
                    <a:p>
                      <a:r>
                        <a:rPr lang="en-GB" sz="1100" b="1" dirty="0"/>
                        <a:t> </a:t>
                      </a:r>
                      <a:r>
                        <a:rPr lang="en-GB" sz="1100" dirty="0"/>
                        <a:t>ML models handle large datasets well but require extensive validation to ensure reliability and accuracy in real-world applications.</a:t>
                      </a:r>
                      <a:endParaRPr lang="en-IN" sz="1100" dirty="0"/>
                    </a:p>
                  </a:txBody>
                  <a:tcPr/>
                </a:tc>
              </a:tr>
            </a:tbl>
          </a:graphicData>
        </a:graphic>
      </p:graphicFrame>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p:nvPr/>
        </p:nvSpPr>
        <p:spPr>
          <a:xfrm>
            <a:off x="1524000" y="1"/>
            <a:ext cx="9144000" cy="961921"/>
          </a:xfrm>
          <a:prstGeom prst="rect">
            <a:avLst/>
          </a:prstGeom>
          <a:noFill/>
          <a:ln>
            <a:noFill/>
          </a:ln>
        </p:spPr>
        <p:txBody>
          <a:bodyPr vert="horz" wrap="square" lIns="92162" tIns="46076" rIns="92162" bIns="46076" anchor="ctr" anchorCtr="0" compatLnSpc="1"/>
          <a:lstStyle/>
          <a:p>
            <a:pPr algn="ctr">
              <a:lnSpc>
                <a:spcPct val="70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US" sz="36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rPr>
              <a:t>System Architecture</a:t>
            </a:r>
            <a:endParaRPr lang="en-US" sz="36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endParaRPr>
          </a:p>
        </p:txBody>
      </p:sp>
      <p:sp>
        <p:nvSpPr>
          <p:cNvPr id="8" name="Slide Number Placeholder 7"/>
          <p:cNvSpPr>
            <a:spLocks noGrp="1"/>
          </p:cNvSpPr>
          <p:nvPr>
            <p:ph type="sldNum" sz="quarter" idx="4294967295"/>
          </p:nvPr>
        </p:nvSpPr>
        <p:spPr>
          <a:xfrm>
            <a:off x="9552384" y="6270772"/>
            <a:ext cx="2057400" cy="365129"/>
          </a:xfrm>
          <a:prstGeom prst="rect">
            <a:avLst/>
          </a:prstGeom>
        </p:spPr>
        <p:txBody>
          <a:bodyPr/>
          <a:lstStyle/>
          <a:p>
            <a:pPr lvl="0"/>
            <a:fld id="{041546D6-25D2-4E08-B705-3CDDCADBC19E}" type="slidenum">
              <a:rPr lang="en-US" smtClean="0"/>
            </a:fld>
            <a:endParaRPr lang="en-US" dirty="0"/>
          </a:p>
        </p:txBody>
      </p:sp>
      <p:pic>
        <p:nvPicPr>
          <p:cNvPr id="5" name="Picture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52500" y="849463"/>
            <a:ext cx="10287000" cy="5786438"/>
          </a:xfrm>
          <a:prstGeom prst="rect">
            <a:avLst/>
          </a:prstGeom>
        </p:spPr>
      </p:pic>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639762"/>
          </a:xfrm>
        </p:spPr>
        <p:txBody>
          <a:bodyPr>
            <a:normAutofit fontScale="90000"/>
          </a:bodyPr>
          <a:lstStyle/>
          <a:p>
            <a:r>
              <a:rPr lang="en-IN" altLang="en-US" sz="4400" b="1" dirty="0">
                <a:solidFill>
                  <a:srgbClr val="2F5597"/>
                </a:solidFill>
                <a:effectLst>
                  <a:outerShdw dist="17962" dir="2700000">
                    <a:srgbClr val="000000"/>
                  </a:outerShdw>
                </a:effectLst>
                <a:latin typeface="Times New Roman" panose="02020603050405020304" pitchFamily="18" charset="0"/>
                <a:cs typeface="Times New Roman" panose="02020603050405020304" pitchFamily="18" charset="0"/>
              </a:rPr>
              <a:t>Implemention</a:t>
            </a:r>
            <a:br>
              <a:rPr lang="en-US" sz="4400" b="1" dirty="0">
                <a:solidFill>
                  <a:srgbClr val="2F5597"/>
                </a:solidFill>
                <a:effectLst>
                  <a:outerShdw dist="17962" dir="2700000">
                    <a:srgbClr val="000000"/>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09600" y="1447800"/>
            <a:ext cx="10972800" cy="4525963"/>
          </a:xfrm>
        </p:spPr>
        <p:txBody>
          <a:bodyPr>
            <a:normAutofit/>
          </a:bodyPr>
          <a:lstStyle/>
          <a:p>
            <a:pPr algn="l">
              <a:lnSpc>
                <a:spcPct val="100000"/>
              </a:lnSpc>
              <a:spcBef>
                <a:spcPts val="1000"/>
              </a:spcBef>
              <a:spcAft>
                <a:spcPts val="0"/>
              </a:spcAft>
              <a:buClr>
                <a:srgbClr val="000000"/>
              </a:buClr>
              <a:buFont typeface="Arial" panose="020B0604020202020204" pitchFamily="34" charset="0"/>
              <a:buChar char="•"/>
            </a:pPr>
            <a:r>
              <a:rPr lang="en-US" altLang="en-GB" sz="2000">
                <a:solidFill>
                  <a:srgbClr val="404040"/>
                </a:solidFill>
                <a:latin typeface="Times New Roman" panose="02020603050405020304" pitchFamily="18" charset="0"/>
                <a:ea typeface="幼圆" charset="0"/>
                <a:cs typeface="Times New Roman" panose="02020603050405020304" pitchFamily="18" charset="0"/>
                <a:sym typeface="+mn-ea"/>
              </a:rPr>
              <a:t>The trained model was evaluated on a test set and its performance metrics were recorded. </a:t>
            </a:r>
            <a:endParaRPr lang="en-US" altLang="en-GB" sz="2000" b="0" i="0" u="none" strike="noStrike" kern="1200" cap="none" spc="0" baseline="0">
              <a:solidFill>
                <a:srgbClr val="404040"/>
              </a:solidFill>
              <a:latin typeface="Times New Roman" panose="02020603050405020304" pitchFamily="18" charset="0"/>
              <a:ea typeface="幼圆" charset="0"/>
              <a:cs typeface="Times New Roman" panose="02020603050405020304" pitchFamily="18" charset="0"/>
            </a:endParaRPr>
          </a:p>
          <a:p>
            <a:pPr algn="l">
              <a:lnSpc>
                <a:spcPct val="100000"/>
              </a:lnSpc>
              <a:spcBef>
                <a:spcPts val="1000"/>
              </a:spcBef>
              <a:spcAft>
                <a:spcPts val="0"/>
              </a:spcAft>
              <a:buClr>
                <a:srgbClr val="000000"/>
              </a:buClr>
              <a:buFont typeface="Arial" panose="020B0604020202020204" pitchFamily="34" charset="0"/>
              <a:buChar char="•"/>
            </a:pPr>
            <a:r>
              <a:rPr lang="en-US" altLang="en-GB" sz="2000">
                <a:solidFill>
                  <a:srgbClr val="404040"/>
                </a:solidFill>
                <a:latin typeface="Times New Roman" panose="02020603050405020304" pitchFamily="18" charset="0"/>
                <a:ea typeface="幼圆" charset="0"/>
                <a:cs typeface="Times New Roman" panose="02020603050405020304" pitchFamily="18" charset="0"/>
                <a:sym typeface="+mn-ea"/>
              </a:rPr>
              <a:t>The following are the results:</a:t>
            </a:r>
            <a:endParaRPr lang="en-US" altLang="en-GB" sz="2000" b="0" i="0" u="none" strike="noStrike" kern="1200" cap="none" spc="0" baseline="0">
              <a:solidFill>
                <a:srgbClr val="404040"/>
              </a:solidFill>
              <a:latin typeface="Times New Roman" panose="02020603050405020304" pitchFamily="18" charset="0"/>
              <a:ea typeface="幼圆" charset="0"/>
              <a:cs typeface="Times New Roman" panose="02020603050405020304" pitchFamily="18" charset="0"/>
            </a:endParaRPr>
          </a:p>
          <a:p>
            <a:pPr algn="l">
              <a:lnSpc>
                <a:spcPct val="100000"/>
              </a:lnSpc>
              <a:spcBef>
                <a:spcPts val="1000"/>
              </a:spcBef>
              <a:spcAft>
                <a:spcPts val="0"/>
              </a:spcAft>
              <a:buClr>
                <a:srgbClr val="000000"/>
              </a:buClr>
              <a:buFont typeface="Arial" panose="020B0604020202020204" pitchFamily="34" charset="0"/>
              <a:buChar char="•"/>
            </a:pPr>
            <a:r>
              <a:rPr lang="en-US" altLang="en-GB" sz="2000">
                <a:solidFill>
                  <a:srgbClr val="404040"/>
                </a:solidFill>
                <a:latin typeface="Times New Roman" panose="02020603050405020304" pitchFamily="18" charset="0"/>
                <a:ea typeface="幼圆" charset="0"/>
                <a:cs typeface="Times New Roman" panose="02020603050405020304" pitchFamily="18" charset="0"/>
                <a:sym typeface="+mn-ea"/>
              </a:rPr>
              <a:t>-Overall Loss: 1.8535</a:t>
            </a:r>
            <a:endParaRPr lang="en-US" altLang="en-GB" sz="2000" b="0" i="0" u="none" strike="noStrike" kern="1200" cap="none" spc="0" baseline="0">
              <a:solidFill>
                <a:srgbClr val="404040"/>
              </a:solidFill>
              <a:latin typeface="Times New Roman" panose="02020603050405020304" pitchFamily="18" charset="0"/>
              <a:ea typeface="幼圆" charset="0"/>
              <a:cs typeface="Times New Roman" panose="02020603050405020304" pitchFamily="18" charset="0"/>
            </a:endParaRPr>
          </a:p>
          <a:p>
            <a:pPr algn="l">
              <a:lnSpc>
                <a:spcPct val="100000"/>
              </a:lnSpc>
              <a:spcBef>
                <a:spcPts val="1000"/>
              </a:spcBef>
              <a:spcAft>
                <a:spcPts val="0"/>
              </a:spcAft>
              <a:buClr>
                <a:srgbClr val="000000"/>
              </a:buClr>
              <a:buFont typeface="Arial" panose="020B0604020202020204" pitchFamily="34" charset="0"/>
              <a:buChar char="•"/>
            </a:pPr>
            <a:r>
              <a:rPr lang="en-US" altLang="en-GB" sz="2000">
                <a:solidFill>
                  <a:srgbClr val="404040"/>
                </a:solidFill>
                <a:latin typeface="Times New Roman" panose="02020603050405020304" pitchFamily="18" charset="0"/>
                <a:ea typeface="幼圆" charset="0"/>
                <a:cs typeface="Times New Roman" panose="02020603050405020304" pitchFamily="18" charset="0"/>
                <a:sym typeface="+mn-ea"/>
              </a:rPr>
              <a:t>Currently, the model achieves an accuracy of </a:t>
            </a:r>
            <a:r>
              <a:rPr lang="en-US" altLang="en-GB" sz="2000" u="sng">
                <a:solidFill>
                  <a:srgbClr val="404040"/>
                </a:solidFill>
                <a:latin typeface="Times New Roman" panose="02020603050405020304" pitchFamily="18" charset="0"/>
                <a:ea typeface="幼圆" charset="0"/>
                <a:cs typeface="Times New Roman" panose="02020603050405020304" pitchFamily="18" charset="0"/>
                <a:sym typeface="+mn-ea"/>
              </a:rPr>
              <a:t>58.50%</a:t>
            </a:r>
            <a:r>
              <a:rPr lang="en-US" altLang="en-GB" sz="2000">
                <a:solidFill>
                  <a:srgbClr val="404040"/>
                </a:solidFill>
                <a:latin typeface="Times New Roman" panose="02020603050405020304" pitchFamily="18" charset="0"/>
                <a:ea typeface="幼圆" charset="0"/>
                <a:cs typeface="Times New Roman" panose="02020603050405020304" pitchFamily="18" charset="0"/>
                <a:sym typeface="+mn-ea"/>
              </a:rPr>
              <a:t>, which is expected to improve as it is trained on a larger and more diverse dataset. Expanding the dataset will enhance the model’s ability to recognize patterns, reduce overfitting, and improve generalization. </a:t>
            </a:r>
            <a:endParaRPr lang="en-US" altLang="en-GB" sz="2000" b="0" i="0" u="none" strike="noStrike" kern="1200" cap="none" spc="0" baseline="0">
              <a:solidFill>
                <a:srgbClr val="404040"/>
              </a:solidFill>
              <a:latin typeface="Times New Roman" panose="02020603050405020304" pitchFamily="18" charset="0"/>
              <a:ea typeface="幼圆" charset="0"/>
              <a:cs typeface="Times New Roman" panose="02020603050405020304" pitchFamily="18" charset="0"/>
            </a:endParaRPr>
          </a:p>
          <a:p>
            <a:pPr algn="l">
              <a:lnSpc>
                <a:spcPct val="100000"/>
              </a:lnSpc>
              <a:spcBef>
                <a:spcPts val="1000"/>
              </a:spcBef>
              <a:spcAft>
                <a:spcPts val="0"/>
              </a:spcAft>
              <a:buClr>
                <a:srgbClr val="000000"/>
              </a:buClr>
              <a:buFont typeface="Arial" panose="020B0604020202020204" pitchFamily="34" charset="0"/>
              <a:buChar char="•"/>
            </a:pPr>
            <a:r>
              <a:rPr lang="en-US" altLang="en-GB" sz="2000">
                <a:solidFill>
                  <a:srgbClr val="404040"/>
                </a:solidFill>
                <a:latin typeface="Times New Roman" panose="02020603050405020304" pitchFamily="18" charset="0"/>
                <a:ea typeface="幼圆" charset="0"/>
                <a:cs typeface="Times New Roman" panose="02020603050405020304" pitchFamily="18" charset="0"/>
                <a:sym typeface="+mn-ea"/>
              </a:rPr>
              <a:t>Additionally, fine-tuning hyperparameters, optimizing data augmentation techniques, and incorporating patient metadata could further boost performance, making the model more reliable for real-world clinical applications.</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609600"/>
            <a:ext cx="10972800" cy="639762"/>
          </a:xfrm>
        </p:spPr>
        <p:txBody>
          <a:bodyPr>
            <a:normAutofit fontScale="90000"/>
          </a:bodyPr>
          <a:lstStyle/>
          <a:p>
            <a:r>
              <a:rPr lang="en-US" sz="4400" b="1" dirty="0">
                <a:solidFill>
                  <a:srgbClr val="336699"/>
                </a:solidFill>
                <a:effectLst>
                  <a:outerShdw dist="17962" dir="2700000">
                    <a:srgbClr val="000000"/>
                  </a:outerShdw>
                </a:effectLst>
                <a:latin typeface="Times New Roman" panose="02020603050405020304" pitchFamily="18" charset="0"/>
                <a:cs typeface="Times New Roman" panose="02020603050405020304" pitchFamily="18" charset="0"/>
              </a:rPr>
              <a:t>Conclusion</a:t>
            </a:r>
            <a:br>
              <a:rPr lang="en-US" sz="4400" b="1" dirty="0">
                <a:solidFill>
                  <a:srgbClr val="2F5597"/>
                </a:solidFill>
                <a:effectLst>
                  <a:outerShdw dist="17962" dir="2700000">
                    <a:srgbClr val="000000"/>
                  </a:outerShdw>
                </a:effectLst>
                <a:latin typeface="Times New Roman" panose="02020603050405020304" pitchFamily="18" charset="0"/>
                <a:cs typeface="Times New Roman" panose="02020603050405020304" pitchFamily="18" charset="0"/>
              </a:rPr>
            </a:br>
            <a:endParaRPr lang="en-IN" dirty="0"/>
          </a:p>
        </p:txBody>
      </p:sp>
      <p:sp>
        <p:nvSpPr>
          <p:cNvPr id="3" name="Content Placeholder 2"/>
          <p:cNvSpPr>
            <a:spLocks noGrp="1"/>
          </p:cNvSpPr>
          <p:nvPr>
            <p:ph idx="1"/>
          </p:nvPr>
        </p:nvSpPr>
        <p:spPr>
          <a:xfrm>
            <a:off x="609600" y="1447800"/>
            <a:ext cx="10972800" cy="4525963"/>
          </a:xfrm>
        </p:spPr>
        <p:txBody>
          <a:bodyPr>
            <a:normAutofit/>
          </a:bodyPr>
          <a:lstStyle/>
          <a:p>
            <a:pPr marL="0" indent="0">
              <a:buNone/>
            </a:pP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In a nutshell, AI integration in osteoarthritis detection enhances diagnostic accuracy, enables early detection, and improves patient care. </a:t>
            </a: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Advanced algorithms like CNN analyse medical imaging with high precision, paving the way for AI-driven personalized healthcare. </a:t>
            </a:r>
            <a:endParaRPr lang="en-GB" sz="2000" dirty="0">
              <a:latin typeface="Times New Roman" panose="02020603050405020304" pitchFamily="18" charset="0"/>
              <a:cs typeface="Times New Roman" panose="02020603050405020304" pitchFamily="18" charset="0"/>
            </a:endParaRPr>
          </a:p>
          <a:p>
            <a:pPr marL="0" indent="0">
              <a:buNone/>
            </a:pPr>
            <a:r>
              <a:rPr lang="en-GB" sz="2000" dirty="0">
                <a:latin typeface="Times New Roman" panose="02020603050405020304" pitchFamily="18" charset="0"/>
                <a:cs typeface="Times New Roman" panose="02020603050405020304" pitchFamily="18" charset="0"/>
              </a:rPr>
              <a:t>As technology evolves, machine learning promises to revolutionize OA diagnosis by improving speed and accuracy.</a:t>
            </a:r>
            <a:endParaRPr lang="en-IN" sz="20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7502</Words>
  <Application>WPS Slides</Application>
  <PresentationFormat>Widescreen</PresentationFormat>
  <Paragraphs>180</Paragraphs>
  <Slides>12</Slides>
  <Notes>10</Notes>
  <HiddenSlides>0</HiddenSlides>
  <MMClips>0</MMClips>
  <ScaleCrop>false</ScaleCrop>
  <HeadingPairs>
    <vt:vector size="6" baseType="variant">
      <vt:variant>
        <vt:lpstr>已用的字体</vt:lpstr>
      </vt:variant>
      <vt:variant>
        <vt:i4>20</vt:i4>
      </vt:variant>
      <vt:variant>
        <vt:lpstr>主题</vt:lpstr>
      </vt:variant>
      <vt:variant>
        <vt:i4>1</vt:i4>
      </vt:variant>
      <vt:variant>
        <vt:lpstr>幻灯片标题</vt:lpstr>
      </vt:variant>
      <vt:variant>
        <vt:i4>12</vt:i4>
      </vt:variant>
    </vt:vector>
  </HeadingPairs>
  <TitlesOfParts>
    <vt:vector size="33" baseType="lpstr">
      <vt:lpstr>Arial</vt:lpstr>
      <vt:lpstr>SimSun</vt:lpstr>
      <vt:lpstr>Wingdings</vt:lpstr>
      <vt:lpstr>Times New Roman</vt:lpstr>
      <vt:lpstr>Arial Narrow</vt:lpstr>
      <vt:lpstr>Inter Bold</vt:lpstr>
      <vt:lpstr>WenQuanYi Zen Hei Sharp</vt:lpstr>
      <vt:lpstr>Arial</vt:lpstr>
      <vt:lpstr>Lohit Devanagari</vt:lpstr>
      <vt:lpstr>Times New Roman</vt:lpstr>
      <vt:lpstr>Liberation Serif</vt:lpstr>
      <vt:lpstr>DejaVu Sans</vt:lpstr>
      <vt:lpstr>Calibri</vt:lpstr>
      <vt:lpstr>ff4</vt:lpstr>
      <vt:lpstr>Microsoft YaHei</vt:lpstr>
      <vt:lpstr>Arial Unicode MS</vt:lpstr>
      <vt:lpstr>Segoe Print</vt:lpstr>
      <vt:lpstr>Calibri</vt:lpstr>
      <vt:lpstr>Wingdings 3</vt:lpstr>
      <vt:lpstr>幼圆</vt:lpstr>
      <vt:lpstr>Office Theme</vt:lpstr>
      <vt:lpstr>    A  Presentation  on   Osteoarthritis Prediction Using Machine Learning </vt:lpstr>
      <vt:lpstr>   Agenda</vt:lpstr>
      <vt:lpstr>Introduction</vt:lpstr>
      <vt:lpstr>Motivation</vt:lpstr>
      <vt:lpstr>Problem Statement</vt:lpstr>
      <vt:lpstr>Literature Survey</vt:lpstr>
      <vt:lpstr>PowerPoint 演示文稿</vt:lpstr>
      <vt:lpstr>Conclusion </vt:lpstr>
      <vt:lpstr>Conclusion </vt:lpstr>
      <vt:lpstr>Future Scope </vt:lpstr>
      <vt:lpstr>References</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shravani</dc:creator>
  <cp:lastModifiedBy>Supriya Patil</cp:lastModifiedBy>
  <cp:revision>190</cp:revision>
  <cp:lastPrinted>2023-10-12T03:40:00Z</cp:lastPrinted>
  <dcterms:created xsi:type="dcterms:W3CDTF">2016-03-20T09:05:00Z</dcterms:created>
  <dcterms:modified xsi:type="dcterms:W3CDTF">2025-04-23T04:34:10Z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B588660979304E6EA86F711A253E9266_12</vt:lpwstr>
  </property>
  <property fmtid="{D5CDD505-2E9C-101B-9397-08002B2CF9AE}" pid="3" name="KSOProductBuildVer">
    <vt:lpwstr>2057-12.2.0.20795</vt:lpwstr>
  </property>
</Properties>
</file>