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7" r:id="rId19"/>
    <p:sldId id="297" r:id="rId20"/>
    <p:sldId id="274" r:id="rId21"/>
    <p:sldId id="275" r:id="rId22"/>
    <p:sldId id="278" r:id="rId23"/>
    <p:sldId id="276" r:id="rId24"/>
    <p:sldId id="289" r:id="rId25"/>
    <p:sldId id="287" r:id="rId26"/>
    <p:sldId id="288" r:id="rId27"/>
    <p:sldId id="279" r:id="rId28"/>
    <p:sldId id="282" r:id="rId29"/>
    <p:sldId id="283" r:id="rId30"/>
    <p:sldId id="284" r:id="rId31"/>
    <p:sldId id="285" r:id="rId32"/>
    <p:sldId id="286" r:id="rId33"/>
    <p:sldId id="291" r:id="rId34"/>
    <p:sldId id="292" r:id="rId35"/>
    <p:sldId id="293" r:id="rId36"/>
    <p:sldId id="294" r:id="rId37"/>
    <p:sldId id="295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60"/>
  </p:normalViewPr>
  <p:slideViewPr>
    <p:cSldViewPr>
      <p:cViewPr>
        <p:scale>
          <a:sx n="66" d="100"/>
          <a:sy n="66" d="100"/>
        </p:scale>
        <p:origin x="-2082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695-06B0-4897-8D3D-4A7BF7277005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695-06B0-4897-8D3D-4A7BF7277005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695-06B0-4897-8D3D-4A7BF7277005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695-06B0-4897-8D3D-4A7BF7277005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695-06B0-4897-8D3D-4A7BF7277005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695-06B0-4897-8D3D-4A7BF7277005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695-06B0-4897-8D3D-4A7BF7277005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695-06B0-4897-8D3D-4A7BF7277005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695-06B0-4897-8D3D-4A7BF7277005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695-06B0-4897-8D3D-4A7BF7277005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695-06B0-4897-8D3D-4A7BF7277005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09D4695-06B0-4897-8D3D-4A7BF7277005}" type="datetimeFigureOut">
              <a:rPr lang="en-US" smtClean="0"/>
              <a:t>5/13/2013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543800" cy="2593975"/>
          </a:xfrm>
        </p:spPr>
        <p:txBody>
          <a:bodyPr>
            <a:normAutofit/>
          </a:bodyPr>
          <a:lstStyle/>
          <a:p>
            <a:pPr algn="ctr"/>
            <a:r>
              <a:rPr lang="en-US" sz="5000" dirty="0" err="1" smtClean="0"/>
              <a:t>Tritiated</a:t>
            </a:r>
            <a:r>
              <a:rPr lang="en-US" sz="5000" dirty="0" smtClean="0"/>
              <a:t> Methane as an Internal Calibration Source in </a:t>
            </a:r>
            <a:r>
              <a:rPr lang="en-US" sz="5000" dirty="0" smtClean="0"/>
              <a:t>Dark Matter Detectors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429000"/>
            <a:ext cx="6461760" cy="1066800"/>
          </a:xfrm>
        </p:spPr>
        <p:txBody>
          <a:bodyPr/>
          <a:lstStyle/>
          <a:p>
            <a:pPr algn="ctr"/>
            <a:r>
              <a:rPr lang="en-US" dirty="0" smtClean="0"/>
              <a:t>Richard </a:t>
            </a:r>
            <a:r>
              <a:rPr lang="en-US" dirty="0" err="1" smtClean="0"/>
              <a:t>Knoche</a:t>
            </a:r>
            <a:endParaRPr lang="en-US" dirty="0" smtClean="0"/>
          </a:p>
          <a:p>
            <a:pPr algn="ctr"/>
            <a:r>
              <a:rPr lang="en-US" dirty="0" smtClean="0"/>
              <a:t>Candidacy Talk, May 16</a:t>
            </a:r>
            <a:r>
              <a:rPr lang="en-US" baseline="30000" dirty="0" smtClean="0"/>
              <a:t>th</a:t>
            </a:r>
            <a:r>
              <a:rPr lang="en-US" dirty="0" smtClean="0"/>
              <a:t>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WIMPs and SUSY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SUSY requires </a:t>
            </a:r>
            <a:r>
              <a:rPr lang="en-US" dirty="0" err="1" smtClean="0"/>
              <a:t>supersymmetric</a:t>
            </a:r>
            <a:r>
              <a:rPr lang="en-US" dirty="0" smtClean="0"/>
              <a:t> partner particles exist for each standard model particle </a:t>
            </a:r>
          </a:p>
          <a:p>
            <a:pPr lvl="1"/>
            <a:r>
              <a:rPr lang="en-US" dirty="0" err="1" smtClean="0"/>
              <a:t>Sleptons</a:t>
            </a:r>
            <a:r>
              <a:rPr lang="en-US" dirty="0" smtClean="0"/>
              <a:t>, </a:t>
            </a:r>
            <a:r>
              <a:rPr lang="en-US" dirty="0" err="1" smtClean="0"/>
              <a:t>squarks</a:t>
            </a:r>
            <a:r>
              <a:rPr lang="en-US" dirty="0" smtClean="0"/>
              <a:t>, </a:t>
            </a:r>
            <a:r>
              <a:rPr lang="en-US" dirty="0" err="1" smtClean="0"/>
              <a:t>gauginos</a:t>
            </a:r>
            <a:r>
              <a:rPr lang="en-US" dirty="0" smtClean="0"/>
              <a:t>, </a:t>
            </a:r>
            <a:r>
              <a:rPr lang="en-US" dirty="0" err="1" smtClean="0"/>
              <a:t>higgsinos</a:t>
            </a:r>
            <a:endParaRPr lang="en-US" dirty="0" smtClean="0"/>
          </a:p>
          <a:p>
            <a:pPr lvl="1"/>
            <a:r>
              <a:rPr lang="en-US" dirty="0" smtClean="0"/>
              <a:t>Haven’t been discovered, thought to be very massive</a:t>
            </a:r>
          </a:p>
          <a:p>
            <a:r>
              <a:rPr lang="en-US" dirty="0" smtClean="0"/>
              <a:t>Neutral </a:t>
            </a:r>
            <a:r>
              <a:rPr lang="en-US" dirty="0" err="1" smtClean="0"/>
              <a:t>gauginos</a:t>
            </a:r>
            <a:r>
              <a:rPr lang="en-US" dirty="0" smtClean="0"/>
              <a:t> and neutral </a:t>
            </a:r>
            <a:r>
              <a:rPr lang="en-US" dirty="0" err="1" smtClean="0"/>
              <a:t>higgsinos</a:t>
            </a:r>
            <a:r>
              <a:rPr lang="en-US" dirty="0" smtClean="0"/>
              <a:t> are theorized to mix into a superposition called the </a:t>
            </a:r>
            <a:r>
              <a:rPr lang="en-US" dirty="0" err="1" smtClean="0"/>
              <a:t>neutralino</a:t>
            </a:r>
            <a:endParaRPr lang="en-US" dirty="0"/>
          </a:p>
          <a:p>
            <a:pPr lvl="1"/>
            <a:r>
              <a:rPr lang="en-US" dirty="0" smtClean="0"/>
              <a:t>Lightest </a:t>
            </a:r>
            <a:r>
              <a:rPr lang="en-US" dirty="0" err="1" smtClean="0"/>
              <a:t>supersymmetric</a:t>
            </a:r>
            <a:r>
              <a:rPr lang="en-US" dirty="0" smtClean="0"/>
              <a:t> particle (LSP)</a:t>
            </a:r>
          </a:p>
          <a:p>
            <a:r>
              <a:rPr lang="en-US" dirty="0" smtClean="0"/>
              <a:t>LSP is stable in models which conserve R-parity</a:t>
            </a:r>
          </a:p>
          <a:p>
            <a:pPr lvl="1"/>
            <a:r>
              <a:rPr lang="en-US" dirty="0" smtClean="0"/>
              <a:t>Possible candidate for dark matter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Predicted cross section of 0.192 &lt; </a:t>
            </a:r>
            <a:r>
              <a:rPr lang="en-US" dirty="0" smtClean="0">
                <a:solidFill>
                  <a:srgbClr val="FF0000"/>
                </a:solidFill>
                <a:sym typeface="Mathematica1"/>
              </a:rPr>
              <a:t></a:t>
            </a:r>
            <a:r>
              <a:rPr lang="en-US" baseline="-25000" dirty="0" smtClean="0">
                <a:solidFill>
                  <a:srgbClr val="FF0000"/>
                </a:solidFill>
                <a:sym typeface="Mathematica1"/>
              </a:rPr>
              <a:t> </a:t>
            </a:r>
            <a:r>
              <a:rPr lang="en-US" dirty="0" smtClean="0">
                <a:solidFill>
                  <a:srgbClr val="FF0000"/>
                </a:solidFill>
                <a:sym typeface="Mathematica1"/>
              </a:rPr>
              <a:t>&lt; 0.263 </a:t>
            </a:r>
            <a:r>
              <a:rPr lang="en-US" dirty="0" smtClean="0">
                <a:sym typeface="Mathematica1"/>
              </a:rPr>
              <a:t>(Dependent on SUSY parameter space)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71" y="5058228"/>
            <a:ext cx="381824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Detection of WIMPs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WIMPs interact via nuclear recoils in terrestrial detectors</a:t>
            </a:r>
          </a:p>
          <a:p>
            <a:r>
              <a:rPr lang="en-US" dirty="0" smtClean="0"/>
              <a:t>Expect energy recoil spectrum given by </a:t>
            </a:r>
          </a:p>
          <a:p>
            <a:pPr marL="114300" indent="0">
              <a:buNone/>
            </a:pPr>
            <a:r>
              <a:rPr lang="en-US" sz="2400" dirty="0" smtClean="0"/>
              <a:t>		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800" dirty="0" smtClean="0"/>
          </a:p>
          <a:p>
            <a:r>
              <a:rPr lang="en-US" dirty="0" smtClean="0"/>
              <a:t>Cross section has spin-independent (SI) and spin-dependent (SD) components</a:t>
            </a:r>
          </a:p>
          <a:p>
            <a:pPr marL="114300" indent="0">
              <a:buNone/>
            </a:pPr>
            <a:r>
              <a:rPr lang="en-US" dirty="0" smtClean="0">
                <a:sym typeface="Mathematica1"/>
              </a:rPr>
              <a:t>	</a:t>
            </a:r>
            <a:endParaRPr lang="en-US" sz="2400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14599"/>
            <a:ext cx="5029904" cy="1071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87" y="5715000"/>
            <a:ext cx="5143503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847" y="5110901"/>
            <a:ext cx="2353671" cy="86172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572000" y="5566227"/>
            <a:ext cx="685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20" y="4419600"/>
            <a:ext cx="2943636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Detection of WIMPs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Lighter target nuclei produce lower event rates due to A</a:t>
            </a:r>
            <a:r>
              <a:rPr lang="en-US" baseline="30000" dirty="0" smtClean="0"/>
              <a:t>2</a:t>
            </a:r>
            <a:r>
              <a:rPr lang="en-US" dirty="0" smtClean="0"/>
              <a:t> dependence of cross section</a:t>
            </a:r>
          </a:p>
          <a:p>
            <a:r>
              <a:rPr lang="en-US" dirty="0" smtClean="0"/>
              <a:t>Heavier nuclei have a sharper recoil energy spectrum due to form factor suppression</a:t>
            </a:r>
          </a:p>
          <a:p>
            <a:r>
              <a:rPr lang="en-US" dirty="0" smtClean="0"/>
              <a:t>Other events include:</a:t>
            </a:r>
            <a:endParaRPr lang="en-US" dirty="0"/>
          </a:p>
          <a:p>
            <a:pPr lvl="1"/>
            <a:r>
              <a:rPr lang="en-US" dirty="0"/>
              <a:t>Electron recoils </a:t>
            </a:r>
            <a:endParaRPr lang="en-US" dirty="0" smtClean="0"/>
          </a:p>
          <a:p>
            <a:pPr lvl="2"/>
            <a:r>
              <a:rPr lang="en-US" dirty="0" smtClean="0"/>
              <a:t>Gamma </a:t>
            </a:r>
            <a:r>
              <a:rPr lang="en-US" dirty="0"/>
              <a:t>rays and </a:t>
            </a:r>
            <a:r>
              <a:rPr lang="en-US" dirty="0" smtClean="0"/>
              <a:t>X-rays</a:t>
            </a:r>
            <a:endParaRPr lang="en-US" dirty="0"/>
          </a:p>
          <a:p>
            <a:pPr lvl="1"/>
            <a:r>
              <a:rPr lang="en-US" dirty="0"/>
              <a:t>Nuclear recoils </a:t>
            </a:r>
            <a:endParaRPr lang="en-US" dirty="0" smtClean="0"/>
          </a:p>
          <a:p>
            <a:pPr lvl="2"/>
            <a:r>
              <a:rPr lang="en-US" dirty="0" smtClean="0"/>
              <a:t>WIMPs </a:t>
            </a:r>
            <a:r>
              <a:rPr lang="en-US" dirty="0"/>
              <a:t>and </a:t>
            </a:r>
            <a:r>
              <a:rPr lang="en-US" dirty="0" smtClean="0"/>
              <a:t>neutrons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3195443"/>
            <a:ext cx="3733800" cy="34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00200"/>
            <a:ext cx="4895850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LUX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Dual phase time projection chamber</a:t>
            </a:r>
          </a:p>
          <a:p>
            <a:r>
              <a:rPr lang="en-US" dirty="0" smtClean="0"/>
              <a:t>350 kg of xenon</a:t>
            </a:r>
          </a:p>
          <a:p>
            <a:r>
              <a:rPr lang="en-US" dirty="0" smtClean="0"/>
              <a:t>PMT arrays in liquid and gas</a:t>
            </a:r>
          </a:p>
          <a:p>
            <a:r>
              <a:rPr lang="en-US" dirty="0" smtClean="0"/>
              <a:t>Scintillation (S1) and </a:t>
            </a:r>
          </a:p>
          <a:p>
            <a:pPr marL="114300" indent="0">
              <a:buNone/>
            </a:pPr>
            <a:r>
              <a:rPr lang="en-US" dirty="0" smtClean="0"/>
              <a:t>    ionization (S2) signals</a:t>
            </a:r>
          </a:p>
        </p:txBody>
      </p:sp>
    </p:spTree>
    <p:extLst>
      <p:ext uri="{BB962C8B-B14F-4D97-AF65-F5344CB8AC3E}">
        <p14:creationId xmlns:p14="http://schemas.microsoft.com/office/powerpoint/2010/main" val="28680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of the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 sz="2200" dirty="0"/>
              <a:t>Nuclear recoils have higher ionization density, </a:t>
            </a:r>
            <a:endParaRPr lang="en-US" sz="2200" dirty="0" smtClean="0"/>
          </a:p>
          <a:p>
            <a:pPr marL="708660" lvl="2">
              <a:buClr>
                <a:schemeClr val="accent1"/>
              </a:buClr>
            </a:pPr>
            <a:r>
              <a:rPr lang="en-US" dirty="0" smtClean="0"/>
              <a:t>leads </a:t>
            </a:r>
            <a:r>
              <a:rPr lang="en-US" dirty="0"/>
              <a:t>to higher recombination probability, and higher </a:t>
            </a:r>
            <a:r>
              <a:rPr lang="en-US" dirty="0" smtClean="0"/>
              <a:t>S1/S2 ratio</a:t>
            </a:r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Neutron source is used to generate nuclear recoil band</a:t>
            </a:r>
          </a:p>
          <a:p>
            <a:r>
              <a:rPr lang="en-US" dirty="0" smtClean="0"/>
              <a:t>Beta or gamma emitter is used to generate electron recoil band</a:t>
            </a:r>
          </a:p>
          <a:p>
            <a:pPr lvl="1"/>
            <a:r>
              <a:rPr lang="en-US" dirty="0" smtClean="0"/>
              <a:t>Typically external Cs-137 source</a:t>
            </a:r>
          </a:p>
          <a:p>
            <a:r>
              <a:rPr lang="en-US" dirty="0" smtClean="0"/>
              <a:t>Xenon in LUX is self-shielding </a:t>
            </a:r>
          </a:p>
          <a:p>
            <a:pPr lvl="1"/>
            <a:r>
              <a:rPr lang="en-US" dirty="0" smtClean="0"/>
              <a:t>Scattering Length ~ 30 cm at</a:t>
            </a:r>
          </a:p>
          <a:p>
            <a:pPr marL="411480" lvl="1" indent="0">
              <a:buNone/>
            </a:pPr>
            <a:r>
              <a:rPr lang="en-US" dirty="0" smtClean="0"/>
              <a:t>    174 nm wavelength</a:t>
            </a:r>
          </a:p>
          <a:p>
            <a:pPr lvl="1"/>
            <a:r>
              <a:rPr lang="en-US" dirty="0" smtClean="0"/>
              <a:t>External sources do not </a:t>
            </a:r>
          </a:p>
          <a:p>
            <a:pPr marL="411480" lvl="1" indent="0">
              <a:buNone/>
            </a:pPr>
            <a:r>
              <a:rPr lang="en-US" dirty="0" smtClean="0"/>
              <a:t>    penetrate far enough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962400"/>
            <a:ext cx="3976160" cy="273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2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Calibration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beta emitter in energy range of interest (&lt;15 </a:t>
            </a:r>
            <a:r>
              <a:rPr lang="en-US" dirty="0" err="1" smtClean="0"/>
              <a:t>keV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Low </a:t>
            </a:r>
            <a:r>
              <a:rPr lang="en-US" smtClean="0"/>
              <a:t>electronegativity </a:t>
            </a:r>
            <a:r>
              <a:rPr lang="en-US" smtClean="0"/>
              <a:t>so </a:t>
            </a:r>
            <a:r>
              <a:rPr lang="en-US" dirty="0" smtClean="0"/>
              <a:t>that drift length is unaffected</a:t>
            </a:r>
          </a:p>
          <a:p>
            <a:r>
              <a:rPr lang="en-US" dirty="0" smtClean="0"/>
              <a:t>Can not attenuate UV scintillation</a:t>
            </a:r>
          </a:p>
          <a:p>
            <a:r>
              <a:rPr lang="en-US" dirty="0"/>
              <a:t>Can dissolve into liquid </a:t>
            </a:r>
            <a:r>
              <a:rPr lang="en-US" dirty="0" smtClean="0"/>
              <a:t>xenon</a:t>
            </a:r>
          </a:p>
          <a:p>
            <a:r>
              <a:rPr lang="en-US" dirty="0" smtClean="0"/>
              <a:t>Long enough life time to diffuse throughout detector</a:t>
            </a:r>
          </a:p>
          <a:p>
            <a:r>
              <a:rPr lang="en-US" dirty="0" smtClean="0"/>
              <a:t>Must be removable after use</a:t>
            </a:r>
          </a:p>
          <a:p>
            <a:pPr lvl="1"/>
            <a:r>
              <a:rPr lang="en-US" dirty="0" smtClean="0"/>
              <a:t>Short enough life time to decay away</a:t>
            </a:r>
          </a:p>
          <a:p>
            <a:pPr lvl="1"/>
            <a:r>
              <a:rPr lang="en-US" dirty="0" smtClean="0"/>
              <a:t>Alternatively, something that can be removed through purification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Tritium	 as an Internal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Beta emitter with Q-value of </a:t>
            </a:r>
            <a:r>
              <a:rPr lang="en-US" dirty="0" smtClean="0"/>
              <a:t>18.6 </a:t>
            </a:r>
            <a:r>
              <a:rPr lang="en-US" dirty="0" err="1" smtClean="0"/>
              <a:t>keV</a:t>
            </a:r>
            <a:endParaRPr lang="en-US" dirty="0" smtClean="0"/>
          </a:p>
          <a:p>
            <a:r>
              <a:rPr lang="en-US" dirty="0" smtClean="0"/>
              <a:t>Broad spectrum over entire energy range of interest</a:t>
            </a:r>
          </a:p>
          <a:p>
            <a:r>
              <a:rPr lang="en-US" dirty="0" smtClean="0"/>
              <a:t>12.3 year half life</a:t>
            </a:r>
          </a:p>
          <a:p>
            <a:pPr lvl="1"/>
            <a:r>
              <a:rPr lang="en-US" dirty="0" smtClean="0"/>
              <a:t>Will diffuse through detector</a:t>
            </a:r>
          </a:p>
          <a:p>
            <a:pPr lvl="1"/>
            <a:r>
              <a:rPr lang="en-US" dirty="0" smtClean="0"/>
              <a:t>Must be purified away</a:t>
            </a:r>
          </a:p>
          <a:p>
            <a:r>
              <a:rPr lang="en-US" dirty="0" smtClean="0"/>
              <a:t>Sticks to most surfaces </a:t>
            </a:r>
          </a:p>
          <a:p>
            <a:pPr lvl="1"/>
            <a:r>
              <a:rPr lang="en-US" dirty="0" smtClean="0"/>
              <a:t>Teflon, polyethylene, steel,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Tritiated</a:t>
            </a:r>
            <a:r>
              <a:rPr lang="en-US" dirty="0" smtClean="0"/>
              <a:t> Methane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Methane is inert due to fully saturated carbon-hydrogen bonds.</a:t>
            </a:r>
          </a:p>
          <a:p>
            <a:r>
              <a:rPr lang="en-US" dirty="0" smtClean="0"/>
              <a:t>Diffusion constant in polyethylene that is 10 times smaller than hydrogen</a:t>
            </a:r>
          </a:p>
          <a:p>
            <a:r>
              <a:rPr lang="en-US" dirty="0" smtClean="0"/>
              <a:t>Low electronegativity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tritated</a:t>
            </a:r>
            <a:r>
              <a:rPr lang="en-US" dirty="0" smtClean="0">
                <a:solidFill>
                  <a:srgbClr val="FF0000"/>
                </a:solidFill>
              </a:rPr>
              <a:t> methane (CH3T) as an internal calibration source!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Gas Phase Experiment – </a:t>
            </a:r>
            <a:br>
              <a:rPr lang="en-US" dirty="0" smtClean="0"/>
            </a:br>
            <a:r>
              <a:rPr lang="en-US" dirty="0" smtClean="0"/>
              <a:t>Goals and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purification efficiency and study residual contamination in system.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90241" y="1132359"/>
            <a:ext cx="4281672" cy="658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603264"/>
            <a:ext cx="4528458" cy="29961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Gas Phase Experiment –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341859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Histogram of Purification Efficiency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purification efficiency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Achieved purification efficiencies ranging from 99.2%-99.997%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92723"/>
            <a:ext cx="7162800" cy="42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Dark Matter</a:t>
            </a:r>
          </a:p>
          <a:p>
            <a:r>
              <a:rPr lang="en-US" dirty="0" smtClean="0"/>
              <a:t>Direct Detection of WIMPs</a:t>
            </a:r>
          </a:p>
          <a:p>
            <a:r>
              <a:rPr lang="en-US" dirty="0" smtClean="0"/>
              <a:t>The Large Underground Xenon Detector (LUX)</a:t>
            </a:r>
          </a:p>
          <a:p>
            <a:r>
              <a:rPr lang="en-US" dirty="0" smtClean="0"/>
              <a:t>Internal Calibration Source</a:t>
            </a:r>
          </a:p>
          <a:p>
            <a:pPr lvl="1"/>
            <a:r>
              <a:rPr lang="en-US" dirty="0" smtClean="0"/>
              <a:t>Gas Phase Experiments</a:t>
            </a:r>
          </a:p>
          <a:p>
            <a:pPr lvl="1"/>
            <a:r>
              <a:rPr lang="en-US" dirty="0" smtClean="0"/>
              <a:t>Liquid Phase Experiments</a:t>
            </a:r>
          </a:p>
          <a:p>
            <a:pPr lvl="1"/>
            <a:r>
              <a:rPr lang="en-US" dirty="0" smtClean="0"/>
              <a:t>Simulations for LUX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1143000"/>
          </a:xfrm>
        </p:spPr>
        <p:txBody>
          <a:bodyPr/>
          <a:lstStyle/>
          <a:p>
            <a:pPr algn="ctr"/>
            <a:r>
              <a:rPr lang="en-US" dirty="0" smtClean="0"/>
              <a:t>Gas Phase Experiment –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High flow rate lead to lower purification efficiency</a:t>
                </a:r>
              </a:p>
              <a:p>
                <a:pPr lvl="1"/>
                <a:r>
                  <a:rPr lang="en-US" dirty="0" smtClean="0"/>
                  <a:t>Worst purification efficiency (96%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1%) 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corresponds to highest flow rate (8 SLPM).  Typical flow rate was 0.3 SLPM.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743200"/>
            <a:ext cx="4953000" cy="38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2286000"/>
            <a:ext cx="6636248" cy="4409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Gas Phase </a:t>
            </a:r>
            <a:r>
              <a:rPr lang="en-US" dirty="0" smtClean="0"/>
              <a:t>Experiment </a:t>
            </a:r>
            <a:r>
              <a:rPr lang="en-US" dirty="0"/>
              <a:t>–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time between purifications increases purification efficiency.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Gas Phase </a:t>
            </a:r>
            <a:r>
              <a:rPr lang="en-US" dirty="0" smtClean="0"/>
              <a:t>Experiment </a:t>
            </a:r>
            <a:r>
              <a:rPr lang="en-US" dirty="0"/>
              <a:t>–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Tritated</a:t>
            </a:r>
            <a:r>
              <a:rPr lang="en-US" dirty="0"/>
              <a:t> methane must be swept out of injection </a:t>
            </a:r>
            <a:r>
              <a:rPr lang="en-US" dirty="0" smtClean="0"/>
              <a:t>space</a:t>
            </a:r>
          </a:p>
          <a:p>
            <a:r>
              <a:rPr lang="en-US" dirty="0" err="1" smtClean="0"/>
              <a:t>Tritiated</a:t>
            </a:r>
            <a:r>
              <a:rPr lang="en-US" dirty="0" smtClean="0"/>
              <a:t> methane must be purified prior to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2370561"/>
            <a:ext cx="6311900" cy="44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Liquid </a:t>
            </a:r>
            <a:r>
              <a:rPr lang="en-US" dirty="0"/>
              <a:t>Phase Experiment – </a:t>
            </a:r>
            <a:br>
              <a:rPr lang="en-US" dirty="0"/>
            </a:br>
            <a:r>
              <a:rPr lang="en-US" dirty="0"/>
              <a:t>Goals and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what we learned in gas phase experiment to obtain high purification efficiency in liquid phase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1221"/>
            <a:ext cx="4114800" cy="4516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423981"/>
            <a:ext cx="2178888" cy="412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2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Liquid Phase Experiment-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Purification Efficiency Ranged from 0.999832 to 1.000087</a:t>
            </a:r>
          </a:p>
          <a:p>
            <a:pPr lvl="1"/>
            <a:r>
              <a:rPr lang="en-US" dirty="0" smtClean="0"/>
              <a:t>Average of 99.9989% purification</a:t>
            </a:r>
          </a:p>
          <a:p>
            <a:pPr lvl="1"/>
            <a:r>
              <a:rPr lang="en-US" dirty="0" smtClean="0"/>
              <a:t>Plastics made no difference in purification efficiency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24200"/>
            <a:ext cx="7378976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95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Liquid Phase Experiment-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8382000" cy="2895600"/>
          </a:xfrm>
        </p:spPr>
      </p:pic>
    </p:spTree>
    <p:extLst>
      <p:ext uri="{BB962C8B-B14F-4D97-AF65-F5344CB8AC3E}">
        <p14:creationId xmlns:p14="http://schemas.microsoft.com/office/powerpoint/2010/main" val="261221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Liquid Phase Experiment-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Injected over 68,000 </a:t>
            </a:r>
            <a:r>
              <a:rPr lang="en-US" dirty="0" err="1" smtClean="0"/>
              <a:t>Bq</a:t>
            </a:r>
            <a:r>
              <a:rPr lang="en-US" dirty="0" smtClean="0"/>
              <a:t> with no rise in residual background rate</a:t>
            </a:r>
          </a:p>
          <a:p>
            <a:pPr lvl="1"/>
            <a:r>
              <a:rPr lang="en-US" dirty="0" smtClean="0"/>
              <a:t>Linear fit has slope of 4.3e-7</a:t>
            </a:r>
          </a:p>
          <a:p>
            <a:pPr lvl="1"/>
            <a:r>
              <a:rPr lang="en-US" dirty="0" smtClean="0"/>
              <a:t>Jump in rate in polyethylene data is from gain change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55950"/>
            <a:ext cx="76200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2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Liquid Phase Experiment-</a:t>
            </a:r>
            <a:br>
              <a:rPr lang="en-US" dirty="0" smtClean="0"/>
            </a:br>
            <a:r>
              <a:rPr lang="en-US" dirty="0" smtClean="0"/>
              <a:t>Out Gassing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examined purification efficiency with polyethylene in the system </a:t>
            </a:r>
          </a:p>
          <a:p>
            <a:pPr lvl="1"/>
            <a:r>
              <a:rPr lang="en-US" dirty="0" smtClean="0"/>
              <a:t>Take background data, inject, purify away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2287"/>
            <a:ext cx="711681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Liquid Phase Experiment-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Bypass the purifier to study outgassing rate</a:t>
            </a:r>
          </a:p>
          <a:p>
            <a:pPr lvl="1"/>
            <a:r>
              <a:rPr lang="en-US" dirty="0" smtClean="0"/>
              <a:t>See two features – steps and gradual rise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6096000" cy="403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95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Liquid Phase Experiment-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Closer look at the steps – are they really tritium?</a:t>
                </a:r>
              </a:p>
              <a:p>
                <a:pPr lvl="1"/>
                <a:r>
                  <a:rPr lang="en-US" sz="1600" dirty="0" smtClean="0"/>
                  <a:t>8833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93.98 </m:t>
                    </m:r>
                  </m:oMath>
                </a14:m>
                <a:r>
                  <a:rPr lang="en-US" sz="1600" dirty="0" smtClean="0"/>
                  <a:t>events -&gt; 13156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± </m:t>
                    </m:r>
                  </m:oMath>
                </a14:m>
                <a:r>
                  <a:rPr lang="en-US" sz="1600" dirty="0" smtClean="0"/>
                  <a:t> 114.70 events -&gt; 17190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± </m:t>
                    </m:r>
                  </m:oMath>
                </a14:m>
                <a:r>
                  <a:rPr lang="en-US" sz="1600" dirty="0" smtClean="0"/>
                  <a:t>131.11 events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90800"/>
            <a:ext cx="5899042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 of Dark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590800"/>
          </a:xfrm>
        </p:spPr>
        <p:txBody>
          <a:bodyPr/>
          <a:lstStyle/>
          <a:p>
            <a:r>
              <a:rPr lang="en-US" dirty="0" smtClean="0"/>
              <a:t>Rotational velocities of </a:t>
            </a:r>
          </a:p>
          <a:p>
            <a:pPr marL="114300" indent="0">
              <a:buNone/>
            </a:pPr>
            <a:r>
              <a:rPr lang="en-US" dirty="0" smtClean="0"/>
              <a:t>galaxies inconsistent with </a:t>
            </a:r>
          </a:p>
          <a:p>
            <a:pPr marL="114300" indent="0">
              <a:buNone/>
            </a:pPr>
            <a:r>
              <a:rPr lang="en-US" dirty="0" smtClean="0"/>
              <a:t>Newtonian gravity 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444" y="1295400"/>
            <a:ext cx="3886200" cy="233172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0" y="4068928"/>
            <a:ext cx="3429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Gravitational lensing of </a:t>
            </a:r>
          </a:p>
          <a:p>
            <a:pPr marL="114300" indent="0">
              <a:buNone/>
            </a:pPr>
            <a:r>
              <a:rPr lang="en-US" dirty="0" smtClean="0"/>
              <a:t>cosmological objects, such as the Bullet Cluster</a:t>
            </a:r>
          </a:p>
          <a:p>
            <a:pPr marL="114300" indent="0">
              <a:buFont typeface="Arial" pitchFamily="34" charset="0"/>
              <a:buNone/>
            </a:pPr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9" y="3559477"/>
            <a:ext cx="3576875" cy="254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3581400"/>
            <a:ext cx="3998487" cy="28513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Liquid Phase Experiment-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2857" y="1546076"/>
            <a:ext cx="7620000" cy="4800600"/>
          </a:xfrm>
        </p:spPr>
        <p:txBody>
          <a:bodyPr/>
          <a:lstStyle/>
          <a:p>
            <a:r>
              <a:rPr lang="en-US" dirty="0" smtClean="0"/>
              <a:t>Two possible explanations</a:t>
            </a:r>
          </a:p>
          <a:p>
            <a:pPr lvl="1"/>
            <a:r>
              <a:rPr lang="en-US" dirty="0" smtClean="0"/>
              <a:t>Gain is drifting (shifts spectrum horizontally)</a:t>
            </a:r>
          </a:p>
          <a:p>
            <a:pPr lvl="1"/>
            <a:r>
              <a:rPr lang="en-US" dirty="0" smtClean="0"/>
              <a:t>More tritium is showing up (shifts spectrum vertically)</a:t>
            </a:r>
          </a:p>
          <a:p>
            <a:r>
              <a:rPr lang="en-US" dirty="0" smtClean="0"/>
              <a:t>Use cesium-137 peak to search for changes in gain</a:t>
            </a:r>
          </a:p>
          <a:p>
            <a:pPr lvl="1"/>
            <a:r>
              <a:rPr lang="en-US" dirty="0" smtClean="0"/>
              <a:t>No change in gain               </a:t>
            </a:r>
            <a:r>
              <a:rPr lang="en-US" dirty="0" smtClean="0">
                <a:solidFill>
                  <a:srgbClr val="FF0000"/>
                </a:solidFill>
              </a:rPr>
              <a:t>Must be from pockets of tritium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444116"/>
            <a:ext cx="4510321" cy="292973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023606" y="3276600"/>
            <a:ext cx="6583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3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Conditions for a Successful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enough calibration events to accurately measure tritium spectrum</a:t>
            </a:r>
          </a:p>
          <a:p>
            <a:pPr lvl="1"/>
            <a:r>
              <a:rPr lang="en-US" dirty="0" smtClean="0"/>
              <a:t>Define “enough calibration events” as a factor of 100 over number of background events in 300 days</a:t>
            </a:r>
          </a:p>
          <a:p>
            <a:pPr lvl="1"/>
            <a:r>
              <a:rPr lang="en-US" dirty="0" smtClean="0"/>
              <a:t>Sets a </a:t>
            </a:r>
            <a:r>
              <a:rPr lang="en-US" dirty="0" smtClean="0">
                <a:solidFill>
                  <a:srgbClr val="FF0000"/>
                </a:solidFill>
              </a:rPr>
              <a:t>goal of about 17,000 events from calibration</a:t>
            </a:r>
          </a:p>
          <a:p>
            <a:r>
              <a:rPr lang="en-US" dirty="0" smtClean="0"/>
              <a:t>Calibration can not significantly add to the background rate after being purified</a:t>
            </a:r>
          </a:p>
          <a:p>
            <a:pPr lvl="1"/>
            <a:r>
              <a:rPr lang="en-US" dirty="0" smtClean="0"/>
              <a:t>Define tolerable contribution to the background rate as 5% increase</a:t>
            </a:r>
            <a:endParaRPr lang="en-US" dirty="0"/>
          </a:p>
          <a:p>
            <a:pPr lvl="1"/>
            <a:r>
              <a:rPr lang="en-US" dirty="0" smtClean="0"/>
              <a:t>Sets </a:t>
            </a:r>
            <a:r>
              <a:rPr lang="en-US" dirty="0" smtClean="0">
                <a:solidFill>
                  <a:srgbClr val="FF0000"/>
                </a:solidFill>
              </a:rPr>
              <a:t>limit on residual activity from calibration at 0.33 </a:t>
            </a:r>
            <a:r>
              <a:rPr lang="en-US" dirty="0" smtClean="0">
                <a:solidFill>
                  <a:srgbClr val="FF0000"/>
                </a:solidFill>
                <a:sym typeface="Mathematica1"/>
              </a:rPr>
              <a:t></a:t>
            </a:r>
            <a:r>
              <a:rPr lang="en-US" dirty="0" err="1" smtClean="0">
                <a:solidFill>
                  <a:srgbClr val="FF0000"/>
                </a:solidFill>
                <a:sym typeface="Mathematica1"/>
              </a:rPr>
              <a:t>Bq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Determining How Much Activity to Inject into LUX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Fick’s first and second laws describe diffusion process</a:t>
                </a:r>
              </a:p>
              <a:p>
                <a:endParaRPr lang="en-US" dirty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Diffusion constant of methane in polyethylene at room temperature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0</m:t>
                    </m:r>
                    <m:r>
                      <a:rPr lang="en-US" b="0" i="0" smtClean="0">
                        <a:latin typeface="Cambria Math"/>
                      </a:rPr>
                      <m:t>.7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10</m:t>
                    </m:r>
                    <m:r>
                      <a:rPr lang="en-US" b="0" i="1" baseline="20000" smtClean="0">
                        <a:latin typeface="Cambria Math"/>
                      </a:rPr>
                      <m:t>−</m:t>
                    </m:r>
                    <m:r>
                      <a:rPr lang="en-US" b="0" i="1" baseline="30000" smtClean="0">
                        <a:latin typeface="Cambria Math"/>
                      </a:rPr>
                      <m:t>7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𝑐𝑚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𝑠𝑒𝑐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Temperature dependence modeled by Arrhenius equation</a:t>
                </a:r>
              </a:p>
              <a:p>
                <a:pPr marL="411480" lvl="1" indent="0">
                  <a:buNone/>
                </a:pPr>
                <a:endParaRPr lang="en-US" dirty="0" smtClean="0"/>
              </a:p>
              <a:p>
                <a:pPr marL="41148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Suggests a factor of 10</a:t>
                </a:r>
                <a:r>
                  <a:rPr lang="en-US" baseline="30000" dirty="0" smtClean="0"/>
                  <a:t>-6 </a:t>
                </a:r>
                <a:r>
                  <a:rPr lang="en-US" dirty="0" smtClean="0"/>
                  <a:t>adjustment to diffusion constant at liquid xenon temperatures</a:t>
                </a:r>
              </a:p>
              <a:p>
                <a:pPr lvl="2"/>
                <a:r>
                  <a:rPr lang="en-US" dirty="0" smtClean="0"/>
                  <a:t>Equivalent to  increasing the thickness of plastic by factor of 1,000</a:t>
                </a:r>
              </a:p>
              <a:p>
                <a:pPr lvl="2"/>
                <a:r>
                  <a:rPr lang="en-US" dirty="0" smtClean="0"/>
                  <a:t>Motivates use of half-infinite boundary conditions in diffusion model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38" y="1942893"/>
            <a:ext cx="1743318" cy="990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8" y="4038600"/>
            <a:ext cx="1686160" cy="685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19916"/>
            <a:ext cx="172426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Determining How Much Activity to Inject into LUX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 solution to Fick’s second law using half-infinite boundary conditions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Plug into Fick’s first law, evaluate at x=0 for out gassing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new constant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267200"/>
            <a:ext cx="5668166" cy="1209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71867"/>
            <a:ext cx="7696200" cy="966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87" y="5878286"/>
            <a:ext cx="153619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Determining How Much Activity to Inject into LUX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124200"/>
            <a:ext cx="7620000" cy="2743200"/>
          </a:xfrm>
        </p:spPr>
        <p:txBody>
          <a:bodyPr/>
          <a:lstStyle/>
          <a:p>
            <a:r>
              <a:rPr lang="en-US" dirty="0" smtClean="0"/>
              <a:t>Fit to outgassing</a:t>
            </a:r>
          </a:p>
          <a:p>
            <a:pPr marL="114300" indent="0">
              <a:buNone/>
            </a:pPr>
            <a:r>
              <a:rPr lang="en-US" dirty="0" smtClean="0"/>
              <a:t>data to determine G</a:t>
            </a:r>
          </a:p>
          <a:p>
            <a:pPr lvl="1"/>
            <a:r>
              <a:rPr lang="en-US" dirty="0" smtClean="0"/>
              <a:t>0.001 &lt; G &lt; 0.01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87714"/>
            <a:ext cx="5486400" cy="519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Determining How Much Activity to Inject into LUX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constraints on G to numerically model CH</a:t>
            </a:r>
            <a:r>
              <a:rPr lang="en-US" baseline="-25000" dirty="0" smtClean="0"/>
              <a:t>3</a:t>
            </a:r>
            <a:r>
              <a:rPr lang="en-US" dirty="0" smtClean="0"/>
              <a:t>T rate in LUX after a calibration</a:t>
            </a:r>
          </a:p>
          <a:p>
            <a:pPr lvl="1"/>
            <a:r>
              <a:rPr lang="en-US" dirty="0" smtClean="0"/>
              <a:t>Use Fick’s laws to get flux from out gassing (J)</a:t>
            </a:r>
          </a:p>
          <a:p>
            <a:pPr lvl="1"/>
            <a:r>
              <a:rPr lang="en-US" dirty="0" smtClean="0"/>
              <a:t>Use time dependent concentration that includes out gassing and purification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14" y="3565213"/>
            <a:ext cx="4223657" cy="10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Determining How Much Activity to Inject into LUX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0.1 </a:t>
            </a:r>
            <a:r>
              <a:rPr lang="en-US" dirty="0" err="1" smtClean="0"/>
              <a:t>Bq</a:t>
            </a:r>
            <a:r>
              <a:rPr lang="en-US" dirty="0" smtClean="0"/>
              <a:t> injection gives ~15,000 events and reaches 5% of background in one to two months for all G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" y="2438400"/>
            <a:ext cx="8261684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Tritium Injection System for LUX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 on injection activities from 0.00625 </a:t>
            </a:r>
            <a:r>
              <a:rPr lang="en-US" dirty="0" err="1" smtClean="0"/>
              <a:t>Bq</a:t>
            </a:r>
            <a:r>
              <a:rPr lang="en-US" dirty="0" smtClean="0"/>
              <a:t> to 0.4 </a:t>
            </a:r>
            <a:r>
              <a:rPr lang="en-US" dirty="0" err="1" smtClean="0"/>
              <a:t>Bq</a:t>
            </a:r>
            <a:endParaRPr lang="en-US" dirty="0"/>
          </a:p>
          <a:p>
            <a:r>
              <a:rPr lang="en-US" dirty="0" smtClean="0"/>
              <a:t>No </a:t>
            </a:r>
            <a:r>
              <a:rPr lang="en-US" dirty="0" err="1" smtClean="0"/>
              <a:t>cryopumping</a:t>
            </a:r>
            <a:r>
              <a:rPr lang="en-US" dirty="0" smtClean="0"/>
              <a:t> required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61" y="2590800"/>
            <a:ext cx="6049220" cy="376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2200" y="226763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Flow Through </a:t>
            </a:r>
            <a:r>
              <a:rPr lang="en-US" dirty="0">
                <a:solidFill>
                  <a:srgbClr val="92D050"/>
                </a:solidFill>
              </a:rPr>
              <a:t>E</a:t>
            </a:r>
            <a:r>
              <a:rPr lang="en-US" dirty="0" smtClean="0">
                <a:solidFill>
                  <a:srgbClr val="92D050"/>
                </a:solidFill>
              </a:rPr>
              <a:t>xpansion </a:t>
            </a:r>
            <a:r>
              <a:rPr lang="en-US" dirty="0">
                <a:solidFill>
                  <a:srgbClr val="92D050"/>
                </a:solidFill>
              </a:rPr>
              <a:t>V</a:t>
            </a:r>
            <a:r>
              <a:rPr lang="en-US" dirty="0" smtClean="0">
                <a:solidFill>
                  <a:srgbClr val="92D050"/>
                </a:solidFill>
              </a:rPr>
              <a:t>olumes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38800" y="2625382"/>
            <a:ext cx="533400" cy="43883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64332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35 </a:t>
            </a:r>
            <a:r>
              <a:rPr lang="en-US" dirty="0" err="1" smtClean="0">
                <a:solidFill>
                  <a:srgbClr val="C00000"/>
                </a:solidFill>
              </a:rPr>
              <a:t>Bq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Tritiated</a:t>
            </a:r>
            <a:r>
              <a:rPr lang="en-US" dirty="0" smtClean="0">
                <a:solidFill>
                  <a:srgbClr val="C00000"/>
                </a:solidFill>
              </a:rPr>
              <a:t> Methane Source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19961" y="4009347"/>
            <a:ext cx="457200" cy="37192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2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Dark Matter is thought to consist of WIMPs</a:t>
            </a:r>
          </a:p>
          <a:p>
            <a:pPr lvl="1"/>
            <a:r>
              <a:rPr lang="en-US" dirty="0" smtClean="0"/>
              <a:t>LUX is searching for nuclear recoils from WIMPs</a:t>
            </a:r>
          </a:p>
          <a:p>
            <a:r>
              <a:rPr lang="en-US" dirty="0" smtClean="0"/>
              <a:t>It is possible to use </a:t>
            </a:r>
            <a:r>
              <a:rPr lang="en-US" dirty="0" err="1" smtClean="0"/>
              <a:t>tritiated</a:t>
            </a:r>
            <a:r>
              <a:rPr lang="en-US" dirty="0" smtClean="0"/>
              <a:t> methane as an internal calibration source in xenon detectors</a:t>
            </a:r>
          </a:p>
          <a:p>
            <a:pPr lvl="1"/>
            <a:r>
              <a:rPr lang="en-US" dirty="0" smtClean="0"/>
              <a:t>Hot zirconium getter can remove &gt;99.98% of injected activity</a:t>
            </a:r>
          </a:p>
          <a:p>
            <a:pPr lvl="1"/>
            <a:r>
              <a:rPr lang="en-US" dirty="0" smtClean="0"/>
              <a:t>Care must be taken to model outgassing and purification effects on injection activity</a:t>
            </a:r>
          </a:p>
          <a:p>
            <a:r>
              <a:rPr lang="en-US" dirty="0" smtClean="0"/>
              <a:t>To meet LUX’s goal of ~17,000  calibration events with a return to 5% of initial background a 0.1 </a:t>
            </a:r>
            <a:r>
              <a:rPr lang="en-US" dirty="0" err="1" smtClean="0"/>
              <a:t>Bq</a:t>
            </a:r>
            <a:r>
              <a:rPr lang="en-US" dirty="0" smtClean="0"/>
              <a:t> injection </a:t>
            </a:r>
            <a:r>
              <a:rPr lang="en-US" smtClean="0"/>
              <a:t>is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of the Universe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Define a density parameter as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Ω</m:t>
                      </m:r>
                      <m:r>
                        <a:rPr lang="el-GR" i="1" baseline="-25000">
                          <a:latin typeface="Cambria Math"/>
                          <a:sym typeface="Mathematica1"/>
                        </a:rPr>
                        <m:t>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  <a:sym typeface="Mathematica1"/>
                            </a:rPr>
                            <m:t></m:t>
                          </m:r>
                          <m:r>
                            <a:rPr lang="el-GR" i="1" baseline="-25000">
                              <a:latin typeface="Cambria Math"/>
                              <a:sym typeface="Mathematica1"/>
                            </a:rPr>
                            <m:t>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  <a:sym typeface="Mathematica1"/>
                            </a:rPr>
                            <m:t>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8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  <a:sym typeface="Mathematica1"/>
                            </a:rPr>
                            <m:t>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𝐺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  <a:sym typeface="Mathematica1"/>
                            </a:rPr>
                            <m:t></m:t>
                          </m:r>
                          <m:r>
                            <a:rPr lang="el-GR" i="1" baseline="-25000">
                              <a:latin typeface="Cambria Math"/>
                              <a:sym typeface="Mathematica1"/>
                            </a:rPr>
                            <m:t>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𝐻</m:t>
                          </m:r>
                          <m:r>
                            <a:rPr lang="en-US" i="1" baseline="3000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aseline="30000" dirty="0" smtClean="0">
                  <a:ea typeface="Cambria Math"/>
                </a:endParaRPr>
              </a:p>
              <a:p>
                <a:pPr lvl="1"/>
                <a:r>
                  <a:rPr lang="en-US" dirty="0" smtClean="0">
                    <a:ea typeface="Cambria Math"/>
                  </a:rPr>
                  <a:t>Critical density derived from </a:t>
                </a:r>
                <a:r>
                  <a:rPr lang="en-US" dirty="0" err="1" smtClean="0">
                    <a:ea typeface="Cambria Math"/>
                  </a:rPr>
                  <a:t>Friedmann’s</a:t>
                </a:r>
                <a:r>
                  <a:rPr lang="en-US" dirty="0" smtClean="0">
                    <a:ea typeface="Cambria Math"/>
                  </a:rPr>
                  <a:t> Equation</a:t>
                </a:r>
              </a:p>
              <a:p>
                <a:pPr lvl="1"/>
                <a:endParaRPr lang="en-US" dirty="0">
                  <a:ea typeface="Cambria Math"/>
                </a:endParaRPr>
              </a:p>
              <a:p>
                <a:pPr lvl="1"/>
                <a:endParaRPr lang="en-US" dirty="0" smtClean="0">
                  <a:ea typeface="Cambria Math"/>
                </a:endParaRPr>
              </a:p>
              <a:p>
                <a:r>
                  <a:rPr lang="en-US" dirty="0" smtClean="0"/>
                  <a:t>MACHO searches utilizing micro-lensing show</a:t>
                </a:r>
                <a:r>
                  <a:rPr lang="en-US" dirty="0"/>
                  <a:t> </a:t>
                </a:r>
                <a:r>
                  <a:rPr lang="en-US" dirty="0" smtClean="0"/>
                  <a:t>&lt; 25% of DM can be due to baryonic DM, Hubble </a:t>
                </a:r>
                <a:r>
                  <a:rPr lang="en-US" dirty="0"/>
                  <a:t>observations show DM halos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≤5%</m:t>
                    </m:r>
                  </m:oMath>
                </a14:m>
                <a:r>
                  <a:rPr lang="en-US" dirty="0"/>
                  <a:t> white </a:t>
                </a:r>
                <a:r>
                  <a:rPr lang="en-US" dirty="0" smtClean="0"/>
                  <a:t>dwarfs</a:t>
                </a:r>
              </a:p>
              <a:p>
                <a:pPr lvl="2"/>
                <a:r>
                  <a:rPr lang="en-US" dirty="0" smtClean="0">
                    <a:solidFill>
                      <a:srgbClr val="FF0000"/>
                    </a:solidFill>
                  </a:rPr>
                  <a:t>Most DM is nonbaryonic matter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986025"/>
            <a:ext cx="317226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Mathematica1"/>
              </a:rPr>
              <a:t>-CDM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Analysis </a:t>
                </a:r>
                <a:r>
                  <a:rPr lang="en-US" dirty="0"/>
                  <a:t>of velocity </a:t>
                </a:r>
                <a:r>
                  <a:rPr lang="en-US" dirty="0" smtClean="0"/>
                  <a:t>flows and x-ray </a:t>
                </a:r>
                <a:r>
                  <a:rPr lang="en-US" dirty="0"/>
                  <a:t>emission temperatures, constrain total matter component </a:t>
                </a:r>
                <a:r>
                  <a:rPr lang="en-US" dirty="0" smtClean="0"/>
                  <a:t>to</a:t>
                </a:r>
                <a:endParaRPr lang="en-US" i="1" dirty="0" smtClean="0">
                  <a:latin typeface="Cambria Math"/>
                </a:endParaRPr>
              </a:p>
              <a:p>
                <a:pPr marL="411480" lvl="1" indent="0">
                  <a:buNone/>
                </a:pP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Ω</m:t>
                    </m:r>
                    <m:r>
                      <a:rPr lang="en-US" i="1" baseline="-25000">
                        <a:latin typeface="Cambria Math"/>
                      </a:rPr>
                      <m:t>𝑚</m:t>
                    </m:r>
                    <m:r>
                      <a:rPr lang="el-GR" i="1" dirty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smtClean="0"/>
                  <a:t>0.2-0.3 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Big Bang </a:t>
                </a:r>
                <a:r>
                  <a:rPr lang="en-US" dirty="0" err="1"/>
                  <a:t>Nucleosynethesis</a:t>
                </a:r>
                <a:r>
                  <a:rPr lang="en-US" dirty="0"/>
                  <a:t> models constrain baryonic matter of universe to</a:t>
                </a:r>
              </a:p>
              <a:p>
                <a:pPr marL="11430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Ω</m:t>
                    </m:r>
                    <m:r>
                      <a:rPr lang="en-US" i="1" baseline="-25000">
                        <a:latin typeface="Cambria Math"/>
                      </a:rPr>
                      <m:t>𝑏</m:t>
                    </m:r>
                    <m:r>
                      <a:rPr lang="el-GR" i="1" dirty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0.046</a:t>
                </a:r>
                <a:endParaRPr lang="en-US" dirty="0" smtClean="0"/>
              </a:p>
              <a:p>
                <a:pPr marL="41148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Combining restraints results in “</a:t>
                </a:r>
                <a:r>
                  <a:rPr lang="en-US" dirty="0">
                    <a:sym typeface="Mathematica1"/>
                  </a:rPr>
                  <a:t>-CDM </a:t>
                </a:r>
                <a:r>
                  <a:rPr lang="en-US" dirty="0" smtClean="0">
                    <a:sym typeface="Mathematica1"/>
                  </a:rPr>
                  <a:t>Model”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FF0000"/>
                        </a:solidFill>
                        <a:latin typeface="Cambria Math"/>
                      </a:rPr>
                      <m:t>Ω</m:t>
                    </m:r>
                    <m:r>
                      <a:rPr lang="en-US" i="1" baseline="-25000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  <m:r>
                      <a:rPr lang="el-GR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4.6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0.1%</a:t>
                </a:r>
              </a:p>
              <a:p>
                <a:pPr marL="11430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FF0000"/>
                        </a:solidFill>
                        <a:latin typeface="Cambria Math"/>
                      </a:rPr>
                      <m:t>Ω</m:t>
                    </m:r>
                    <m:r>
                      <a:rPr lang="en-US" b="0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𝑛𝑏𝑚</m:t>
                    </m:r>
                    <m:r>
                      <a:rPr lang="el-GR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2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2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%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FF0000"/>
                        </a:solidFill>
                        <a:latin typeface="Cambria Math"/>
                      </a:rPr>
                      <m:t>Ω</m:t>
                    </m:r>
                    <m:r>
                      <a:rPr lang="en-US" i="1" baseline="-25000" smtClean="0">
                        <a:solidFill>
                          <a:srgbClr val="FF0000"/>
                        </a:solidFill>
                        <a:latin typeface="Cambria Math"/>
                        <a:sym typeface="Mathematica1"/>
                      </a:rPr>
                      <m:t></m:t>
                    </m:r>
                    <m:r>
                      <a:rPr lang="el-GR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7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3 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4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%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 smtClean="0">
                  <a:sym typeface="Mathematica1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7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 Matter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Axions</a:t>
            </a:r>
            <a:r>
              <a:rPr lang="en-US" sz="2800" dirty="0" smtClean="0"/>
              <a:t> and </a:t>
            </a:r>
            <a:r>
              <a:rPr lang="en-US" sz="2800" dirty="0" err="1" smtClean="0"/>
              <a:t>Axinos</a:t>
            </a:r>
            <a:endParaRPr lang="en-US" sz="2800" dirty="0" smtClean="0"/>
          </a:p>
          <a:p>
            <a:r>
              <a:rPr lang="en-US" sz="2800" dirty="0" smtClean="0"/>
              <a:t>Gravitons and </a:t>
            </a:r>
            <a:r>
              <a:rPr lang="en-US" sz="2800" dirty="0" err="1" smtClean="0"/>
              <a:t>Gravitinos</a:t>
            </a:r>
            <a:endParaRPr lang="en-US" sz="2800" dirty="0" smtClean="0"/>
          </a:p>
          <a:p>
            <a:r>
              <a:rPr lang="en-US" sz="2800" dirty="0" smtClean="0"/>
              <a:t>Neutrinos</a:t>
            </a:r>
          </a:p>
          <a:p>
            <a:r>
              <a:rPr lang="en-US" sz="2800" dirty="0" smtClean="0"/>
              <a:t>WIMPs</a:t>
            </a:r>
          </a:p>
        </p:txBody>
      </p:sp>
    </p:spTree>
    <p:extLst>
      <p:ext uri="{BB962C8B-B14F-4D97-AF65-F5344CB8AC3E}">
        <p14:creationId xmlns:p14="http://schemas.microsoft.com/office/powerpoint/2010/main" val="16088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Neutrinos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Electrically neutral, weakly interacting particle with low mass</a:t>
                </a:r>
              </a:p>
              <a:p>
                <a:r>
                  <a:rPr lang="en-US" dirty="0" smtClean="0"/>
                  <a:t>“Hot” Dark Matter</a:t>
                </a:r>
              </a:p>
              <a:p>
                <a:r>
                  <a:rPr lang="en-US" dirty="0" smtClean="0"/>
                  <a:t>Three flavor states, composed of superposition of three mass states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>
                    <a:sym typeface="Mathematica1"/>
                  </a:rPr>
                  <a:t>m</a:t>
                </a:r>
                <a:r>
                  <a:rPr lang="en-US" baseline="30000" dirty="0" smtClean="0">
                    <a:sym typeface="Mathematica1"/>
                  </a:rPr>
                  <a:t>2</a:t>
                </a:r>
                <a:r>
                  <a:rPr lang="en-US" dirty="0" smtClean="0">
                    <a:sym typeface="Mathematica1"/>
                  </a:rPr>
                  <a:t> = (7.66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sym typeface="Mathematica1"/>
                      </a:rPr>
                      <m:t>±</m:t>
                    </m:r>
                  </m:oMath>
                </a14:m>
                <a:r>
                  <a:rPr lang="en-US" dirty="0" smtClean="0"/>
                  <a:t> 0.35) x 10</a:t>
                </a:r>
                <a:r>
                  <a:rPr lang="en-US" baseline="30000" dirty="0" smtClean="0"/>
                  <a:t>-5</a:t>
                </a:r>
                <a:r>
                  <a:rPr lang="en-US" dirty="0" smtClean="0"/>
                  <a:t> eV</a:t>
                </a:r>
                <a:r>
                  <a:rPr lang="en-US" baseline="30000" dirty="0" smtClean="0"/>
                  <a:t>2</a:t>
                </a:r>
                <a:r>
                  <a:rPr lang="en-US" dirty="0"/>
                  <a:t> </a:t>
                </a:r>
                <a:r>
                  <a:rPr lang="en-US" dirty="0" smtClean="0"/>
                  <a:t>for solar neutrino doublet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sym typeface="Mathematica1"/>
                  </a:rPr>
                  <a:t>   </a:t>
                </a:r>
                <a:r>
                  <a:rPr lang="en-US" dirty="0">
                    <a:sym typeface="Mathematica1"/>
                  </a:rPr>
                  <a:t>m</a:t>
                </a:r>
                <a:r>
                  <a:rPr lang="en-US" baseline="30000" dirty="0">
                    <a:sym typeface="Mathematica1"/>
                  </a:rPr>
                  <a:t>2</a:t>
                </a:r>
                <a:r>
                  <a:rPr lang="en-US" dirty="0">
                    <a:sym typeface="Mathematica1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Mathematica1"/>
                      </a:rPr>
                      <m:t>±</m:t>
                    </m:r>
                  </m:oMath>
                </a14:m>
                <a:r>
                  <a:rPr lang="en-US" dirty="0">
                    <a:sym typeface="Mathematica1"/>
                  </a:rPr>
                  <a:t>(</a:t>
                </a:r>
                <a:r>
                  <a:rPr lang="en-US" dirty="0" smtClean="0">
                    <a:sym typeface="Mathematica1"/>
                  </a:rPr>
                  <a:t>2.38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Mathematica1"/>
                      </a:rPr>
                      <m:t>±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0.27) </a:t>
                </a:r>
                <a:r>
                  <a:rPr lang="en-US" dirty="0"/>
                  <a:t>x </a:t>
                </a:r>
                <a:r>
                  <a:rPr lang="en-US" dirty="0" smtClean="0"/>
                  <a:t>10</a:t>
                </a:r>
                <a:r>
                  <a:rPr lang="en-US" baseline="30000" dirty="0" smtClean="0"/>
                  <a:t>-3</a:t>
                </a:r>
                <a:r>
                  <a:rPr lang="en-US" dirty="0" smtClean="0"/>
                  <a:t> </a:t>
                </a:r>
                <a:r>
                  <a:rPr lang="en-US" dirty="0"/>
                  <a:t>eV</a:t>
                </a:r>
                <a:r>
                  <a:rPr lang="en-US" baseline="30000" dirty="0"/>
                  <a:t>2</a:t>
                </a:r>
                <a:r>
                  <a:rPr lang="en-US" dirty="0"/>
                  <a:t> </a:t>
                </a:r>
                <a:r>
                  <a:rPr lang="en-US" dirty="0" smtClean="0"/>
                  <a:t>Remaining mass difference 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25" b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686334"/>
            <a:ext cx="5181600" cy="27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Neutrinos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Density parameter for neutrinos is given by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Ω</m:t>
                      </m:r>
                      <m:r>
                        <a:rPr lang="el-GR" i="1" baseline="-25000" smtClean="0">
                          <a:latin typeface="Cambria Math"/>
                          <a:sym typeface="Mathematica1"/>
                        </a:rPr>
                        <m:t>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  <a:sym typeface="Mathematica1"/>
                            </a:rPr>
                            <m:t></m:t>
                          </m:r>
                          <m:r>
                            <a:rPr lang="el-GR" i="1" baseline="-25000">
                              <a:latin typeface="Cambria Math"/>
                              <a:sym typeface="Mathematica1"/>
                            </a:rPr>
                            <m:t>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  <a:sym typeface="Mathematica1"/>
                            </a:rPr>
                            <m:t>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b="0" i="1" baseline="30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r>
                                <a:rPr lang="en-US" i="1" baseline="-2500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1" baseline="-25000">
                                  <a:latin typeface="Cambria Math"/>
                                  <a:sym typeface="Mathematica1"/>
                                </a:rPr>
                                <m:t>90</m:t>
                              </m:r>
                              <m:r>
                                <a:rPr lang="en-US" i="1" baseline="-25000">
                                  <a:latin typeface="Cambria Math"/>
                                  <a:sym typeface="Mathematica1"/>
                                </a:rPr>
                                <m:t>𝑒𝑉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Using lower mass limit of neutrinos from hierarchy this gives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Ω</m:t>
                    </m:r>
                    <m:r>
                      <a:rPr lang="el-GR" i="1" baseline="-25000">
                        <a:latin typeface="Cambria Math"/>
                        <a:sym typeface="Mathematica1"/>
                      </a:rPr>
                      <m:t></m:t>
                    </m:r>
                    <m:r>
                      <a:rPr lang="en-US" b="0" i="1" baseline="-25000" smtClean="0">
                        <a:latin typeface="Cambria Math"/>
                        <a:sym typeface="Mathematica1"/>
                      </a:rPr>
                      <m:t> </m:t>
                    </m:r>
                    <m:r>
                      <a:rPr lang="el-GR" i="1" smtClean="0">
                        <a:latin typeface="Cambria Math"/>
                        <a:sym typeface="Mathematica3"/>
                      </a:rPr>
                      <m:t></m:t>
                    </m:r>
                  </m:oMath>
                </a14:m>
                <a:r>
                  <a:rPr lang="en-US" dirty="0" smtClean="0"/>
                  <a:t> 0.00122</a:t>
                </a:r>
              </a:p>
              <a:p>
                <a:r>
                  <a:rPr lang="en-US" dirty="0" smtClean="0"/>
                  <a:t>Galaxy clustering measurements, CMB observations, and Lyman-</a:t>
                </a:r>
                <a:r>
                  <a:rPr lang="en-US" dirty="0" smtClean="0">
                    <a:sym typeface="Mathematica1"/>
                  </a:rPr>
                  <a:t> observations give an upper limit for all hot dark matter of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Ω</m:t>
                    </m:r>
                    <m:r>
                      <a:rPr lang="el-GR" i="1" baseline="-25000">
                        <a:latin typeface="Cambria Math"/>
                        <a:sym typeface="Mathematica1"/>
                      </a:rPr>
                      <m:t></m:t>
                    </m:r>
                    <m:r>
                      <a:rPr lang="en-US" i="1" baseline="-25000">
                        <a:latin typeface="Cambria Math"/>
                        <a:sym typeface="Mathematica1"/>
                      </a:rPr>
                      <m:t> </m:t>
                    </m:r>
                    <m:r>
                      <a:rPr lang="el-GR" i="1" smtClean="0">
                        <a:latin typeface="Cambria Math"/>
                        <a:sym typeface="Mathematica3"/>
                      </a:rPr>
                      <m:t>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0.0155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Neutrinos provide some contribution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FF0000"/>
                        </a:solidFill>
                        <a:latin typeface="Cambria Math"/>
                      </a:rPr>
                      <m:t>Ω</m:t>
                    </m:r>
                    <m:r>
                      <a:rPr lang="en-US" i="1" baseline="-25000">
                        <a:solidFill>
                          <a:srgbClr val="FF0000"/>
                        </a:solidFill>
                        <a:latin typeface="Cambria Math"/>
                      </a:rPr>
                      <m:t>𝑛𝑏𝑚</m:t>
                    </m:r>
                    <m:r>
                      <a:rPr lang="el-GR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22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2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%, but aren’t the primary component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4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Cold Dark Matter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Maxwell-Boltzmann statistics say number of particles with m &gt; T will diminish exponentially (in thermal equilibrium)</a:t>
                </a:r>
              </a:p>
              <a:p>
                <a:r>
                  <a:rPr lang="en-US" dirty="0" smtClean="0"/>
                  <a:t>Use this to derive a density parameter for CDM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sym typeface="Mathematica1"/>
                  </a:rPr>
                  <a:t>		        </a:t>
                </a:r>
                <a:r>
                  <a:rPr lang="en-US" sz="2500" dirty="0" smtClean="0">
                    <a:sym typeface="Mathematica1"/>
                  </a:rPr>
                  <a:t></a:t>
                </a:r>
                <a:r>
                  <a:rPr lang="en-US" sz="2500" baseline="-25000" dirty="0" smtClean="0">
                    <a:sym typeface="Mathematica1"/>
                  </a:rPr>
                  <a:t>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  <a:sym typeface="Mathematica1"/>
                      </a:rPr>
                      <m:t>h</m:t>
                    </m:r>
                  </m:oMath>
                </a14:m>
                <a:r>
                  <a:rPr lang="en-US" sz="2500" baseline="30000" dirty="0" smtClean="0">
                    <a:sym typeface="Mathematica1"/>
                  </a:rPr>
                  <a:t>2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  <a:sym typeface="Mathematica1"/>
                      </a:rPr>
                      <m:t></m:t>
                    </m:r>
                    <m:r>
                      <a:rPr lang="en-US" sz="2500" b="0" i="1" smtClean="0">
                        <a:latin typeface="Cambria Math"/>
                        <a:sym typeface="Mathematica3"/>
                      </a:rPr>
                      <m:t></m:t>
                    </m:r>
                    <m:f>
                      <m:fPr>
                        <m:ctrlPr>
                          <a:rPr lang="en-US" sz="25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500" b="0" i="1" baseline="-25000" smtClean="0">
                            <a:latin typeface="Cambria Math"/>
                          </a:rPr>
                          <m:t>0</m:t>
                        </m:r>
                        <m:r>
                          <a:rPr lang="en-US" sz="2500" b="0" i="1" baseline="3000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500" b="0" i="1" smtClean="0">
                            <a:latin typeface="Cambria Math"/>
                          </a:rPr>
                          <m:t>𝑀</m:t>
                        </m:r>
                        <m:r>
                          <a:rPr lang="en-US" sz="2500" b="0" i="1" baseline="-25000" smtClean="0">
                            <a:latin typeface="Cambria Math"/>
                          </a:rPr>
                          <m:t>𝑝𝑙</m:t>
                        </m:r>
                        <m:r>
                          <a:rPr lang="en-US" sz="25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2500" b="0" i="1" smtClean="0">
                            <a:latin typeface="Cambria Math"/>
                            <a:sym typeface="Mathematica1"/>
                          </a:rPr>
                          <m:t></m:t>
                        </m:r>
                        <m:r>
                          <a:rPr lang="en-US" sz="2500" b="0" i="1" baseline="-25000" smtClean="0">
                            <a:latin typeface="Cambria Math"/>
                            <a:sym typeface="Mathematica1"/>
                          </a:rPr>
                          <m:t>𝐴</m:t>
                        </m:r>
                        <m:r>
                          <a:rPr lang="en-US" sz="2500" b="0" i="1" smtClean="0">
                            <a:latin typeface="Cambria Math"/>
                            <a:sym typeface="Mathematica1"/>
                          </a:rPr>
                          <m:t>&gt;</m:t>
                        </m:r>
                      </m:den>
                    </m:f>
                  </m:oMath>
                </a14:m>
                <a:endParaRPr lang="en-US" sz="2500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For </a:t>
                </a:r>
                <a:r>
                  <a:rPr lang="en-US" sz="2400" dirty="0" smtClean="0">
                    <a:solidFill>
                      <a:srgbClr val="FF0000"/>
                    </a:solidFill>
                    <a:sym typeface="Mathematica1"/>
                  </a:rPr>
                  <a:t></a:t>
                </a:r>
                <a:r>
                  <a:rPr lang="en-US" sz="2400" baseline="-25000" dirty="0" smtClean="0">
                    <a:solidFill>
                      <a:srgbClr val="FF0000"/>
                    </a:solidFill>
                    <a:sym typeface="Mathematica1"/>
                  </a:rPr>
                  <a:t>Total</a:t>
                </a:r>
                <a:r>
                  <a:rPr lang="en-US" sz="2400" dirty="0" smtClean="0">
                    <a:solidFill>
                      <a:srgbClr val="FF0000"/>
                    </a:solidFill>
                    <a:sym typeface="Mathematica1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equal to unity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sym typeface="Mathematica1"/>
                      </a:rPr>
                      <m:t></m:t>
                    </m:r>
                    <m:r>
                      <a:rPr lang="en-US" sz="2400" i="1" baseline="-25000">
                        <a:solidFill>
                          <a:srgbClr val="FF0000"/>
                        </a:solidFill>
                        <a:latin typeface="Cambria Math"/>
                        <a:sym typeface="Mathematica1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must be on the same order as particles interacting on the electroweak scale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“The WIMP Miracle”</a:t>
                </a:r>
                <a:endParaRPr lang="en-US" dirty="0" smtClean="0"/>
              </a:p>
              <a:p>
                <a:r>
                  <a:rPr lang="en-US" dirty="0" smtClean="0"/>
                  <a:t>WIMPs </a:t>
                </a:r>
                <a:r>
                  <a:rPr lang="en-US" dirty="0"/>
                  <a:t>theorized to have mass range from ~10GeV to a few </a:t>
                </a:r>
                <a:r>
                  <a:rPr lang="en-US" dirty="0" err="1" smtClean="0"/>
                  <a:t>TeV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5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1990</TotalTime>
  <Words>1337</Words>
  <Application>Microsoft Office PowerPoint</Application>
  <PresentationFormat>On-screen Show (4:3)</PresentationFormat>
  <Paragraphs>231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Adjacency</vt:lpstr>
      <vt:lpstr>Tritiated Methane as an Internal Calibration Source in Dark Matter Detectors</vt:lpstr>
      <vt:lpstr>Overview</vt:lpstr>
      <vt:lpstr>Evidence of Dark Matter</vt:lpstr>
      <vt:lpstr>Composition of the Universe</vt:lpstr>
      <vt:lpstr>-CDM Model</vt:lpstr>
      <vt:lpstr>Dark Matter Candidates</vt:lpstr>
      <vt:lpstr>Neutrinos</vt:lpstr>
      <vt:lpstr>Neutrinos</vt:lpstr>
      <vt:lpstr>Cold Dark Matter</vt:lpstr>
      <vt:lpstr>WIMPs and SUSY</vt:lpstr>
      <vt:lpstr>Direct Detection of WIMPs</vt:lpstr>
      <vt:lpstr>Direct Detection of WIMPs</vt:lpstr>
      <vt:lpstr>The LUX Detector</vt:lpstr>
      <vt:lpstr>Calibration of the Detector</vt:lpstr>
      <vt:lpstr>Internal Calibration Source</vt:lpstr>
      <vt:lpstr>Tritium  as an Internal Source</vt:lpstr>
      <vt:lpstr>Tritiated Methane</vt:lpstr>
      <vt:lpstr>Gas Phase Experiment –  Goals and Setup</vt:lpstr>
      <vt:lpstr>Gas Phase Experiment – Results</vt:lpstr>
      <vt:lpstr>Gas Phase Experiment – Results</vt:lpstr>
      <vt:lpstr>Gas Phase Experiment – Results</vt:lpstr>
      <vt:lpstr>Gas Phase Experiment – Results</vt:lpstr>
      <vt:lpstr>Liquid Phase Experiment –  Goals and Setup</vt:lpstr>
      <vt:lpstr>Liquid Phase Experiment- Results</vt:lpstr>
      <vt:lpstr>Liquid Phase Experiment- Results</vt:lpstr>
      <vt:lpstr>Liquid Phase Experiment- Results</vt:lpstr>
      <vt:lpstr>Liquid Phase Experiment- Out Gassing Study</vt:lpstr>
      <vt:lpstr>Liquid Phase Experiment- Results</vt:lpstr>
      <vt:lpstr>Liquid Phase Experiment- Results</vt:lpstr>
      <vt:lpstr>Liquid Phase Experiment- Results</vt:lpstr>
      <vt:lpstr>Conditions for a Successful Calibration</vt:lpstr>
      <vt:lpstr>Determining How Much Activity to Inject into LUX</vt:lpstr>
      <vt:lpstr>Determining How Much Activity to Inject into LUX</vt:lpstr>
      <vt:lpstr>Determining How Much Activity to Inject into LUX</vt:lpstr>
      <vt:lpstr>Determining How Much Activity to Inject into LUX</vt:lpstr>
      <vt:lpstr>Determining How Much Activity to Inject into LUX</vt:lpstr>
      <vt:lpstr>Tritium Injection System for LUX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Tritiated Methane as an Internal Calibration Source in Xenon Detectors</dc:title>
  <dc:creator>Richard</dc:creator>
  <cp:lastModifiedBy>Richard</cp:lastModifiedBy>
  <cp:revision>99</cp:revision>
  <dcterms:created xsi:type="dcterms:W3CDTF">2013-05-01T14:34:06Z</dcterms:created>
  <dcterms:modified xsi:type="dcterms:W3CDTF">2013-05-13T22:54:50Z</dcterms:modified>
</cp:coreProperties>
</file>