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9" r:id="rId20"/>
    <p:sldId id="289" r:id="rId21"/>
    <p:sldId id="288" r:id="rId22"/>
    <p:sldId id="287" r:id="rId23"/>
    <p:sldId id="282" r:id="rId24"/>
    <p:sldId id="285" r:id="rId25"/>
    <p:sldId id="286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7215"/>
    <a:srgbClr val="210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3262" autoAdjust="0"/>
  </p:normalViewPr>
  <p:slideViewPr>
    <p:cSldViewPr>
      <p:cViewPr varScale="1">
        <p:scale>
          <a:sx n="69" d="100"/>
          <a:sy n="69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300D0-5EC6-4E19-A7A7-2337B081B0E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90585-C567-46CF-8412-1A64AB6E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90585-C567-46CF-8412-1A64AB6E0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90585-C567-46CF-8412-1A64AB6E03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3B2A666-64FA-446B-ADD4-9916EACD06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9D4695-06B0-4897-8D3D-4A7BF7277005}" type="datetimeFigureOut">
              <a:rPr lang="en-US" smtClean="0"/>
              <a:t>5/14/2013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/>
              <a:t>Tritiated</a:t>
            </a:r>
            <a:r>
              <a:rPr lang="en-US" sz="5000" dirty="0" smtClean="0"/>
              <a:t> Methane as an Internal Calibration Source in Dark Matter Detectors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61760" cy="1066800"/>
          </a:xfrm>
        </p:spPr>
        <p:txBody>
          <a:bodyPr/>
          <a:lstStyle/>
          <a:p>
            <a:pPr algn="ctr"/>
            <a:r>
              <a:rPr lang="en-US" dirty="0" smtClean="0"/>
              <a:t>Richard </a:t>
            </a:r>
            <a:r>
              <a:rPr lang="en-US" dirty="0" err="1" smtClean="0"/>
              <a:t>Knoche</a:t>
            </a:r>
            <a:endParaRPr lang="en-US" dirty="0" smtClean="0"/>
          </a:p>
          <a:p>
            <a:pPr algn="ctr"/>
            <a:r>
              <a:rPr lang="en-US" dirty="0" smtClean="0"/>
              <a:t>Candidacy Talk, May 16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WIMPs and SUSY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SUSY requires </a:t>
            </a:r>
            <a:r>
              <a:rPr lang="en-US" dirty="0" err="1" smtClean="0"/>
              <a:t>supersymmetric</a:t>
            </a:r>
            <a:r>
              <a:rPr lang="en-US" dirty="0" smtClean="0"/>
              <a:t> partner particles exist for each standard model particle </a:t>
            </a:r>
          </a:p>
          <a:p>
            <a:pPr lvl="1"/>
            <a:r>
              <a:rPr lang="en-US" dirty="0" err="1" smtClean="0"/>
              <a:t>Sleptons</a:t>
            </a:r>
            <a:r>
              <a:rPr lang="en-US" dirty="0" smtClean="0"/>
              <a:t>, </a:t>
            </a:r>
            <a:r>
              <a:rPr lang="en-US" dirty="0" err="1" smtClean="0"/>
              <a:t>squarks</a:t>
            </a:r>
            <a:r>
              <a:rPr lang="en-US" dirty="0" smtClean="0"/>
              <a:t>, </a:t>
            </a:r>
            <a:r>
              <a:rPr lang="en-US" dirty="0" err="1" smtClean="0"/>
              <a:t>gauginos</a:t>
            </a:r>
            <a:r>
              <a:rPr lang="en-US" dirty="0" smtClean="0"/>
              <a:t>, </a:t>
            </a:r>
            <a:r>
              <a:rPr lang="en-US" dirty="0" err="1" smtClean="0"/>
              <a:t>higgsinos</a:t>
            </a:r>
            <a:endParaRPr lang="en-US" dirty="0" smtClean="0"/>
          </a:p>
          <a:p>
            <a:pPr lvl="1"/>
            <a:r>
              <a:rPr lang="en-US" dirty="0" smtClean="0"/>
              <a:t>Haven’t been discovered, thought to be very massive</a:t>
            </a:r>
          </a:p>
          <a:p>
            <a:r>
              <a:rPr lang="en-US" dirty="0" smtClean="0"/>
              <a:t>Neutral </a:t>
            </a:r>
            <a:r>
              <a:rPr lang="en-US" dirty="0" err="1" smtClean="0"/>
              <a:t>gauginos</a:t>
            </a:r>
            <a:r>
              <a:rPr lang="en-US" dirty="0" smtClean="0"/>
              <a:t> and neutral </a:t>
            </a:r>
            <a:r>
              <a:rPr lang="en-US" dirty="0" err="1" smtClean="0"/>
              <a:t>higgsinos</a:t>
            </a:r>
            <a:r>
              <a:rPr lang="en-US" dirty="0" smtClean="0"/>
              <a:t> are theorized to mix into a superposition called the </a:t>
            </a:r>
            <a:r>
              <a:rPr lang="en-US" dirty="0" err="1" smtClean="0"/>
              <a:t>neutralino</a:t>
            </a:r>
            <a:endParaRPr lang="en-US" dirty="0"/>
          </a:p>
          <a:p>
            <a:pPr lvl="1"/>
            <a:r>
              <a:rPr lang="en-US" dirty="0" smtClean="0"/>
              <a:t>Lightest </a:t>
            </a:r>
            <a:r>
              <a:rPr lang="en-US" dirty="0" err="1" smtClean="0"/>
              <a:t>supersymmetric</a:t>
            </a:r>
            <a:r>
              <a:rPr lang="en-US" dirty="0" smtClean="0"/>
              <a:t> particle (LSP)</a:t>
            </a:r>
          </a:p>
          <a:p>
            <a:r>
              <a:rPr lang="en-US" dirty="0" smtClean="0"/>
              <a:t>LSP is stable in models which conserve R-parity</a:t>
            </a:r>
          </a:p>
          <a:p>
            <a:pPr lvl="1"/>
            <a:r>
              <a:rPr lang="en-US" dirty="0" smtClean="0"/>
              <a:t>Possible candidate for dark matter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Predicted cross section of 0.192 &lt;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</a:t>
            </a:r>
            <a:r>
              <a:rPr lang="en-US" baseline="-25000" dirty="0" smtClean="0">
                <a:solidFill>
                  <a:srgbClr val="FF0000"/>
                </a:solidFill>
                <a:sym typeface="Mathematica1"/>
              </a:rPr>
              <a:t>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&lt; 0.263 </a:t>
            </a:r>
            <a:r>
              <a:rPr lang="en-US" dirty="0" smtClean="0">
                <a:sym typeface="Mathematica1"/>
              </a:rPr>
              <a:t>(Dependent on SUSY parameter space</a:t>
            </a:r>
            <a:r>
              <a:rPr lang="en-US" dirty="0" smtClean="0">
                <a:sym typeface="Mathematica1"/>
              </a:rPr>
              <a:t>) </a:t>
            </a:r>
            <a:r>
              <a:rPr lang="en-US" baseline="30000" dirty="0" smtClean="0">
                <a:sym typeface="Mathematica1"/>
              </a:rPr>
              <a:t>[8]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381000" y="6172200"/>
            <a:ext cx="2834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[8] </a:t>
            </a:r>
            <a:r>
              <a:rPr lang="en-US" sz="1200" dirty="0" err="1" smtClean="0"/>
              <a:t>Bennet</a:t>
            </a:r>
            <a:r>
              <a:rPr lang="en-US" sz="1200" dirty="0" smtClean="0"/>
              <a:t>, et al. </a:t>
            </a:r>
            <a:r>
              <a:rPr lang="en-US" sz="1200" i="1" dirty="0" smtClean="0"/>
              <a:t>Ap. J. Suppl.</a:t>
            </a:r>
            <a:r>
              <a:rPr lang="en-US" sz="1200" dirty="0" smtClean="0"/>
              <a:t> 148:1 (2003)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11" y="5467475"/>
            <a:ext cx="5143503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4781675"/>
            <a:ext cx="3818240" cy="91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622096" y="5238875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46" y="4191000"/>
            <a:ext cx="2943636" cy="895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Detection of WIMPs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WIMPs interact via nuclear recoils in terrestrial detectors</a:t>
            </a:r>
          </a:p>
          <a:p>
            <a:r>
              <a:rPr lang="en-US" dirty="0" smtClean="0"/>
              <a:t>Expect energy recoil spectrum given by </a:t>
            </a:r>
            <a:r>
              <a:rPr lang="en-US" baseline="30000" dirty="0" smtClean="0"/>
              <a:t>[9]</a:t>
            </a:r>
            <a:endParaRPr lang="en-US" baseline="30000" dirty="0" smtClean="0"/>
          </a:p>
          <a:p>
            <a:pPr marL="114300" indent="0">
              <a:buNone/>
            </a:pPr>
            <a:r>
              <a:rPr lang="en-US" sz="2400" dirty="0" smtClean="0"/>
              <a:t>		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dirty="0" smtClean="0"/>
              <a:t>Cross section has spin-independent (SI) and spin-dependent (SD) </a:t>
            </a:r>
            <a:r>
              <a:rPr lang="en-US" dirty="0" smtClean="0"/>
              <a:t>components </a:t>
            </a:r>
            <a:r>
              <a:rPr lang="en-US" baseline="30000" dirty="0" smtClean="0"/>
              <a:t>[10]</a:t>
            </a:r>
            <a:endParaRPr lang="en-US" baseline="30000" dirty="0" smtClean="0"/>
          </a:p>
          <a:p>
            <a:pPr marL="114300" indent="0">
              <a:buNone/>
            </a:pPr>
            <a:r>
              <a:rPr lang="en-US" dirty="0" smtClean="0">
                <a:sym typeface="Mathematica1"/>
              </a:rPr>
              <a:t>	</a:t>
            </a:r>
            <a:endParaRPr lang="en-US" sz="24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599"/>
            <a:ext cx="5029904" cy="1071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29" y="4781675"/>
            <a:ext cx="2353671" cy="8617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8300" y="6400800"/>
            <a:ext cx="2953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[9] </a:t>
            </a:r>
            <a:r>
              <a:rPr lang="en-US" sz="1200" dirty="0" err="1" smtClean="0"/>
              <a:t>Lewin</a:t>
            </a:r>
            <a:r>
              <a:rPr lang="en-US" sz="1200" dirty="0" smtClean="0"/>
              <a:t>, Smith. </a:t>
            </a:r>
            <a:r>
              <a:rPr lang="en-US" sz="1200" i="1" dirty="0" err="1" smtClean="0"/>
              <a:t>Astopart</a:t>
            </a:r>
            <a:r>
              <a:rPr lang="en-US" sz="1200" i="1" dirty="0" smtClean="0"/>
              <a:t>. Phys. </a:t>
            </a:r>
            <a:r>
              <a:rPr lang="en-US" sz="1200" dirty="0" smtClean="0"/>
              <a:t>6:87 (1996)</a:t>
            </a:r>
          </a:p>
          <a:p>
            <a:r>
              <a:rPr lang="en-US" sz="1200" dirty="0" smtClean="0"/>
              <a:t>[10] Shan. </a:t>
            </a:r>
            <a:r>
              <a:rPr lang="en-US" sz="1200" i="1" dirty="0" smtClean="0"/>
              <a:t>JCAP</a:t>
            </a:r>
            <a:r>
              <a:rPr lang="en-US" sz="1200" dirty="0" smtClean="0"/>
              <a:t> 1107:005 (2011)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14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Detection of WIMPs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Lighter target nuclei produce lower event rates due to A</a:t>
            </a:r>
            <a:r>
              <a:rPr lang="en-US" baseline="30000" dirty="0" smtClean="0"/>
              <a:t>2</a:t>
            </a:r>
            <a:r>
              <a:rPr lang="en-US" dirty="0" smtClean="0"/>
              <a:t> dependence of cross section</a:t>
            </a:r>
          </a:p>
          <a:p>
            <a:r>
              <a:rPr lang="en-US" dirty="0" smtClean="0"/>
              <a:t>Heavier nuclei have a sharper recoil energy spectrum due to form factor suppression</a:t>
            </a:r>
          </a:p>
          <a:p>
            <a:r>
              <a:rPr lang="en-US" dirty="0" smtClean="0"/>
              <a:t>Other events include:</a:t>
            </a:r>
            <a:endParaRPr lang="en-US" dirty="0"/>
          </a:p>
          <a:p>
            <a:pPr lvl="1"/>
            <a:r>
              <a:rPr lang="en-US" dirty="0"/>
              <a:t>Electron recoils </a:t>
            </a:r>
            <a:endParaRPr lang="en-US" dirty="0" smtClean="0"/>
          </a:p>
          <a:p>
            <a:pPr lvl="2"/>
            <a:r>
              <a:rPr lang="en-US" dirty="0" smtClean="0"/>
              <a:t>Gamma </a:t>
            </a:r>
            <a:r>
              <a:rPr lang="en-US" dirty="0"/>
              <a:t>rays and </a:t>
            </a:r>
            <a:r>
              <a:rPr lang="en-US" dirty="0" smtClean="0"/>
              <a:t>X-rays</a:t>
            </a:r>
            <a:endParaRPr lang="en-US" dirty="0"/>
          </a:p>
          <a:p>
            <a:pPr lvl="1"/>
            <a:r>
              <a:rPr lang="en-US" dirty="0"/>
              <a:t>Nuclear recoils </a:t>
            </a:r>
            <a:endParaRPr lang="en-US" dirty="0" smtClean="0"/>
          </a:p>
          <a:p>
            <a:pPr lvl="2"/>
            <a:r>
              <a:rPr lang="en-US" dirty="0" smtClean="0"/>
              <a:t>WIMPs </a:t>
            </a:r>
            <a:r>
              <a:rPr lang="en-US" dirty="0"/>
              <a:t>and </a:t>
            </a:r>
            <a:r>
              <a:rPr lang="en-US" dirty="0" smtClean="0"/>
              <a:t>neutrons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195443"/>
            <a:ext cx="3733800" cy="34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489585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LUX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phase time projection chamber</a:t>
            </a:r>
          </a:p>
          <a:p>
            <a:r>
              <a:rPr lang="en-US" dirty="0" smtClean="0"/>
              <a:t>350 kg of xenon</a:t>
            </a:r>
          </a:p>
          <a:p>
            <a:r>
              <a:rPr lang="en-US" dirty="0" smtClean="0"/>
              <a:t>PMT arrays in liquid and gas</a:t>
            </a:r>
          </a:p>
          <a:p>
            <a:r>
              <a:rPr lang="en-US" dirty="0" smtClean="0"/>
              <a:t>Scintillation (S1) and </a:t>
            </a:r>
          </a:p>
          <a:p>
            <a:pPr marL="114300" indent="0">
              <a:buNone/>
            </a:pPr>
            <a:r>
              <a:rPr lang="en-US" dirty="0" smtClean="0"/>
              <a:t>    ionization (S2) signals</a:t>
            </a:r>
          </a:p>
        </p:txBody>
      </p:sp>
    </p:spTree>
    <p:extLst>
      <p:ext uri="{BB962C8B-B14F-4D97-AF65-F5344CB8AC3E}">
        <p14:creationId xmlns:p14="http://schemas.microsoft.com/office/powerpoint/2010/main" val="2868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the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200" dirty="0"/>
              <a:t>Nuclear recoils have higher ionization density, </a:t>
            </a:r>
            <a:endParaRPr lang="en-US" sz="2200" dirty="0" smtClean="0"/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leads </a:t>
            </a:r>
            <a:r>
              <a:rPr lang="en-US" dirty="0"/>
              <a:t>to higher recombination probability, and higher </a:t>
            </a:r>
            <a:r>
              <a:rPr lang="en-US" dirty="0" smtClean="0"/>
              <a:t>S1/S2 ratio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Neutron source is used to generate nuclear recoil band</a:t>
            </a:r>
          </a:p>
          <a:p>
            <a:r>
              <a:rPr lang="en-US" dirty="0" smtClean="0"/>
              <a:t>Beta or gamma emitter is used to generate electron recoil band</a:t>
            </a:r>
          </a:p>
          <a:p>
            <a:pPr lvl="1"/>
            <a:r>
              <a:rPr lang="en-US" dirty="0" smtClean="0"/>
              <a:t>Typically external Cs-137 source</a:t>
            </a:r>
          </a:p>
          <a:p>
            <a:r>
              <a:rPr lang="en-US" dirty="0" smtClean="0"/>
              <a:t>Xenon in LUX is self-shielding 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 smtClean="0"/>
              <a:t>sources do not </a:t>
            </a:r>
          </a:p>
          <a:p>
            <a:pPr marL="411480" lvl="1" indent="0">
              <a:buNone/>
            </a:pPr>
            <a:r>
              <a:rPr lang="en-US" dirty="0" smtClean="0"/>
              <a:t>    penetrate far enough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962400"/>
            <a:ext cx="3976160" cy="27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Calibration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beta emitter in energy range of interest (&lt;15 </a:t>
            </a:r>
            <a:r>
              <a:rPr lang="en-US" dirty="0" err="1" smtClean="0"/>
              <a:t>keV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 electronegativity so that drift length is unaffected</a:t>
            </a:r>
          </a:p>
          <a:p>
            <a:r>
              <a:rPr lang="en-US" dirty="0" smtClean="0"/>
              <a:t>Can not attenuate UV scintillation</a:t>
            </a:r>
          </a:p>
          <a:p>
            <a:r>
              <a:rPr lang="en-US" dirty="0"/>
              <a:t>Can dissolve into liquid </a:t>
            </a:r>
            <a:r>
              <a:rPr lang="en-US" dirty="0" smtClean="0"/>
              <a:t>xenon</a:t>
            </a:r>
          </a:p>
          <a:p>
            <a:r>
              <a:rPr lang="en-US" dirty="0" smtClean="0"/>
              <a:t>Long enough life time to diffuse throughout detector</a:t>
            </a:r>
          </a:p>
          <a:p>
            <a:r>
              <a:rPr lang="en-US" dirty="0" smtClean="0"/>
              <a:t>Must be removable after use</a:t>
            </a:r>
          </a:p>
          <a:p>
            <a:pPr lvl="1"/>
            <a:r>
              <a:rPr lang="en-US" dirty="0" smtClean="0"/>
              <a:t>Short enough life time to decay away</a:t>
            </a:r>
          </a:p>
          <a:p>
            <a:pPr lvl="1"/>
            <a:r>
              <a:rPr lang="en-US" dirty="0" smtClean="0"/>
              <a:t>Alternatively, something that can be removed through purification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Tritium	 as an Internal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emitter with Q-value of 18.6 </a:t>
            </a:r>
            <a:r>
              <a:rPr lang="en-US" dirty="0" err="1" smtClean="0"/>
              <a:t>keV</a:t>
            </a:r>
            <a:endParaRPr lang="en-US" dirty="0" smtClean="0"/>
          </a:p>
          <a:p>
            <a:r>
              <a:rPr lang="en-US" dirty="0" smtClean="0"/>
              <a:t>Broad spectrum over entire energy range of interest</a:t>
            </a:r>
          </a:p>
          <a:p>
            <a:r>
              <a:rPr lang="en-US" dirty="0" smtClean="0"/>
              <a:t>12.3 year half life</a:t>
            </a:r>
          </a:p>
          <a:p>
            <a:pPr lvl="1"/>
            <a:r>
              <a:rPr lang="en-US" dirty="0" smtClean="0"/>
              <a:t>Will diffuse through detector</a:t>
            </a:r>
          </a:p>
          <a:p>
            <a:pPr lvl="1"/>
            <a:r>
              <a:rPr lang="en-US" dirty="0" smtClean="0"/>
              <a:t>Must be purified away</a:t>
            </a:r>
          </a:p>
          <a:p>
            <a:r>
              <a:rPr lang="en-US" dirty="0" smtClean="0"/>
              <a:t>Sticks to most surfaces </a:t>
            </a:r>
          </a:p>
          <a:p>
            <a:pPr lvl="1"/>
            <a:r>
              <a:rPr lang="en-US" dirty="0" smtClean="0"/>
              <a:t>Teflon, polyethylene, steel,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Tritiated</a:t>
            </a:r>
            <a:r>
              <a:rPr lang="en-US" dirty="0" smtClean="0"/>
              <a:t> Methane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Methane is inert due to fully saturated carbon-hydrogen bonds.</a:t>
            </a:r>
          </a:p>
          <a:p>
            <a:r>
              <a:rPr lang="en-US" dirty="0" smtClean="0"/>
              <a:t>Diffusion constant in polyethylene that is 10 times smaller than hydrogen</a:t>
            </a:r>
          </a:p>
          <a:p>
            <a:r>
              <a:rPr lang="en-US" dirty="0" smtClean="0"/>
              <a:t>Low electronegativity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tritiated</a:t>
            </a:r>
            <a:r>
              <a:rPr lang="en-US" dirty="0" smtClean="0">
                <a:solidFill>
                  <a:srgbClr val="FF0000"/>
                </a:solidFill>
              </a:rPr>
              <a:t> methane (CH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T) as an internal calibration source!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4114800" cy="4516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Goals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determining purification efficiency and residual contamination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28817"/>
            <a:ext cx="2178888" cy="412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30" y="3000049"/>
            <a:ext cx="1981036" cy="149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71" y="4709886"/>
            <a:ext cx="2006795" cy="150268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18670" y="4341508"/>
            <a:ext cx="11430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8670" y="5562600"/>
            <a:ext cx="914401" cy="2307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Experiment-</a:t>
            </a:r>
            <a:br>
              <a:rPr lang="en-US" dirty="0" smtClean="0"/>
            </a:br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background data, inject, purify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7709886" cy="3962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" y="63249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Background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829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2689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Purification</a:t>
            </a:r>
          </a:p>
        </p:txBody>
      </p:sp>
      <p:cxnSp>
        <p:nvCxnSpPr>
          <p:cNvPr id="11" name="Straight Arrow Connector 10"/>
          <p:cNvCxnSpPr>
            <a:endCxn id="15" idx="2"/>
          </p:cNvCxnSpPr>
          <p:nvPr/>
        </p:nvCxnSpPr>
        <p:spPr>
          <a:xfrm flipH="1" flipV="1">
            <a:off x="1714990" y="5715000"/>
            <a:ext cx="679868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23298" y="5715000"/>
            <a:ext cx="134502" cy="60999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2"/>
          </p:cNvCxnSpPr>
          <p:nvPr/>
        </p:nvCxnSpPr>
        <p:spPr>
          <a:xfrm flipV="1">
            <a:off x="990600" y="5715000"/>
            <a:ext cx="513444" cy="60999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9744" y="2667000"/>
            <a:ext cx="228600" cy="3048000"/>
          </a:xfrm>
          <a:prstGeom prst="rect">
            <a:avLst/>
          </a:prstGeom>
          <a:solidFill>
            <a:schemeClr val="accent2">
              <a:lumMod val="75000"/>
              <a:alpha val="9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44721" y="2667000"/>
            <a:ext cx="140537" cy="30480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4286" y="2683795"/>
            <a:ext cx="5526803" cy="30480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Dark Matter</a:t>
            </a:r>
          </a:p>
          <a:p>
            <a:r>
              <a:rPr lang="en-US" dirty="0" smtClean="0"/>
              <a:t>Direct Detection of WIMPs</a:t>
            </a:r>
          </a:p>
          <a:p>
            <a:r>
              <a:rPr lang="en-US" dirty="0" smtClean="0"/>
              <a:t>The Large Underground Xenon Detector (LUX)</a:t>
            </a:r>
          </a:p>
          <a:p>
            <a:r>
              <a:rPr lang="en-US" dirty="0" smtClean="0"/>
              <a:t>Internal Calibration Source</a:t>
            </a:r>
          </a:p>
          <a:p>
            <a:pPr lvl="1"/>
            <a:r>
              <a:rPr lang="en-US" dirty="0" smtClean="0"/>
              <a:t>Gas Phase Experiments</a:t>
            </a:r>
          </a:p>
          <a:p>
            <a:pPr lvl="1"/>
            <a:r>
              <a:rPr lang="en-US" dirty="0" smtClean="0"/>
              <a:t>Liquid Phase Experiments</a:t>
            </a:r>
          </a:p>
          <a:p>
            <a:pPr lvl="1"/>
            <a:r>
              <a:rPr lang="en-US" dirty="0" smtClean="0"/>
              <a:t>Simulations for LUX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779192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Injected over 68,000 </a:t>
                </a:r>
                <a:r>
                  <a:rPr lang="en-US" dirty="0" err="1" smtClean="0"/>
                  <a:t>Bq</a:t>
                </a:r>
                <a:r>
                  <a:rPr lang="en-US" dirty="0" smtClean="0"/>
                  <a:t> with no rise in residual background rate</a:t>
                </a:r>
              </a:p>
              <a:p>
                <a:pPr lvl="1"/>
                <a:r>
                  <a:rPr lang="en-US" dirty="0" smtClean="0"/>
                  <a:t>Jump in rate in polyethylene data is from gain change</a:t>
                </a:r>
              </a:p>
              <a:p>
                <a:r>
                  <a:rPr lang="en-US" dirty="0" smtClean="0"/>
                  <a:t>RMS analysis gives systematic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/>
                  <a:t> 0.38 </a:t>
                </a:r>
                <a:r>
                  <a:rPr lang="en-US" dirty="0" err="1" smtClean="0"/>
                  <a:t>Bq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3505200"/>
            <a:ext cx="82923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purification efficiency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𝑃𝑢𝑟𝑖𝑓𝑖𝑐𝑎𝑡𝑖𝑜𝑛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𝐸𝑓𝑓𝑖𝑐𝑖𝑒𝑛𝑐𝑦</m:t>
                      </m:r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8458200" cy="2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R&amp;D Experiment-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the purifier to study outgassing rate</a:t>
            </a:r>
          </a:p>
          <a:p>
            <a:pPr lvl="1"/>
            <a:r>
              <a:rPr lang="en-US" dirty="0" smtClean="0"/>
              <a:t>See two features – steps and gradual rise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2590799"/>
            <a:ext cx="7467600" cy="403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650" y="2819400"/>
            <a:ext cx="49750" cy="3352800"/>
          </a:xfrm>
          <a:prstGeom prst="rect">
            <a:avLst/>
          </a:prstGeom>
          <a:solidFill>
            <a:schemeClr val="accent2">
              <a:lumMod val="7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819400"/>
            <a:ext cx="37007" cy="33528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6921" y="2819400"/>
            <a:ext cx="1029793" cy="33528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5742" y="2819400"/>
            <a:ext cx="5290458" cy="33528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3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Background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5829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Purification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13903" y="5943698"/>
            <a:ext cx="1142640" cy="642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209800" y="6019997"/>
            <a:ext cx="1524000" cy="4896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4200" y="5943698"/>
            <a:ext cx="631372" cy="6099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26743" y="64365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Bypassing Purifier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715000" y="5943698"/>
            <a:ext cx="185058" cy="50055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 for a Successful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enough calibration events to accurately measure tritium spectrum</a:t>
            </a:r>
          </a:p>
          <a:p>
            <a:pPr lvl="1"/>
            <a:r>
              <a:rPr lang="en-US" dirty="0" smtClean="0"/>
              <a:t>Define “enough calibration events” as a factor of 100 over number of background events in 300 days</a:t>
            </a:r>
          </a:p>
          <a:p>
            <a:pPr lvl="1"/>
            <a:r>
              <a:rPr lang="en-US" dirty="0" smtClean="0"/>
              <a:t>Sets a </a:t>
            </a:r>
            <a:r>
              <a:rPr lang="en-US" dirty="0" smtClean="0">
                <a:solidFill>
                  <a:srgbClr val="FF0000"/>
                </a:solidFill>
              </a:rPr>
              <a:t>goal of about 17,000 events from calibration</a:t>
            </a:r>
          </a:p>
          <a:p>
            <a:r>
              <a:rPr lang="en-US" dirty="0" smtClean="0"/>
              <a:t>Calibration can not significantly add to the background rate after being purified</a:t>
            </a:r>
          </a:p>
          <a:p>
            <a:pPr lvl="1"/>
            <a:r>
              <a:rPr lang="en-US" dirty="0" smtClean="0"/>
              <a:t>Define tolerable contribution to the background rate as 5% increase</a:t>
            </a:r>
            <a:endParaRPr lang="en-US" dirty="0"/>
          </a:p>
          <a:p>
            <a:pPr lvl="1"/>
            <a:r>
              <a:rPr lang="en-US" dirty="0" smtClean="0"/>
              <a:t>Sets </a:t>
            </a:r>
            <a:r>
              <a:rPr lang="en-US" dirty="0" smtClean="0">
                <a:solidFill>
                  <a:srgbClr val="FF0000"/>
                </a:solidFill>
              </a:rPr>
              <a:t>limit on residual activity from calibration at 0.33 </a:t>
            </a:r>
            <a:r>
              <a:rPr lang="en-US" dirty="0" smtClean="0">
                <a:solidFill>
                  <a:srgbClr val="FF0000"/>
                </a:solidFill>
                <a:sym typeface="Mathematica1"/>
              </a:rPr>
              <a:t></a:t>
            </a:r>
            <a:r>
              <a:rPr lang="en-US" dirty="0" err="1" smtClean="0">
                <a:solidFill>
                  <a:srgbClr val="FF0000"/>
                </a:solidFill>
                <a:sym typeface="Mathematica1"/>
              </a:rPr>
              <a:t>Bq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 of Out Gassing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Fick’s first and second laws describe diffusion process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Diffusion constant of methane in polyethylene at room temperature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.7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10</m:t>
                    </m:r>
                    <m:r>
                      <a:rPr lang="en-US" b="0" i="1" baseline="20000" smtClean="0">
                        <a:latin typeface="Cambria Math"/>
                      </a:rPr>
                      <m:t>−</m:t>
                    </m:r>
                    <m:r>
                      <a:rPr lang="en-US" b="0" i="1" baseline="30000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𝑐𝑚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baseline="30000" dirty="0" smtClean="0"/>
                  <a:t>[11]</a:t>
                </a:r>
                <a:endParaRPr lang="en-US" baseline="30000" dirty="0" smtClean="0"/>
              </a:p>
              <a:p>
                <a:pPr lvl="1"/>
                <a:r>
                  <a:rPr lang="en-US" dirty="0" smtClean="0"/>
                  <a:t>Temperature dependence modeled by Arrhenius equation</a:t>
                </a:r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Suggests a factor of 10</a:t>
                </a:r>
                <a:r>
                  <a:rPr lang="en-US" baseline="30000" dirty="0" smtClean="0"/>
                  <a:t>-6 </a:t>
                </a:r>
                <a:r>
                  <a:rPr lang="en-US" dirty="0" smtClean="0"/>
                  <a:t>adjustment to diffusion constant at liquid xenon temperatures</a:t>
                </a:r>
              </a:p>
              <a:p>
                <a:pPr lvl="2"/>
                <a:r>
                  <a:rPr lang="en-US" dirty="0" smtClean="0"/>
                  <a:t>Equivalent to  increasing the thickness of plastic by factor of 1,000</a:t>
                </a:r>
              </a:p>
              <a:p>
                <a:pPr lvl="2"/>
                <a:r>
                  <a:rPr lang="en-US" dirty="0" smtClean="0"/>
                  <a:t>Motivates use of half-infinite boundary conditions in diffusion model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38" y="1942893"/>
            <a:ext cx="1743318" cy="99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8" y="4038600"/>
            <a:ext cx="1686160" cy="68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19916"/>
            <a:ext cx="1724266" cy="5525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6449199"/>
            <a:ext cx="3922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[11] Miyake, et al. </a:t>
            </a:r>
            <a:r>
              <a:rPr lang="en-US" sz="1200" i="1" dirty="0" smtClean="0"/>
              <a:t>J. vac. Sci. technol. A.</a:t>
            </a:r>
            <a:r>
              <a:rPr lang="en-US" sz="1200" dirty="0" smtClean="0"/>
              <a:t> 1:1446-1451 (1983)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9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 of Out Gassing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solution to Fick’s second law using half-infinite boundary </a:t>
            </a:r>
            <a:r>
              <a:rPr lang="en-US" dirty="0" smtClean="0"/>
              <a:t>conditions </a:t>
            </a:r>
            <a:r>
              <a:rPr lang="en-US" baseline="30000" dirty="0" smtClean="0"/>
              <a:t>[12]</a:t>
            </a:r>
            <a:endParaRPr lang="en-US" baseline="30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Plug into Fick’s first law, evaluate at x=0 for out gassing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new constant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67200"/>
            <a:ext cx="5668166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1867"/>
            <a:ext cx="7696200" cy="966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8" y="5624807"/>
            <a:ext cx="1536192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6456125"/>
            <a:ext cx="4100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[12] </a:t>
            </a:r>
            <a:r>
              <a:rPr lang="en-US" sz="1200" dirty="0" err="1" smtClean="0"/>
              <a:t>Piche</a:t>
            </a:r>
            <a:r>
              <a:rPr lang="en-US" sz="1200" dirty="0" smtClean="0"/>
              <a:t>. </a:t>
            </a:r>
            <a:r>
              <a:rPr lang="en-US" sz="1200" i="1" dirty="0" smtClean="0"/>
              <a:t>Partial Differential Equations</a:t>
            </a:r>
            <a:r>
              <a:rPr lang="en-US" sz="1200" dirty="0" smtClean="0"/>
              <a:t>. Tampere Uni. of Tech.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9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Fitting 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7620000" cy="2743200"/>
          </a:xfrm>
        </p:spPr>
        <p:txBody>
          <a:bodyPr/>
          <a:lstStyle/>
          <a:p>
            <a:r>
              <a:rPr lang="en-US" dirty="0" smtClean="0"/>
              <a:t>Fit to outgassing</a:t>
            </a:r>
          </a:p>
          <a:p>
            <a:pPr marL="114300" indent="0">
              <a:buNone/>
            </a:pPr>
            <a:r>
              <a:rPr lang="en-US" dirty="0" smtClean="0"/>
              <a:t>data to determine G</a:t>
            </a:r>
          </a:p>
          <a:p>
            <a:pPr lvl="1"/>
            <a:r>
              <a:rPr lang="en-US" dirty="0" smtClean="0"/>
              <a:t>0.001 &lt; G &lt; 0.01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7714"/>
            <a:ext cx="5486400" cy="51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Simulations of CH</a:t>
            </a:r>
            <a:r>
              <a:rPr lang="en-US" baseline="-25000" dirty="0" smtClean="0"/>
              <a:t>3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ctivity in 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constraints on G to numerically model CH</a:t>
            </a:r>
            <a:r>
              <a:rPr lang="en-US" baseline="-25000" dirty="0" smtClean="0"/>
              <a:t>3</a:t>
            </a:r>
            <a:r>
              <a:rPr lang="en-US" dirty="0" smtClean="0"/>
              <a:t>T rate in LUX after a calibration</a:t>
            </a:r>
          </a:p>
          <a:p>
            <a:pPr lvl="1"/>
            <a:r>
              <a:rPr lang="en-US" dirty="0" smtClean="0"/>
              <a:t>Use Fick’s laws to get flux from out gassing (J)</a:t>
            </a:r>
          </a:p>
          <a:p>
            <a:pPr lvl="1"/>
            <a:r>
              <a:rPr lang="en-US" dirty="0" smtClean="0"/>
              <a:t>Use time dependent concentration that includes out gassing and purification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3565213"/>
            <a:ext cx="4223657" cy="10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Activity in LUX after a CH</a:t>
            </a:r>
            <a:r>
              <a:rPr lang="en-US" baseline="-25000" dirty="0" smtClean="0"/>
              <a:t>3</a:t>
            </a:r>
            <a:r>
              <a:rPr lang="en-US" dirty="0" smtClean="0"/>
              <a:t>T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Bq</a:t>
            </a:r>
            <a:r>
              <a:rPr lang="en-US" dirty="0" smtClean="0"/>
              <a:t> injection gives ~15,000 events and reaches 5% of background in less than 40 days for all 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" y="2438400"/>
            <a:ext cx="8261684" cy="3924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99458" y="5181600"/>
            <a:ext cx="630936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06700" y="5895975"/>
            <a:ext cx="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5895975"/>
            <a:ext cx="0" cy="76200"/>
          </a:xfrm>
          <a:prstGeom prst="line">
            <a:avLst/>
          </a:prstGeom>
          <a:ln>
            <a:solidFill>
              <a:srgbClr val="2105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5892165"/>
            <a:ext cx="0" cy="83820"/>
          </a:xfrm>
          <a:prstGeom prst="line">
            <a:avLst/>
          </a:prstGeom>
          <a:ln>
            <a:solidFill>
              <a:srgbClr val="087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59250" y="5889625"/>
            <a:ext cx="0" cy="850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3900" y="503414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5%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of Dark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90800"/>
          </a:xfrm>
        </p:spPr>
        <p:txBody>
          <a:bodyPr/>
          <a:lstStyle/>
          <a:p>
            <a:r>
              <a:rPr lang="en-US" dirty="0" smtClean="0"/>
              <a:t>Rotational velocities of </a:t>
            </a:r>
          </a:p>
          <a:p>
            <a:pPr marL="114300" indent="0">
              <a:buNone/>
            </a:pPr>
            <a:r>
              <a:rPr lang="en-US" dirty="0" smtClean="0"/>
              <a:t>galaxies inconsistent with </a:t>
            </a:r>
          </a:p>
          <a:p>
            <a:pPr marL="114300" indent="0">
              <a:buNone/>
            </a:pPr>
            <a:r>
              <a:rPr lang="en-US" dirty="0" smtClean="0"/>
              <a:t>Newtonian gravity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4" y="1295400"/>
            <a:ext cx="3886200" cy="23317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4068928"/>
            <a:ext cx="3429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Gravitational lensing of </a:t>
            </a:r>
          </a:p>
          <a:p>
            <a:pPr marL="114300" indent="0">
              <a:buNone/>
            </a:pPr>
            <a:r>
              <a:rPr lang="en-US" dirty="0" smtClean="0"/>
              <a:t>cosmological objects, such as the Bullet Cluster</a:t>
            </a:r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5" y="3627119"/>
            <a:ext cx="3446625" cy="24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Tritium Injection System for 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on injection activities from 0.00625 </a:t>
            </a:r>
            <a:r>
              <a:rPr lang="en-US" dirty="0" err="1" smtClean="0"/>
              <a:t>Bq</a:t>
            </a:r>
            <a:r>
              <a:rPr lang="en-US" dirty="0" smtClean="0"/>
              <a:t> to 0.4 </a:t>
            </a:r>
            <a:r>
              <a:rPr lang="en-US" dirty="0" err="1" smtClean="0"/>
              <a:t>Bq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cryopumping</a:t>
            </a:r>
            <a:r>
              <a:rPr lang="en-US" dirty="0" smtClean="0"/>
              <a:t>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61" y="2590800"/>
            <a:ext cx="6049220" cy="376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22676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Flow Through </a:t>
            </a:r>
            <a:r>
              <a:rPr lang="en-US" dirty="0">
                <a:solidFill>
                  <a:srgbClr val="92D050"/>
                </a:solidFill>
              </a:rPr>
              <a:t>E</a:t>
            </a:r>
            <a:r>
              <a:rPr lang="en-US" dirty="0" smtClean="0">
                <a:solidFill>
                  <a:srgbClr val="92D050"/>
                </a:solidFill>
              </a:rPr>
              <a:t>xpansion </a:t>
            </a:r>
            <a:r>
              <a:rPr lang="en-US" dirty="0">
                <a:solidFill>
                  <a:srgbClr val="92D050"/>
                </a:solidFill>
              </a:rPr>
              <a:t>V</a:t>
            </a:r>
            <a:r>
              <a:rPr lang="en-US" dirty="0" smtClean="0">
                <a:solidFill>
                  <a:srgbClr val="92D050"/>
                </a:solidFill>
              </a:rPr>
              <a:t>olumes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25382"/>
            <a:ext cx="533400" cy="43883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64332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35 </a:t>
            </a:r>
            <a:r>
              <a:rPr lang="en-US" dirty="0" err="1" smtClean="0">
                <a:solidFill>
                  <a:srgbClr val="C00000"/>
                </a:solidFill>
              </a:rPr>
              <a:t>Bq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Tritiated</a:t>
            </a:r>
            <a:r>
              <a:rPr lang="en-US" dirty="0" smtClean="0">
                <a:solidFill>
                  <a:srgbClr val="C00000"/>
                </a:solidFill>
              </a:rPr>
              <a:t> Methane Source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19961" y="4009347"/>
            <a:ext cx="457200" cy="37192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verify purification time constant in LUX</a:t>
            </a:r>
          </a:p>
          <a:p>
            <a:pPr lvl="1"/>
            <a:r>
              <a:rPr lang="en-US" dirty="0" smtClean="0"/>
              <a:t>Time constant effects numerical simulation results due to its effect on the exponential term</a:t>
            </a:r>
          </a:p>
          <a:p>
            <a:pPr lvl="1"/>
            <a:r>
              <a:rPr lang="en-US" dirty="0" smtClean="0"/>
              <a:t>Use natural methane injection to accurately measure </a:t>
            </a:r>
            <a:r>
              <a:rPr lang="en-US" dirty="0" smtClean="0">
                <a:sym typeface="Mathematica1"/>
              </a:rPr>
              <a:t></a:t>
            </a:r>
            <a:endParaRPr lang="en-US" dirty="0" smtClean="0"/>
          </a:p>
          <a:p>
            <a:r>
              <a:rPr lang="en-US" dirty="0" smtClean="0"/>
              <a:t>Need to verify solubility in LUX</a:t>
            </a:r>
          </a:p>
          <a:p>
            <a:pPr lvl="1"/>
            <a:r>
              <a:rPr lang="en-US" dirty="0" smtClean="0"/>
              <a:t>Our numerical simulations assume perfect mixing in LUX</a:t>
            </a:r>
          </a:p>
          <a:p>
            <a:pPr lvl="1"/>
            <a:r>
              <a:rPr lang="en-US" dirty="0" smtClean="0"/>
              <a:t>Start with an absolute injection of 0.1 </a:t>
            </a:r>
            <a:r>
              <a:rPr lang="en-US" dirty="0" err="1" smtClean="0"/>
              <a:t>Bq</a:t>
            </a:r>
            <a:r>
              <a:rPr lang="en-US" dirty="0" smtClean="0"/>
              <a:t>, scale injection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use </a:t>
            </a:r>
            <a:r>
              <a:rPr lang="en-US" dirty="0" err="1" smtClean="0"/>
              <a:t>tritiated</a:t>
            </a:r>
            <a:r>
              <a:rPr lang="en-US" dirty="0" smtClean="0"/>
              <a:t> methane as an internal calibration source in xenon detectors</a:t>
            </a:r>
          </a:p>
          <a:p>
            <a:pPr lvl="1"/>
            <a:r>
              <a:rPr lang="en-US" dirty="0" smtClean="0"/>
              <a:t>Hot zirconium getter can remove 100% of injected activity (within error)</a:t>
            </a:r>
          </a:p>
          <a:p>
            <a:pPr lvl="1"/>
            <a:r>
              <a:rPr lang="en-US" dirty="0" smtClean="0"/>
              <a:t>Care must be taken to model outgassing and purification effects on injection activity</a:t>
            </a:r>
          </a:p>
          <a:p>
            <a:r>
              <a:rPr lang="en-US" dirty="0" smtClean="0"/>
              <a:t>To meet LUX’s goal of ~17,000  calibration events with a return to 5% of initial background a 0.1 </a:t>
            </a:r>
            <a:r>
              <a:rPr lang="en-US" dirty="0" err="1" smtClean="0"/>
              <a:t>Bq</a:t>
            </a:r>
            <a:r>
              <a:rPr lang="en-US" dirty="0" smtClean="0"/>
              <a:t> injection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Slides – Step Spectra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Closer look at the steps – are they really tritium?</a:t>
                </a:r>
              </a:p>
              <a:p>
                <a:pPr lvl="1"/>
                <a:r>
                  <a:rPr lang="en-US" sz="1600" dirty="0" smtClean="0"/>
                  <a:t>8833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93.98 </m:t>
                    </m:r>
                  </m:oMath>
                </a14:m>
                <a:r>
                  <a:rPr lang="en-US" sz="1600" dirty="0" smtClean="0"/>
                  <a:t>events -&gt; 13156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± </m:t>
                    </m:r>
                  </m:oMath>
                </a14:m>
                <a:r>
                  <a:rPr lang="en-US" sz="1600" dirty="0" smtClean="0"/>
                  <a:t> 114.70 events -&gt; 17190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± </m:t>
                    </m:r>
                  </m:oMath>
                </a14:m>
                <a:r>
                  <a:rPr lang="en-US" sz="1600" dirty="0" smtClean="0"/>
                  <a:t>131.11 events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589904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581400"/>
            <a:ext cx="3998487" cy="2851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Slide – Cs-137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857" y="1546076"/>
            <a:ext cx="7620000" cy="4800600"/>
          </a:xfrm>
        </p:spPr>
        <p:txBody>
          <a:bodyPr/>
          <a:lstStyle/>
          <a:p>
            <a:r>
              <a:rPr lang="en-US" dirty="0" smtClean="0"/>
              <a:t>Two possible explanations</a:t>
            </a:r>
          </a:p>
          <a:p>
            <a:pPr lvl="1"/>
            <a:r>
              <a:rPr lang="en-US" dirty="0" smtClean="0"/>
              <a:t>Gain is drifting (shifts spectrum horizontally)</a:t>
            </a:r>
          </a:p>
          <a:p>
            <a:pPr lvl="1"/>
            <a:r>
              <a:rPr lang="en-US" dirty="0" smtClean="0"/>
              <a:t>More tritium is showing up (shifts spectrum vertically)</a:t>
            </a:r>
          </a:p>
          <a:p>
            <a:r>
              <a:rPr lang="en-US" dirty="0" smtClean="0"/>
              <a:t>Use cesium-137 peak to search for changes in gain</a:t>
            </a:r>
          </a:p>
          <a:p>
            <a:pPr lvl="1"/>
            <a:r>
              <a:rPr lang="en-US" dirty="0" smtClean="0"/>
              <a:t>No change in gain               </a:t>
            </a:r>
            <a:r>
              <a:rPr lang="en-US" dirty="0" smtClean="0">
                <a:solidFill>
                  <a:srgbClr val="FF0000"/>
                </a:solidFill>
              </a:rPr>
              <a:t>Must be from pockets of tritium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44116"/>
            <a:ext cx="4510321" cy="292973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23606" y="3276600"/>
            <a:ext cx="658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the Universe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Define a density parameter as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Ω</m:t>
                      </m:r>
                      <m:r>
                        <a:rPr lang="el-GR" i="1" baseline="-25000">
                          <a:latin typeface="Cambria Math"/>
                          <a:sym typeface="Mathematica1"/>
                        </a:rPr>
                        <m:t>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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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𝐺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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en-US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aseline="30000" dirty="0" smtClean="0">
                  <a:ea typeface="Cambria Math"/>
                </a:endParaRPr>
              </a:p>
              <a:p>
                <a:pPr lvl="1"/>
                <a:r>
                  <a:rPr lang="en-US" dirty="0" smtClean="0">
                    <a:ea typeface="Cambria Math"/>
                  </a:rPr>
                  <a:t>Critical density derived from </a:t>
                </a:r>
                <a:r>
                  <a:rPr lang="en-US" dirty="0" err="1" smtClean="0">
                    <a:ea typeface="Cambria Math"/>
                  </a:rPr>
                  <a:t>Friedmann’s</a:t>
                </a:r>
                <a:r>
                  <a:rPr lang="en-US" dirty="0" smtClean="0">
                    <a:ea typeface="Cambria Math"/>
                  </a:rPr>
                  <a:t> Equation</a:t>
                </a:r>
              </a:p>
              <a:p>
                <a:pPr lvl="1"/>
                <a:endParaRPr lang="en-US" dirty="0">
                  <a:ea typeface="Cambria Math"/>
                </a:endParaRPr>
              </a:p>
              <a:p>
                <a:pPr lvl="1"/>
                <a:endParaRPr lang="en-US" dirty="0" smtClean="0">
                  <a:ea typeface="Cambria Math"/>
                </a:endParaRPr>
              </a:p>
              <a:p>
                <a:pPr marL="411480" lvl="1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lvl="2"/>
                <a:r>
                  <a:rPr lang="en-US" dirty="0" smtClean="0">
                    <a:ea typeface="Cambria Math"/>
                  </a:rPr>
                  <a:t>Einstein’s Field Equations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Mathematica1"/>
                      </a:rPr>
                      <m:t>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Mathematica1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Mathematica1"/>
                          </a:rPr>
                          <m:t>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Mathematica1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Mathematica1"/>
                          </a:rPr>
                          <m:t>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  <a:sym typeface="Mathematica1"/>
                          </a:rPr>
                          <m:t>𝑣𝑎𝑐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ea typeface="Cambria Math"/>
                </a:endParaRPr>
              </a:p>
              <a:p>
                <a:pPr lvl="2"/>
                <a:r>
                  <a:rPr lang="en-US" dirty="0" smtClean="0">
                    <a:ea typeface="Cambria Math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</m:t>
                    </m:r>
                    <m:r>
                      <a:rPr lang="en-US" i="1" baseline="-2500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</m:t>
                    </m:r>
                    <m:r>
                      <a:rPr lang="en-US" i="1" baseline="30000">
                        <a:latin typeface="Cambria Math"/>
                        <a:ea typeface="Cambria Math"/>
                        <a:sym typeface="Mathematica1"/>
                      </a:rPr>
                      <m:t>𝑣𝑎𝑐</m:t>
                    </m:r>
                  </m:oMath>
                </a14:m>
                <a:r>
                  <a:rPr lang="en-US" dirty="0" smtClean="0">
                    <a:ea typeface="Cambria Math"/>
                  </a:rPr>
                  <a:t> + </a:t>
                </a:r>
                <a:r>
                  <a:rPr lang="en-US" dirty="0" smtClean="0">
                    <a:ea typeface="Cambria Math"/>
                    <a:sym typeface="Mathematica1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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lvl="2"/>
                <a:r>
                  <a:rPr lang="en-US" dirty="0" smtClean="0">
                    <a:ea typeface="Cambria Math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ea typeface="Cambria Math"/>
                  </a:rPr>
                  <a:t>=0, and recognize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MACHO searches utilizing micro-lensing show</a:t>
                </a:r>
                <a:r>
                  <a:rPr lang="en-US" dirty="0"/>
                  <a:t> </a:t>
                </a:r>
                <a:r>
                  <a:rPr lang="en-US" dirty="0" smtClean="0"/>
                  <a:t>&lt; 25% of DM can be due to baryonic DM, Hubble </a:t>
                </a:r>
                <a:r>
                  <a:rPr lang="en-US" dirty="0"/>
                  <a:t>observations show DM halos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≤5%</m:t>
                    </m:r>
                  </m:oMath>
                </a14:m>
                <a:r>
                  <a:rPr lang="en-US" dirty="0"/>
                  <a:t> white </a:t>
                </a:r>
                <a:r>
                  <a:rPr lang="en-US" dirty="0" smtClean="0"/>
                  <a:t>dwarfs. </a:t>
                </a:r>
                <a:r>
                  <a:rPr lang="en-US" baseline="30000" dirty="0" smtClean="0"/>
                  <a:t>[1,2]</a:t>
                </a:r>
                <a:endParaRPr lang="en-US" baseline="30000" dirty="0" smtClean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Most DM is nonbaryonic matter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0"/>
            <a:ext cx="3172268" cy="885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934" y="619179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EROS </a:t>
            </a:r>
            <a:r>
              <a:rPr lang="en-US" sz="1200" dirty="0" err="1" smtClean="0"/>
              <a:t>Collab</a:t>
            </a:r>
            <a:r>
              <a:rPr lang="en-US" sz="1200" dirty="0" smtClean="0"/>
              <a:t>. </a:t>
            </a:r>
            <a:r>
              <a:rPr lang="en-US" sz="1200" i="1" dirty="0" smtClean="0"/>
              <a:t>Astron. </a:t>
            </a:r>
            <a:r>
              <a:rPr lang="en-US" sz="1200" i="1" dirty="0" err="1" smtClean="0"/>
              <a:t>Astrophys</a:t>
            </a:r>
            <a:r>
              <a:rPr lang="en-US" sz="1200" i="1" dirty="0" smtClean="0"/>
              <a:t>. </a:t>
            </a:r>
            <a:r>
              <a:rPr lang="en-US" sz="1200" dirty="0" smtClean="0"/>
              <a:t>400:951 (2003)</a:t>
            </a:r>
          </a:p>
          <a:p>
            <a:r>
              <a:rPr lang="en-US" sz="1200" dirty="0" smtClean="0"/>
              <a:t>[2] </a:t>
            </a:r>
            <a:r>
              <a:rPr lang="en-US" sz="1200" dirty="0" err="1" smtClean="0"/>
              <a:t>Alock</a:t>
            </a:r>
            <a:r>
              <a:rPr lang="en-US" sz="1200" dirty="0" smtClean="0"/>
              <a:t>, et al. (MACHO </a:t>
            </a:r>
            <a:r>
              <a:rPr lang="en-US" sz="1200" dirty="0" err="1" smtClean="0"/>
              <a:t>Collab</a:t>
            </a:r>
            <a:r>
              <a:rPr lang="en-US" sz="1200" dirty="0" smtClean="0"/>
              <a:t>.) </a:t>
            </a:r>
            <a:r>
              <a:rPr lang="en-US" sz="1200" i="1" dirty="0" smtClean="0"/>
              <a:t>Ap. J.</a:t>
            </a:r>
            <a:r>
              <a:rPr lang="en-US" sz="1200" dirty="0" smtClean="0"/>
              <a:t> 542:281 (2000)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46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athematica1"/>
              </a:rPr>
              <a:t>-CDM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Analysis </a:t>
                </a:r>
                <a:r>
                  <a:rPr lang="en-US" dirty="0"/>
                  <a:t>of </a:t>
                </a:r>
                <a:r>
                  <a:rPr lang="en-US" dirty="0" smtClean="0"/>
                  <a:t>x-ray </a:t>
                </a:r>
                <a:r>
                  <a:rPr lang="en-US" dirty="0"/>
                  <a:t>emission </a:t>
                </a:r>
                <a:r>
                  <a:rPr lang="en-US" dirty="0" smtClean="0"/>
                  <a:t>temperatures and gravitational lensing measurements, </a:t>
                </a:r>
                <a:r>
                  <a:rPr lang="en-US" dirty="0"/>
                  <a:t>constrain total matter component </a:t>
                </a:r>
                <a:r>
                  <a:rPr lang="en-US" dirty="0" smtClean="0"/>
                  <a:t>to</a:t>
                </a:r>
                <a:endParaRPr lang="en-US" i="1" dirty="0" smtClean="0">
                  <a:latin typeface="Cambria Math"/>
                </a:endParaRPr>
              </a:p>
              <a:p>
                <a:pPr marL="411480" lvl="1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 baseline="-25000">
                        <a:latin typeface="Cambria Math"/>
                      </a:rPr>
                      <m:t>𝑚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0.2-0.3 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Big Bang </a:t>
                </a:r>
                <a:r>
                  <a:rPr lang="en-US" dirty="0" err="1" smtClean="0"/>
                  <a:t>Nucleosynthesis</a:t>
                </a:r>
                <a:r>
                  <a:rPr lang="en-US" dirty="0" smtClean="0"/>
                  <a:t> </a:t>
                </a:r>
                <a:r>
                  <a:rPr lang="en-US" dirty="0"/>
                  <a:t>models constrain baryonic matter of universe to</a:t>
                </a:r>
              </a:p>
              <a:p>
                <a:pPr marL="11430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 baseline="-25000">
                        <a:latin typeface="Cambria Math"/>
                      </a:rPr>
                      <m:t>𝑏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0.046</a:t>
                </a:r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Combining restraints results in “</a:t>
                </a:r>
                <a:r>
                  <a:rPr lang="en-US" dirty="0">
                    <a:sym typeface="Mathematica1"/>
                  </a:rPr>
                  <a:t>-CDM </a:t>
                </a:r>
                <a:r>
                  <a:rPr lang="en-US" dirty="0" smtClean="0">
                    <a:sym typeface="Mathematica1"/>
                  </a:rPr>
                  <a:t>Model</a:t>
                </a:r>
                <a:r>
                  <a:rPr lang="en-US" dirty="0" smtClean="0">
                    <a:sym typeface="Mathematica1"/>
                  </a:rPr>
                  <a:t>”</a:t>
                </a:r>
                <a:r>
                  <a:rPr lang="en-US" baseline="30000" dirty="0" smtClean="0">
                    <a:sym typeface="Mathematica1"/>
                  </a:rPr>
                  <a:t>[3]</a:t>
                </a:r>
                <a:endParaRPr lang="en-US" baseline="30000" dirty="0" smtClean="0">
                  <a:sym typeface="Mathematica1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4.6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0.1%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𝑛𝑏𝑚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%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 smtClean="0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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7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3 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4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%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>
                  <a:sym typeface="Mathematica1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6934" y="6191791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[3] </a:t>
            </a:r>
            <a:r>
              <a:rPr lang="en-US" sz="1200" dirty="0" err="1" smtClean="0"/>
              <a:t>Spergel</a:t>
            </a:r>
            <a:r>
              <a:rPr lang="en-US" sz="1200" dirty="0" smtClean="0"/>
              <a:t>, et al. </a:t>
            </a:r>
            <a:r>
              <a:rPr lang="en-US" sz="1200" i="1" dirty="0" smtClean="0"/>
              <a:t>Ap. J. Suppl. </a:t>
            </a:r>
            <a:r>
              <a:rPr lang="en-US" sz="1200" dirty="0" smtClean="0"/>
              <a:t>148:175 (2003)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Matter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Axions</a:t>
            </a:r>
            <a:r>
              <a:rPr lang="en-US" sz="2800" dirty="0" smtClean="0"/>
              <a:t> and </a:t>
            </a:r>
            <a:r>
              <a:rPr lang="en-US" sz="2800" dirty="0" err="1" smtClean="0"/>
              <a:t>Axinos</a:t>
            </a:r>
            <a:endParaRPr lang="en-US" sz="2800" dirty="0" smtClean="0"/>
          </a:p>
          <a:p>
            <a:r>
              <a:rPr lang="en-US" sz="2800" dirty="0" smtClean="0"/>
              <a:t>Gravitons and </a:t>
            </a:r>
            <a:r>
              <a:rPr lang="en-US" sz="2800" dirty="0" err="1" smtClean="0"/>
              <a:t>Gravitinos</a:t>
            </a:r>
            <a:endParaRPr lang="en-US" sz="2800" dirty="0" smtClean="0"/>
          </a:p>
          <a:p>
            <a:r>
              <a:rPr lang="en-US" sz="2800" dirty="0" smtClean="0"/>
              <a:t>Neutrinos</a:t>
            </a:r>
          </a:p>
          <a:p>
            <a:r>
              <a:rPr lang="en-US" sz="2800" dirty="0" smtClean="0"/>
              <a:t>WIMPs</a:t>
            </a:r>
          </a:p>
        </p:txBody>
      </p:sp>
    </p:spTree>
    <p:extLst>
      <p:ext uri="{BB962C8B-B14F-4D97-AF65-F5344CB8AC3E}">
        <p14:creationId xmlns:p14="http://schemas.microsoft.com/office/powerpoint/2010/main" val="16088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Electrically neutral, weakly interacting particle with low mass</a:t>
                </a:r>
              </a:p>
              <a:p>
                <a:r>
                  <a:rPr lang="en-US" dirty="0" smtClean="0"/>
                  <a:t>“Hot” Dark Matter</a:t>
                </a:r>
              </a:p>
              <a:p>
                <a:r>
                  <a:rPr lang="en-US" dirty="0" smtClean="0"/>
                  <a:t>Three flavor states, composed of superposition of three mass states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Mathematica1"/>
                  </a:rPr>
                  <a:t>m</a:t>
                </a:r>
                <a:r>
                  <a:rPr lang="en-US" baseline="30000" dirty="0" smtClean="0">
                    <a:sym typeface="Mathematica1"/>
                  </a:rPr>
                  <a:t>2</a:t>
                </a:r>
                <a:r>
                  <a:rPr lang="en-US" dirty="0" smtClean="0">
                    <a:sym typeface="Mathematica1"/>
                  </a:rPr>
                  <a:t> = (7.66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 smtClean="0"/>
                  <a:t> 0.35) x 10</a:t>
                </a:r>
                <a:r>
                  <a:rPr lang="en-US" baseline="30000" dirty="0" smtClean="0"/>
                  <a:t>-5</a:t>
                </a:r>
                <a:r>
                  <a:rPr lang="en-US" dirty="0" smtClean="0"/>
                  <a:t> eV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for solar neutrino doublet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ym typeface="Mathematica1"/>
                  </a:rPr>
                  <a:t>   </a:t>
                </a:r>
                <a:r>
                  <a:rPr lang="en-US" dirty="0">
                    <a:sym typeface="Mathematica1"/>
                  </a:rPr>
                  <a:t>m</a:t>
                </a:r>
                <a:r>
                  <a:rPr lang="en-US" baseline="30000" dirty="0">
                    <a:sym typeface="Mathematica1"/>
                  </a:rPr>
                  <a:t>2</a:t>
                </a:r>
                <a:r>
                  <a:rPr lang="en-US" dirty="0">
                    <a:sym typeface="Mathematica1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>
                    <a:sym typeface="Mathematica1"/>
                  </a:rPr>
                  <a:t>(</a:t>
                </a:r>
                <a:r>
                  <a:rPr lang="en-US" dirty="0" smtClean="0">
                    <a:sym typeface="Mathematica1"/>
                  </a:rPr>
                  <a:t>2.38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Mathematica1"/>
                      </a:rPr>
                      <m:t>±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0.27) </a:t>
                </a:r>
                <a:r>
                  <a:rPr lang="en-US" dirty="0"/>
                  <a:t>x 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-3</a:t>
                </a:r>
                <a:r>
                  <a:rPr lang="en-US" dirty="0" smtClean="0"/>
                  <a:t> </a:t>
                </a:r>
                <a:r>
                  <a:rPr lang="en-US" dirty="0"/>
                  <a:t>eV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Remaining mass </a:t>
                </a:r>
                <a:r>
                  <a:rPr lang="en-US" dirty="0" smtClean="0"/>
                  <a:t>difference</a:t>
                </a:r>
                <a:r>
                  <a:rPr lang="en-US" baseline="30000" dirty="0" smtClean="0"/>
                  <a:t>[4]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86334"/>
            <a:ext cx="5181600" cy="2766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34" y="6396335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</a:t>
            </a:r>
            <a:r>
              <a:rPr lang="en-US" sz="1200" dirty="0"/>
              <a:t>4</a:t>
            </a:r>
            <a:r>
              <a:rPr lang="en-US" sz="1200" dirty="0" smtClean="0"/>
              <a:t>] Robertson. </a:t>
            </a:r>
            <a:r>
              <a:rPr lang="en-US" sz="1200" i="1" dirty="0" smtClean="0"/>
              <a:t>J. </a:t>
            </a:r>
            <a:r>
              <a:rPr lang="en-US" sz="1200" i="1" dirty="0" err="1" smtClean="0"/>
              <a:t>Phys</a:t>
            </a:r>
            <a:r>
              <a:rPr lang="en-US" sz="1200" i="1" dirty="0" smtClean="0"/>
              <a:t>.:Conf. Ser.</a:t>
            </a:r>
            <a:r>
              <a:rPr lang="en-US" sz="1200" dirty="0" smtClean="0"/>
              <a:t> 173:012016 (2009)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Density parameter for neutrinos is given </a:t>
                </a:r>
                <a:r>
                  <a:rPr lang="en-US" dirty="0" smtClean="0"/>
                  <a:t>by </a:t>
                </a:r>
                <a:r>
                  <a:rPr lang="en-US" baseline="30000" dirty="0" smtClean="0"/>
                  <a:t>[5]</a:t>
                </a:r>
                <a:endParaRPr lang="en-US" baseline="300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Ω</m:t>
                      </m:r>
                      <m:r>
                        <a:rPr lang="el-GR" i="1" baseline="-25000" smtClean="0">
                          <a:latin typeface="Cambria Math"/>
                          <a:sym typeface="Mathematica1"/>
                        </a:rPr>
                        <m:t>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l-GR" i="1" baseline="-25000">
                              <a:latin typeface="Cambria Math"/>
                              <a:sym typeface="Mathematica1"/>
                            </a:rPr>
                            <m:t>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Mathematica1"/>
                            </a:rPr>
                            <m:t>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 baseline="-25000">
                                  <a:latin typeface="Cambria Math"/>
                                  <a:sym typeface="Mathematica1"/>
                                </a:rPr>
                                <m:t>90</m:t>
                              </m:r>
                              <m:r>
                                <a:rPr lang="en-US" i="1" baseline="-25000">
                                  <a:latin typeface="Cambria Math"/>
                                  <a:sym typeface="Mathematica1"/>
                                </a:rPr>
                                <m:t>𝑒𝑉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Using lower mass limit of neutrinos from hierarchy this gives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l-GR" i="1" baseline="-25000">
                        <a:latin typeface="Cambria Math"/>
                        <a:sym typeface="Mathematica1"/>
                      </a:rPr>
                      <m:t></m:t>
                    </m:r>
                    <m:r>
                      <a:rPr lang="en-US" b="0" i="1" baseline="-25000" smtClean="0">
                        <a:latin typeface="Cambria Math"/>
                        <a:sym typeface="Mathematica1"/>
                      </a:rPr>
                      <m:t> </m:t>
                    </m:r>
                    <m:r>
                      <a:rPr lang="el-GR" i="1" smtClean="0">
                        <a:latin typeface="Cambria Math"/>
                        <a:sym typeface="Mathematica3"/>
                      </a:rPr>
                      <m:t></m:t>
                    </m:r>
                  </m:oMath>
                </a14:m>
                <a:r>
                  <a:rPr lang="en-US" dirty="0" smtClean="0"/>
                  <a:t> 0.00122</a:t>
                </a:r>
              </a:p>
              <a:p>
                <a:r>
                  <a:rPr lang="en-US" dirty="0" smtClean="0"/>
                  <a:t>CMB observations </a:t>
                </a:r>
                <a:r>
                  <a:rPr lang="en-US" dirty="0" smtClean="0"/>
                  <a:t>and Lyman-</a:t>
                </a:r>
                <a:r>
                  <a:rPr lang="en-US" dirty="0" smtClean="0">
                    <a:sym typeface="Mathematica1"/>
                  </a:rPr>
                  <a:t> observations give an upper limit for all hot dark matter </a:t>
                </a:r>
                <a:r>
                  <a:rPr lang="en-US" dirty="0" smtClean="0">
                    <a:sym typeface="Mathematica1"/>
                  </a:rPr>
                  <a:t>of </a:t>
                </a:r>
                <a:r>
                  <a:rPr lang="en-US" baseline="30000" dirty="0" smtClean="0">
                    <a:sym typeface="Mathematica1"/>
                  </a:rPr>
                  <a:t>[6]</a:t>
                </a:r>
                <a:endParaRPr lang="en-US" baseline="30000" dirty="0" smtClean="0">
                  <a:sym typeface="Mathematica1"/>
                </a:endParaRPr>
              </a:p>
              <a:p>
                <a:pPr marL="11430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l-GR" i="1" baseline="-25000">
                        <a:latin typeface="Cambria Math"/>
                        <a:sym typeface="Mathematica1"/>
                      </a:rPr>
                      <m:t></m:t>
                    </m:r>
                    <m:r>
                      <a:rPr lang="en-US" i="1" baseline="-25000">
                        <a:latin typeface="Cambria Math"/>
                        <a:sym typeface="Mathematica1"/>
                      </a:rPr>
                      <m:t> </m:t>
                    </m:r>
                    <m:r>
                      <a:rPr lang="el-GR" i="1" smtClean="0">
                        <a:latin typeface="Cambria Math"/>
                        <a:sym typeface="Mathematica3"/>
                      </a:rPr>
                      <m:t>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0.0155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Neutrinos provide some contribution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/>
                      </a:rPr>
                      <m:t>𝑛𝑏𝑚</m:t>
                    </m:r>
                    <m:r>
                      <a:rPr lang="el-GR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22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2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%, but aren’t the primary component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6934" y="619179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[5] Pastor. </a:t>
            </a:r>
            <a:r>
              <a:rPr lang="en-US" sz="1200" i="1" dirty="0" smtClean="0"/>
              <a:t>Physics of Particles and Nuclei</a:t>
            </a:r>
            <a:r>
              <a:rPr lang="en-US" sz="1200" dirty="0" smtClean="0"/>
              <a:t> 42(4):628-640 (2012)</a:t>
            </a:r>
          </a:p>
          <a:p>
            <a:r>
              <a:rPr lang="en-US" sz="1200" dirty="0" smtClean="0"/>
              <a:t>[6] </a:t>
            </a:r>
            <a:r>
              <a:rPr lang="en-US" sz="1200" dirty="0" err="1"/>
              <a:t>Spergel</a:t>
            </a:r>
            <a:r>
              <a:rPr lang="en-US" sz="1200" dirty="0"/>
              <a:t>, et al. </a:t>
            </a:r>
            <a:r>
              <a:rPr lang="en-US" sz="1200" i="1" dirty="0"/>
              <a:t>Ap. J. Suppl. </a:t>
            </a:r>
            <a:r>
              <a:rPr lang="en-US" sz="1200" dirty="0"/>
              <a:t>148:175 (2003)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8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Dark Matter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Maxwell-Boltzmann statistics say number of particles with m &gt; T will diminish exponentially (in thermal equilibrium)</a:t>
                </a:r>
              </a:p>
              <a:p>
                <a:r>
                  <a:rPr lang="en-US" dirty="0" smtClean="0"/>
                  <a:t>Use this to derive a density parameter for </a:t>
                </a:r>
                <a:r>
                  <a:rPr lang="en-US" dirty="0" smtClean="0"/>
                  <a:t>CDM </a:t>
                </a:r>
                <a:r>
                  <a:rPr lang="en-US" baseline="30000" dirty="0" smtClean="0"/>
                  <a:t>[7]</a:t>
                </a:r>
                <a:endParaRPr lang="en-US" baseline="30000" dirty="0" smtClean="0"/>
              </a:p>
              <a:p>
                <a:pPr marL="114300" indent="0">
                  <a:buNone/>
                </a:pPr>
                <a:r>
                  <a:rPr lang="en-US" dirty="0" smtClean="0">
                    <a:sym typeface="Mathematica1"/>
                  </a:rPr>
                  <a:t>		        </a:t>
                </a:r>
                <a:r>
                  <a:rPr lang="en-US" sz="2500" dirty="0" smtClean="0">
                    <a:sym typeface="Mathematica1"/>
                  </a:rPr>
                  <a:t></a:t>
                </a:r>
                <a:r>
                  <a:rPr lang="en-US" sz="2500" baseline="-25000" dirty="0" smtClean="0">
                    <a:sym typeface="Mathematica1"/>
                  </a:rPr>
                  <a:t>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  <a:sym typeface="Mathematica1"/>
                      </a:rPr>
                      <m:t>h</m:t>
                    </m:r>
                  </m:oMath>
                </a14:m>
                <a:r>
                  <a:rPr lang="en-US" sz="2500" baseline="30000" dirty="0" smtClean="0">
                    <a:sym typeface="Mathematica1"/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sym typeface="Mathematica1"/>
                      </a:rPr>
                      <m:t></m:t>
                    </m:r>
                    <m:r>
                      <a:rPr lang="en-US" sz="2500" b="0" i="1" smtClean="0">
                        <a:latin typeface="Cambria Math"/>
                        <a:sym typeface="Mathematica3"/>
                      </a:rPr>
                      <m:t></m:t>
                    </m:r>
                    <m:f>
                      <m:fPr>
                        <m:ctrlPr>
                          <a:rPr lang="en-US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500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sz="2500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𝑀</m:t>
                        </m:r>
                        <m:r>
                          <a:rPr lang="en-US" sz="2500" b="0" i="1" baseline="-25000" smtClean="0">
                            <a:latin typeface="Cambria Math"/>
                          </a:rPr>
                          <m:t>𝑝𝑙</m:t>
                        </m:r>
                        <m:r>
                          <a:rPr lang="en-US" sz="25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500" b="0" i="1" smtClean="0">
                            <a:latin typeface="Cambria Math"/>
                            <a:sym typeface="Mathematica1"/>
                          </a:rPr>
                          <m:t></m:t>
                        </m:r>
                        <m:r>
                          <a:rPr lang="en-US" sz="2500" b="0" i="1" baseline="-25000" smtClean="0">
                            <a:latin typeface="Cambria Math"/>
                            <a:sym typeface="Mathematica1"/>
                          </a:rPr>
                          <m:t>𝐴</m:t>
                        </m:r>
                        <m:r>
                          <a:rPr lang="en-US" sz="2500" b="0" i="1" smtClean="0">
                            <a:latin typeface="Cambria Math"/>
                            <a:sym typeface="Mathematica1"/>
                          </a:rPr>
                          <m:t>&gt;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</a:t>
                </a:r>
                <a:r>
                  <a:rPr lang="en-US" sz="2400" dirty="0" smtClean="0">
                    <a:solidFill>
                      <a:srgbClr val="FF0000"/>
                    </a:solidFill>
                    <a:sym typeface="Mathematica1"/>
                  </a:rPr>
                  <a:t>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sym typeface="Mathematica1"/>
                  </a:rPr>
                  <a:t>Total</a:t>
                </a:r>
                <a:r>
                  <a:rPr lang="en-US" sz="2400" dirty="0" smtClean="0">
                    <a:solidFill>
                      <a:srgbClr val="FF0000"/>
                    </a:solidFill>
                    <a:sym typeface="Mathematica1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equal to unity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</m:t>
                    </m:r>
                    <m:r>
                      <a:rPr lang="en-US" sz="2400" i="1" baseline="-25000">
                        <a:solidFill>
                          <a:srgbClr val="FF0000"/>
                        </a:solidFill>
                        <a:latin typeface="Cambria Math"/>
                        <a:sym typeface="Mathematica1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must be on the same order as particles interacting on the electroweak scale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“The WIMP Miracle”</a:t>
                </a:r>
                <a:endParaRPr lang="en-US" dirty="0" smtClean="0"/>
              </a:p>
              <a:p>
                <a:r>
                  <a:rPr lang="en-US" dirty="0" smtClean="0"/>
                  <a:t>WIMPs </a:t>
                </a:r>
                <a:r>
                  <a:rPr lang="en-US" dirty="0"/>
                  <a:t>theorized to have mass range from ~10GeV to a few </a:t>
                </a:r>
                <a:r>
                  <a:rPr lang="en-US" dirty="0" err="1" smtClean="0"/>
                  <a:t>TeV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6172200"/>
            <a:ext cx="4059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[7] </a:t>
            </a:r>
            <a:r>
              <a:rPr lang="en-US" sz="1200" dirty="0" err="1" smtClean="0"/>
              <a:t>Jungman</a:t>
            </a:r>
            <a:r>
              <a:rPr lang="en-US" sz="1200" dirty="0" smtClean="0"/>
              <a:t>, </a:t>
            </a:r>
            <a:r>
              <a:rPr lang="en-US" sz="1200" dirty="0" err="1" smtClean="0"/>
              <a:t>Kamionkowski</a:t>
            </a:r>
            <a:r>
              <a:rPr lang="en-US" sz="1200" dirty="0" smtClean="0"/>
              <a:t>, </a:t>
            </a:r>
            <a:r>
              <a:rPr lang="en-US" sz="1200" dirty="0" err="1" smtClean="0"/>
              <a:t>Griest</a:t>
            </a:r>
            <a:r>
              <a:rPr lang="en-US" sz="1200" dirty="0" smtClean="0"/>
              <a:t>. </a:t>
            </a:r>
            <a:r>
              <a:rPr lang="en-US" sz="1200" i="1" dirty="0" smtClean="0"/>
              <a:t>Phys. Rep. </a:t>
            </a:r>
            <a:r>
              <a:rPr lang="en-US" sz="1200" dirty="0" smtClean="0"/>
              <a:t>267:195 (1996)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5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2701</TotalTime>
  <Words>1508</Words>
  <Application>Microsoft Office PowerPoint</Application>
  <PresentationFormat>On-screen Show (4:3)</PresentationFormat>
  <Paragraphs>243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Tritiated Methane as an Internal Calibration Source in Dark Matter Detectors</vt:lpstr>
      <vt:lpstr>Overview</vt:lpstr>
      <vt:lpstr>Evidence of Dark Matter</vt:lpstr>
      <vt:lpstr>Composition of the Universe</vt:lpstr>
      <vt:lpstr>-CDM Model</vt:lpstr>
      <vt:lpstr>Dark Matter Candidates</vt:lpstr>
      <vt:lpstr>Neutrinos</vt:lpstr>
      <vt:lpstr>Neutrinos</vt:lpstr>
      <vt:lpstr>Cold Dark Matter</vt:lpstr>
      <vt:lpstr>WIMPs and SUSY</vt:lpstr>
      <vt:lpstr>Direct Detection of WIMPs</vt:lpstr>
      <vt:lpstr>Direct Detection of WIMPs</vt:lpstr>
      <vt:lpstr>The LUX Detector</vt:lpstr>
      <vt:lpstr>Calibration of the Detector</vt:lpstr>
      <vt:lpstr>Internal Calibration Source</vt:lpstr>
      <vt:lpstr>Tritium  as an Internal Source</vt:lpstr>
      <vt:lpstr>Tritiated Methane</vt:lpstr>
      <vt:lpstr>R&amp;D Experiment –  Goals and Setup</vt:lpstr>
      <vt:lpstr>R&amp;D Experiment- Experimental Procedure</vt:lpstr>
      <vt:lpstr>R&amp;D Experiment- Results</vt:lpstr>
      <vt:lpstr>R&amp;D Experiment- Results</vt:lpstr>
      <vt:lpstr>R&amp;D Experiment- Results</vt:lpstr>
      <vt:lpstr>R&amp;D Experiment- Results</vt:lpstr>
      <vt:lpstr>Conditions for a Successful Calibration</vt:lpstr>
      <vt:lpstr>Physics of Out Gassing</vt:lpstr>
      <vt:lpstr>Physics of Out Gassing</vt:lpstr>
      <vt:lpstr>Fitting our Data</vt:lpstr>
      <vt:lpstr>Numerical Simulations of CH3T Activity in LUX</vt:lpstr>
      <vt:lpstr>Simulated Activity in LUX after a CH3T Calibration</vt:lpstr>
      <vt:lpstr>Tritium Injection System for LUX</vt:lpstr>
      <vt:lpstr>Future Studies</vt:lpstr>
      <vt:lpstr>Conclusion</vt:lpstr>
      <vt:lpstr>Additional Slides – Step Spectra</vt:lpstr>
      <vt:lpstr>Additional Slide – Cs-137 Data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Tritiated Methane as an Internal Calibration Source in Xenon Detectors</dc:title>
  <dc:creator>Richard</dc:creator>
  <cp:lastModifiedBy>Richard</cp:lastModifiedBy>
  <cp:revision>141</cp:revision>
  <dcterms:created xsi:type="dcterms:W3CDTF">2013-05-01T14:34:06Z</dcterms:created>
  <dcterms:modified xsi:type="dcterms:W3CDTF">2013-05-14T22:11:41Z</dcterms:modified>
</cp:coreProperties>
</file>