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5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2A-2D5B-48AF-A3D4-EF8A90A50A8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3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2A-2D5B-48AF-A3D4-EF8A90A50A8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13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2A-2D5B-48AF-A3D4-EF8A90A50A8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4985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2A-2D5B-48AF-A3D4-EF8A90A50A8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740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2A-2D5B-48AF-A3D4-EF8A90A50A8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70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2A-2D5B-48AF-A3D4-EF8A90A50A8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667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7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927C-B73E-4F9D-ADFE-F6E23BD7CEE8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4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9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3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45F-652B-4E89-8925-000B0AB8FD98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A3462A-2D5B-48AF-A3D4-EF8A90A50A8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Rozpad promieniotwórczy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Równania różniczkowe – Projekt </a:t>
            </a:r>
          </a:p>
          <a:p>
            <a:r>
              <a:rPr lang="pl-PL" dirty="0" smtClean="0"/>
              <a:t>Autor: Rakoczy Krzysztof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88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92037" y="-1326066"/>
            <a:ext cx="3838755" cy="4601183"/>
          </a:xfrm>
        </p:spPr>
        <p:txBody>
          <a:bodyPr>
            <a:normAutofit/>
          </a:bodyPr>
          <a:lstStyle/>
          <a:p>
            <a:r>
              <a:rPr lang="pl-PL" sz="3400" dirty="0" smtClean="0"/>
              <a:t>Wstęp Teoretyczny</a:t>
            </a:r>
            <a:endParaRPr lang="pl-PL" sz="3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Rozpad lub rozkład promieniotwórczy to proces, w którym niestabilne jądro atomowe danego pierwiastka wytraca energie poprzez promieniowanie. Dzieli się on na wiele rodzajów między innymi</a:t>
            </a:r>
            <a:r>
              <a:rPr lang="pl-PL" dirty="0" smtClean="0"/>
              <a:t>:</a:t>
            </a:r>
          </a:p>
          <a:p>
            <a:pPr>
              <a:buFontTx/>
              <a:buChar char="-"/>
            </a:pPr>
            <a:r>
              <a:rPr lang="pl-PL" dirty="0" smtClean="0"/>
              <a:t>rozpad </a:t>
            </a:r>
            <a:r>
              <a:rPr lang="pl-PL" dirty="0"/>
              <a:t>α (alfa) – niestabilnie jądro atomowe jednego pierwiastka przeistacza się w drugi wystrzeliwując cząsteczkę zbudowaną z 2 protonów i 2 neutronów. Jest to cząsteczka alfa (czyli pospolity atom helu). Tym samym zmniejsza swoją liczbę atomową o 2, a masową o 4. 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rozpad </a:t>
            </a:r>
            <a:r>
              <a:rPr lang="pl-PL" dirty="0"/>
              <a:t>β (beta) – To emisja elektronu (rozpad β-), pozytonu (rozpad β+) lub „złapanie” elektronu. Rozpad β+ zachodzi gdy atom ma za dużo protonów. Jeden z nich jest transformowany w neutron i pozytron, z których 2 jest wystrzeliwany. β- analogicznie gdy to za duża ilość neutronów powoduje niestabilność pierwiastka. Jeden z nich transformuje się w proton i wypuszczany elektron. A więc zależnie od rodzaju rozpadu β pierwiastek zmniejsza lub zwiększa o 1 swoją liczbę atomową bez zmiany liczby masowej</a:t>
            </a:r>
            <a:r>
              <a:rPr lang="pl-PL" dirty="0" smtClean="0"/>
              <a:t>.</a:t>
            </a:r>
          </a:p>
          <a:p>
            <a:pPr>
              <a:buFontTx/>
              <a:buChar char="-"/>
            </a:pPr>
            <a:r>
              <a:rPr lang="pl-PL" dirty="0" smtClean="0"/>
              <a:t>rozpad γ (gamma) – To emisja wielkiej ilości energii elektro-magnetycznej z jądra atomu bez zmiany jego masy czy ładunku. Zachodzi jedynie zmiana w naładowaniu cząsteczki ponieważ rozpad γ polega na „wystrzeleniu” wysoko jonizujących fotonów o bardzo dużym ładunku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08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73118" y="326752"/>
            <a:ext cx="5621071" cy="970450"/>
          </a:xfrm>
        </p:spPr>
        <p:txBody>
          <a:bodyPr/>
          <a:lstStyle/>
          <a:p>
            <a:r>
              <a:rPr lang="pl-PL" dirty="0" smtClean="0"/>
              <a:t>Równanie różniczkowe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92369" y="1459523"/>
                <a:ext cx="7236069" cy="4331675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pl-PL" dirty="0" smtClean="0"/>
                  <a:t>Frederick </a:t>
                </a:r>
                <a:r>
                  <a:rPr lang="pl-PL" dirty="0" err="1" smtClean="0"/>
                  <a:t>Soddy</a:t>
                </a:r>
                <a:r>
                  <a:rPr lang="pl-PL" dirty="0" smtClean="0"/>
                  <a:t> i Ernest Rutherford po wykonaniu stosownych badań i doświadczeń sformułowało Prawo Rozpadu Promieniotwórczego w postaci równania: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pl-PL" b="0" dirty="0" smtClean="0"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r>
                  <a:rPr lang="pl-PL" dirty="0"/>
                  <a:t>Gdzie N to ilość radioaktywnego materiału, a λ to stała rozkładu – różni się ona dla </a:t>
                </a:r>
                <a:r>
                  <a:rPr lang="pl-PL" dirty="0" smtClean="0"/>
                  <a:t>każdego </a:t>
                </a:r>
                <a:r>
                  <a:rPr lang="pl-PL" dirty="0"/>
                  <a:t>pierwiastka i da się ją wyliczyć z okresu połowicznego rozpadu (T</a:t>
                </a:r>
                <a:r>
                  <a:rPr lang="pl-PL" dirty="0" smtClean="0"/>
                  <a:t>):</a:t>
                </a:r>
              </a:p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pl-PL" dirty="0" smtClean="0"/>
                  <a:t> ,</a:t>
                </a:r>
              </a:p>
              <a:p>
                <a:pPr marL="36900" indent="0">
                  <a:buNone/>
                </a:pPr>
                <a:r>
                  <a:rPr lang="pl-PL" dirty="0"/>
                  <a:t>Po rozwiązaniu równania różniczkowego otrzymujemy: </a:t>
                </a:r>
                <a:endParaRPr lang="pl-PL" dirty="0" smtClean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69" y="1459523"/>
                <a:ext cx="7236069" cy="43316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rnest Rutherford – Wikipedia, wolna encyklo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83" y="811977"/>
            <a:ext cx="3824199" cy="513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8799077" y="5942778"/>
            <a:ext cx="35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Ernest Rutherford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70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216422"/>
            <a:ext cx="11377851" cy="970450"/>
          </a:xfrm>
        </p:spPr>
        <p:txBody>
          <a:bodyPr>
            <a:normAutofit/>
          </a:bodyPr>
          <a:lstStyle/>
          <a:p>
            <a:r>
              <a:rPr lang="pl-PL" dirty="0" smtClean="0"/>
              <a:t>Radon 220 														Radon 222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342295" y="1019907"/>
                <a:ext cx="3790090" cy="4630615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pl-PL" sz="1800" dirty="0" smtClean="0"/>
                  <a:t>T = 52 sekundy</a:t>
                </a:r>
              </a:p>
              <a:p>
                <a:pPr marL="36900" indent="0">
                  <a:buNone/>
                </a:pPr>
                <a:r>
                  <a:rPr lang="el-GR" sz="1800" dirty="0" smtClean="0"/>
                  <a:t>λ ≈ 0.01332975347230664</a:t>
                </a:r>
                <a:endParaRPr lang="pl-PL" sz="1800" dirty="0" smtClean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1800" dirty="0" smtClean="0"/>
                  <a:t> = 1000 gram</a:t>
                </a:r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295" y="1019907"/>
                <a:ext cx="3790090" cy="463061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4288"/>
            <a:ext cx="5778768" cy="43556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5" y="2324288"/>
            <a:ext cx="5789484" cy="4378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2"/>
              <p:cNvSpPr txBox="1">
                <a:spLocks/>
              </p:cNvSpPr>
              <p:nvPr/>
            </p:nvSpPr>
            <p:spPr>
              <a:xfrm>
                <a:off x="7659884" y="1019906"/>
                <a:ext cx="3790090" cy="463061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r">
                  <a:buFont typeface="Wingdings 2" charset="2"/>
                  <a:buNone/>
                </a:pPr>
                <a:r>
                  <a:rPr lang="pl-PL" sz="1800" dirty="0" smtClean="0"/>
                  <a:t>T = 3,8235 dni = 330350,4 sekund</a:t>
                </a:r>
              </a:p>
              <a:p>
                <a:pPr marL="36900" indent="0" algn="r">
                  <a:buNone/>
                </a:pPr>
                <a:r>
                  <a:rPr lang="el-GR" sz="1800" dirty="0" smtClean="0"/>
                  <a:t>λ ≈ </a:t>
                </a:r>
                <a:r>
                  <a:rPr lang="pl-PL" sz="1800" dirty="0" smtClean="0"/>
                  <a:t>0.0000020982180755</a:t>
                </a:r>
              </a:p>
              <a:p>
                <a:pPr marL="3690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1800" dirty="0" smtClean="0"/>
                  <a:t> = 1000 gram</a:t>
                </a:r>
                <a:endParaRPr lang="pl-PL" sz="1800" dirty="0"/>
              </a:p>
            </p:txBody>
          </p:sp>
        </mc:Choice>
        <mc:Fallback xmlns="">
          <p:sp>
            <p:nvSpPr>
              <p:cNvPr id="6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884" y="1019906"/>
                <a:ext cx="3790090" cy="46306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086041" y="93783"/>
            <a:ext cx="10353762" cy="970450"/>
          </a:xfrm>
        </p:spPr>
        <p:txBody>
          <a:bodyPr/>
          <a:lstStyle/>
          <a:p>
            <a:r>
              <a:rPr lang="pl-PL" dirty="0" smtClean="0"/>
              <a:t>Miedz 62 i Einstein 256 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386862" y="1064233"/>
                <a:ext cx="3490545" cy="5107967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pl-PL" dirty="0" smtClean="0"/>
                  <a:t>Mające kolejno okresy równe 9,673 i 25,4 minut.</a:t>
                </a:r>
              </a:p>
              <a:p>
                <a:pPr marL="36900" indent="0">
                  <a:buNone/>
                </a:pPr>
                <a:r>
                  <a:rPr lang="pl-PL" dirty="0" smtClean="0"/>
                  <a:t>Jak możemy zobaczyć na wykresie to jak bardzo przebieg będzie wybrzuszony/wypłaszczony zależy od okresu połowicznego rozpadu a co za tym idzie od współczynnika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pl-PL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2" y="1064233"/>
                <a:ext cx="3490545" cy="510796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24" y="967517"/>
            <a:ext cx="7443331" cy="56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>
                <a:effectLst/>
              </a:rPr>
              <a:t>	- https://</a:t>
            </a:r>
            <a:r>
              <a:rPr lang="pl-PL" dirty="0" smtClean="0">
                <a:effectLst/>
              </a:rPr>
              <a:t>math24.net/radioactive-decay.html</a:t>
            </a:r>
          </a:p>
          <a:p>
            <a:pPr marL="36900" indent="0">
              <a:buNone/>
            </a:pPr>
            <a:r>
              <a:rPr lang="pl-PL" dirty="0" smtClean="0">
                <a:effectLst/>
              </a:rPr>
              <a:t>	- https://energyeducation.ca/encyclopedia/Gamma_decay#:~:text=Gamma%20decay%</a:t>
            </a:r>
          </a:p>
          <a:p>
            <a:pPr marL="36900" indent="0">
              <a:buNone/>
            </a:pPr>
            <a:r>
              <a:rPr lang="pl-PL" dirty="0">
                <a:effectLst/>
              </a:rPr>
              <a:t>	</a:t>
            </a:r>
            <a:r>
              <a:rPr lang="pl-PL" dirty="0" smtClean="0">
                <a:effectLst/>
              </a:rPr>
              <a:t>20is%20one%20type,gamma%20ray%20photon%20-</a:t>
            </a:r>
            <a:r>
              <a:rPr lang="pl-PL" dirty="0">
                <a:effectLst/>
              </a:rPr>
              <a:t>%20is%20released.</a:t>
            </a:r>
          </a:p>
          <a:p>
            <a:pPr marL="36900" indent="0">
              <a:buNone/>
            </a:pPr>
            <a:r>
              <a:rPr lang="pl-PL" dirty="0">
                <a:effectLst/>
              </a:rPr>
              <a:t>	- https://energyeducation.ca/encyclopedia/Alpha_decay#:~:text=Alpha%20decay%20i</a:t>
            </a:r>
          </a:p>
          <a:p>
            <a:pPr marL="36900" indent="0">
              <a:buNone/>
            </a:pPr>
            <a:r>
              <a:rPr lang="pl-PL" dirty="0">
                <a:effectLst/>
              </a:rPr>
              <a:t>	s%20a%20nuclear,mass%20and%20a%20positive%20charge.</a:t>
            </a:r>
            <a:br>
              <a:rPr lang="pl-PL" dirty="0">
                <a:effectLst/>
              </a:rPr>
            </a:br>
            <a:endParaRPr lang="pl-PL" dirty="0" smtClean="0">
              <a:effectLst/>
            </a:endParaRP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13795" y="4108994"/>
            <a:ext cx="7376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pl-PL" sz="2000" dirty="0">
                <a:solidFill>
                  <a:schemeClr val="tx2"/>
                </a:solidFill>
              </a:rPr>
              <a:t>	- https://</a:t>
            </a:r>
            <a:r>
              <a:rPr lang="pl-PL" sz="2000" dirty="0" smtClean="0">
                <a:solidFill>
                  <a:schemeClr val="tx2"/>
                </a:solidFill>
              </a:rPr>
              <a:t>www.rsc.org/periodic-table</a:t>
            </a:r>
          </a:p>
          <a:p>
            <a:pPr marL="36900" indent="0">
              <a:buNone/>
            </a:pPr>
            <a:endParaRPr lang="pl-PL" sz="2000" dirty="0">
              <a:solidFill>
                <a:schemeClr val="tx2"/>
              </a:solidFill>
            </a:endParaRPr>
          </a:p>
          <a:p>
            <a:pPr marL="36900" indent="0">
              <a:buNone/>
            </a:pPr>
            <a:r>
              <a:rPr lang="pl-PL" sz="2000" dirty="0">
                <a:solidFill>
                  <a:schemeClr val="tx2"/>
                </a:solidFill>
              </a:rPr>
              <a:t>	- https://www.britannica.com/science/radon-220 itp.</a:t>
            </a:r>
          </a:p>
          <a:p>
            <a:endParaRPr lang="pl-P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73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emny błękit">
  <a:themeElements>
    <a:clrScheme name="Ciemny błękit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iemny błękit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mny błęki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53</TotalTime>
  <Words>308</Words>
  <Application>Microsoft Office PowerPoint</Application>
  <PresentationFormat>Panoramiczny</PresentationFormat>
  <Paragraphs>35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Calisto MT</vt:lpstr>
      <vt:lpstr>Cambria Math</vt:lpstr>
      <vt:lpstr>Trebuchet MS</vt:lpstr>
      <vt:lpstr>Wingdings 2</vt:lpstr>
      <vt:lpstr>Ciemny błękit</vt:lpstr>
      <vt:lpstr>Rozpad promieniotwórczy</vt:lpstr>
      <vt:lpstr>Wstęp Teoretyczny</vt:lpstr>
      <vt:lpstr>Równanie różniczkowe</vt:lpstr>
      <vt:lpstr>Radon 220               Radon 222</vt:lpstr>
      <vt:lpstr>Miedz 62 i Einstein 256 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Rozpad promieniotwórczy</dc:title>
  <dc:creator>Admin</dc:creator>
  <cp:lastModifiedBy>Admin</cp:lastModifiedBy>
  <cp:revision>8</cp:revision>
  <dcterms:created xsi:type="dcterms:W3CDTF">2023-01-03T14:23:34Z</dcterms:created>
  <dcterms:modified xsi:type="dcterms:W3CDTF">2023-01-05T08:12:59Z</dcterms:modified>
</cp:coreProperties>
</file>