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F8F28-0668-41ED-B20B-4BA1FEED493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26E93-6087-4C8F-B12B-FD07D827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4941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77E36-CEA1-4D8D-B96C-70C198319B5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536EF-451D-46B8-9A3B-16726D7B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5930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536EF-451D-46B8-9A3B-16726D7BC4AE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3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3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1139-9D97-42D1-A23F-AC5AF223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1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1139-9D97-42D1-A23F-AC5AF223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6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1139-9D97-42D1-A23F-AC5AF223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9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1139-9D97-42D1-A23F-AC5AF223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1139-9D97-42D1-A23F-AC5AF223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1139-9D97-42D1-A23F-AC5AF223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1139-9D97-42D1-A23F-AC5AF223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1139-9D97-42D1-A23F-AC5AF223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9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E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err="1" smtClean="0"/>
              <a:t>Principi</a:t>
            </a:r>
            <a:r>
              <a:rPr lang="en-US" dirty="0" smtClean="0"/>
              <a:t> </a:t>
            </a:r>
            <a:r>
              <a:rPr lang="en-US" dirty="0" err="1" smtClean="0"/>
              <a:t>softverskog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sr-Latn-ME" dirty="0" smtClean="0"/>
              <a:t>nženjerstva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9" y="230188"/>
            <a:ext cx="2069071" cy="94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1139-9D97-42D1-A23F-AC5AF223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4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1139-9D97-42D1-A23F-AC5AF223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1139-9D97-42D1-A23F-AC5AF223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6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4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1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AAAD7-F880-4F95-81AC-CA39E3FF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4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Principi softverskog inženjerstva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B1139-9D97-42D1-A23F-AC5AF223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4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4926"/>
            <a:ext cx="7620000" cy="3483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6331" y="3619500"/>
            <a:ext cx="483933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Principi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softverskog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</a:t>
            </a:r>
            <a:r>
              <a:rPr lang="sr-Latn-ME" sz="2800" dirty="0" smtClean="0">
                <a:solidFill>
                  <a:schemeClr val="bg1"/>
                </a:solidFill>
              </a:rPr>
              <a:t>nženjerstva</a:t>
            </a:r>
            <a:br>
              <a:rPr lang="sr-Latn-ME" sz="2800" dirty="0" smtClean="0">
                <a:solidFill>
                  <a:schemeClr val="bg1"/>
                </a:solidFill>
              </a:rPr>
            </a:br>
            <a:r>
              <a:rPr lang="sr-Latn-ME" sz="2800" dirty="0" smtClean="0">
                <a:solidFill>
                  <a:schemeClr val="bg1"/>
                </a:solidFill>
              </a:rPr>
              <a:t>Tim Blackout</a:t>
            </a:r>
            <a:br>
              <a:rPr lang="sr-Latn-ME" sz="2800" dirty="0" smtClean="0">
                <a:solidFill>
                  <a:schemeClr val="bg1"/>
                </a:solidFill>
              </a:rPr>
            </a:br>
            <a:r>
              <a:rPr lang="sr-Latn-ME" sz="2800" dirty="0" smtClean="0">
                <a:solidFill>
                  <a:schemeClr val="bg1"/>
                </a:solidFill>
              </a:rPr>
              <a:t>Projekat Blackout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3362" y="5619750"/>
            <a:ext cx="410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ME" dirty="0" smtClean="0">
                <a:solidFill>
                  <a:schemeClr val="bg1">
                    <a:lumMod val="65000"/>
                  </a:schemeClr>
                </a:solidFill>
              </a:rPr>
              <a:t>Andrija Rakojević 2018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/0718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Anastasija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Tomi</a:t>
            </a:r>
            <a:r>
              <a:rPr lang="sr-Latn-ME" dirty="0" smtClean="0">
                <a:solidFill>
                  <a:schemeClr val="bg1">
                    <a:lumMod val="65000"/>
                  </a:schemeClr>
                </a:solidFill>
              </a:rPr>
              <a:t>ć 2018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/0255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Du</a:t>
            </a:r>
            <a:r>
              <a:rPr lang="sr-Latn-ME" dirty="0" smtClean="0">
                <a:solidFill>
                  <a:schemeClr val="bg1">
                    <a:lumMod val="65000"/>
                  </a:schemeClr>
                </a:solidFill>
              </a:rPr>
              <a:t>šan Terzić 2018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/0664</a:t>
            </a:r>
            <a:r>
              <a:rPr lang="sr-Latn-M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ME" dirty="0" smtClean="0">
                <a:solidFill>
                  <a:schemeClr val="bg1"/>
                </a:solidFill>
              </a:rPr>
              <a:t>FAZA 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 smtClean="0">
                <a:solidFill>
                  <a:schemeClr val="bg1"/>
                </a:solidFill>
              </a:rPr>
              <a:t>Faza se sastoji iz izrade modela veb aplikacije</a:t>
            </a:r>
          </a:p>
          <a:p>
            <a:r>
              <a:rPr lang="sr-Latn-ME" dirty="0" smtClean="0">
                <a:solidFill>
                  <a:schemeClr val="bg1"/>
                </a:solidFill>
              </a:rPr>
              <a:t>Ukupno 12 modela</a:t>
            </a:r>
          </a:p>
          <a:p>
            <a:r>
              <a:rPr lang="sr-Latn-ME" dirty="0" smtClean="0">
                <a:solidFill>
                  <a:schemeClr val="bg1"/>
                </a:solidFill>
              </a:rPr>
              <a:t>Radila Anastasija Tomić uz manje konsultacije sa ostatkom tima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</a:t>
            </a:r>
            <a:r>
              <a:rPr lang="sr-Latn-ME" smtClean="0"/>
              <a:t>nženjerstva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6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ME" dirty="0" smtClean="0">
                <a:solidFill>
                  <a:schemeClr val="bg1"/>
                </a:solidFill>
              </a:rPr>
              <a:t>FAZA 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 smtClean="0">
                <a:solidFill>
                  <a:schemeClr val="bg1"/>
                </a:solidFill>
              </a:rPr>
              <a:t>Faza se sastoji iz testiranja veb aplikacije</a:t>
            </a:r>
          </a:p>
          <a:p>
            <a:r>
              <a:rPr lang="sr-Latn-ME" dirty="0" smtClean="0">
                <a:solidFill>
                  <a:schemeClr val="bg1"/>
                </a:solidFill>
              </a:rPr>
              <a:t>Raspodjela posla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Andrija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Rakojevi</a:t>
            </a:r>
            <a:r>
              <a:rPr lang="sr-Latn-ME" dirty="0" smtClean="0">
                <a:solidFill>
                  <a:schemeClr val="bg1"/>
                </a:solidFill>
              </a:rPr>
              <a:t>ć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testiranje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funckionalnosti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implementiranih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od </a:t>
            </a:r>
            <a:r>
              <a:rPr lang="en-US" dirty="0" err="1" smtClean="0">
                <a:solidFill>
                  <a:schemeClr val="bg1"/>
                </a:solidFill>
              </a:rPr>
              <a:t>strane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Anastasije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Tomi</a:t>
            </a:r>
            <a:r>
              <a:rPr lang="sr-Latn-ME" dirty="0" smtClean="0">
                <a:solidFill>
                  <a:schemeClr val="bg1"/>
                </a:solidFill>
              </a:rPr>
              <a:t>ć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Anastasij</a:t>
            </a:r>
            <a:r>
              <a:rPr lang="sr-Latn-ME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Tomi</a:t>
            </a:r>
            <a:r>
              <a:rPr lang="sr-Latn-ME" dirty="0" smtClean="0">
                <a:solidFill>
                  <a:schemeClr val="bg1"/>
                </a:solidFill>
              </a:rPr>
              <a:t>ć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testiranje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funckionalnosti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implementiranih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od </a:t>
            </a:r>
            <a:r>
              <a:rPr lang="en-US" dirty="0" err="1" smtClean="0">
                <a:solidFill>
                  <a:schemeClr val="bg1"/>
                </a:solidFill>
              </a:rPr>
              <a:t>strane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sr-Latn-ME" dirty="0" smtClean="0">
                <a:solidFill>
                  <a:schemeClr val="bg1"/>
                </a:solidFill>
              </a:rPr>
              <a:t>Dušana Terzića</a:t>
            </a:r>
          </a:p>
          <a:p>
            <a:pPr lvl="1"/>
            <a:r>
              <a:rPr lang="sr-Latn-ME" dirty="0" smtClean="0">
                <a:solidFill>
                  <a:schemeClr val="bg1"/>
                </a:solidFill>
              </a:rPr>
              <a:t>Dušan Terzić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testiranje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funckionalnosti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implementiranih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od </a:t>
            </a:r>
            <a:r>
              <a:rPr lang="en-US" dirty="0" err="1" smtClean="0">
                <a:solidFill>
                  <a:schemeClr val="bg1"/>
                </a:solidFill>
              </a:rPr>
              <a:t>strane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Andrij</a:t>
            </a:r>
            <a:r>
              <a:rPr lang="sr-Latn-ME" dirty="0" smtClean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Rakojevi</a:t>
            </a:r>
            <a:r>
              <a:rPr lang="sr-Latn-ME" dirty="0" smtClean="0">
                <a:solidFill>
                  <a:schemeClr val="bg1"/>
                </a:solidFill>
              </a:rPr>
              <a:t>ća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</a:t>
            </a:r>
            <a:r>
              <a:rPr lang="sr-Latn-ME" smtClean="0"/>
              <a:t>nženjerstva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345"/>
                    </a14:imgEffect>
                    <a14:imgEffect>
                      <a14:saturation sat="87000"/>
                    </a14:imgEffect>
                    <a14:imgEffect>
                      <a14:brightnessContrast bright="2000" contras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02089">
            <a:off x="2876274" y="-1949091"/>
            <a:ext cx="6812761" cy="11820914"/>
          </a:xfrm>
          <a:prstGeom prst="rect">
            <a:avLst/>
          </a:prstGeom>
          <a:noFill/>
          <a:effectLst>
            <a:glow rad="203200">
              <a:schemeClr val="accent1">
                <a:alpha val="11000"/>
              </a:schemeClr>
            </a:glow>
            <a:reflection endPos="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82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sr-Latn-ME" sz="9600" b="1" dirty="0" smtClean="0">
                <a:solidFill>
                  <a:schemeClr val="bg1"/>
                </a:solidFill>
              </a:rPr>
              <a:t>HVALA</a:t>
            </a:r>
            <a:br>
              <a:rPr lang="sr-Latn-ME" sz="9600" b="1" dirty="0" smtClean="0">
                <a:solidFill>
                  <a:schemeClr val="bg1"/>
                </a:solidFill>
              </a:rPr>
            </a:br>
            <a:r>
              <a:rPr lang="sr-Latn-ME" sz="4000" dirty="0" smtClean="0">
                <a:solidFill>
                  <a:schemeClr val="bg1"/>
                </a:solidFill>
              </a:rPr>
              <a:t>pitanja</a:t>
            </a:r>
            <a:r>
              <a:rPr lang="en-US" sz="4000" dirty="0" smtClean="0">
                <a:solidFill>
                  <a:schemeClr val="bg1"/>
                </a:solidFill>
              </a:rPr>
              <a:t>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</a:t>
            </a:r>
            <a:r>
              <a:rPr lang="sr-Latn-ME" smtClean="0"/>
              <a:t>nženjerstva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ME" dirty="0" smtClean="0">
                <a:solidFill>
                  <a:schemeClr val="bg1"/>
                </a:solidFill>
              </a:rPr>
              <a:t>O PROJEKTU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sr-Latn-ME" sz="2400" dirty="0" smtClean="0">
                <a:solidFill>
                  <a:schemeClr val="bg1"/>
                </a:solidFill>
              </a:rPr>
              <a:t>Projekat Blackout predstavlja aplikaciju za pronalazak koktela sa zadatim sastojcima</a:t>
            </a:r>
          </a:p>
          <a:p>
            <a:pPr>
              <a:buClr>
                <a:schemeClr val="bg1"/>
              </a:buClr>
            </a:pPr>
            <a:r>
              <a:rPr lang="sr-Latn-ME" sz="2400" dirty="0" smtClean="0">
                <a:solidFill>
                  <a:schemeClr val="bg1"/>
                </a:solidFill>
              </a:rPr>
              <a:t>Korisnici imaju mogućnost pravljenja svojih omiljenih pića iz udobnosti svoga doma</a:t>
            </a:r>
          </a:p>
          <a:p>
            <a:pPr>
              <a:buClr>
                <a:schemeClr val="bg1"/>
              </a:buClr>
            </a:pPr>
            <a:r>
              <a:rPr lang="sr-Latn-ME" sz="2400" dirty="0" smtClean="0">
                <a:solidFill>
                  <a:schemeClr val="bg1"/>
                </a:solidFill>
              </a:rPr>
              <a:t>U aplikaciji postoje pet tipova korisnika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  <a:endParaRPr lang="sr-Latn-ME" sz="24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r-Latn-ME" dirty="0" smtClean="0">
                <a:solidFill>
                  <a:schemeClr val="bg1"/>
                </a:solidFill>
              </a:rPr>
              <a:t>Gost</a:t>
            </a: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r-Latn-ME" dirty="0" smtClean="0">
                <a:solidFill>
                  <a:schemeClr val="bg1"/>
                </a:solidFill>
              </a:rPr>
              <a:t>Administrator</a:t>
            </a: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r-Latn-ME" dirty="0" smtClean="0">
                <a:solidFill>
                  <a:schemeClr val="bg1"/>
                </a:solidFill>
              </a:rPr>
              <a:t>Običan korisnik</a:t>
            </a: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r-Latn-ME" dirty="0" smtClean="0">
                <a:solidFill>
                  <a:schemeClr val="bg1"/>
                </a:solidFill>
              </a:rPr>
              <a:t>Prodavnica</a:t>
            </a: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r-Latn-ME" dirty="0" smtClean="0">
                <a:solidFill>
                  <a:schemeClr val="bg1"/>
                </a:solidFill>
              </a:rPr>
              <a:t>Koktel majstor</a:t>
            </a:r>
            <a:endParaRPr lang="sr-Latn-ME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</a:t>
            </a:r>
            <a:r>
              <a:rPr lang="sr-Latn-ME" smtClean="0"/>
              <a:t>nženjerstva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1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ME" dirty="0" smtClean="0">
                <a:solidFill>
                  <a:schemeClr val="bg1"/>
                </a:solidFill>
              </a:rPr>
              <a:t>ALATI, TEHNOLOGIJE I BIBLIOTEKE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Korišćeni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alati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endParaRPr lang="sr-Latn-ME" dirty="0" smtClean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Microsoft Word – </a:t>
            </a:r>
            <a:r>
              <a:rPr lang="en-US" dirty="0" err="1" smtClean="0">
                <a:solidFill>
                  <a:schemeClr val="bg1"/>
                </a:solidFill>
              </a:rPr>
              <a:t>pisanje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svih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dokumenata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faza</a:t>
            </a:r>
            <a:r>
              <a:rPr lang="en-US" dirty="0" smtClean="0">
                <a:solidFill>
                  <a:schemeClr val="bg1"/>
                </a:solidFill>
              </a:rPr>
              <a:t> 1, 2, 3, 4, 5, 7) </a:t>
            </a:r>
            <a:endParaRPr lang="sr-Latn-ME" dirty="0" smtClean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Visual Studio Code – </a:t>
            </a:r>
            <a:r>
              <a:rPr lang="en-US" dirty="0" err="1" smtClean="0">
                <a:solidFill>
                  <a:schemeClr val="bg1"/>
                </a:solidFill>
              </a:rPr>
              <a:t>pisanje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prototipa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faza</a:t>
            </a:r>
            <a:r>
              <a:rPr lang="en-US" dirty="0" smtClean="0">
                <a:solidFill>
                  <a:schemeClr val="bg1"/>
                </a:solidFill>
              </a:rPr>
              <a:t> 2) </a:t>
            </a:r>
            <a:endParaRPr lang="sr-Latn-ME" dirty="0" smtClean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/>
                </a:solidFill>
              </a:rPr>
              <a:t>erwin</a:t>
            </a:r>
            <a:r>
              <a:rPr lang="en-US" dirty="0" smtClean="0">
                <a:solidFill>
                  <a:schemeClr val="bg1"/>
                </a:solidFill>
              </a:rPr>
              <a:t> Data Modeler – </a:t>
            </a:r>
            <a:r>
              <a:rPr lang="en-US" dirty="0" err="1" smtClean="0">
                <a:solidFill>
                  <a:schemeClr val="bg1"/>
                </a:solidFill>
              </a:rPr>
              <a:t>pravljenje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modela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baze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faza</a:t>
            </a:r>
            <a:r>
              <a:rPr lang="en-US" dirty="0" smtClean="0">
                <a:solidFill>
                  <a:schemeClr val="bg1"/>
                </a:solidFill>
              </a:rPr>
              <a:t> 4)</a:t>
            </a:r>
            <a:endParaRPr lang="sr-Latn-ME" dirty="0" smtClean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Apache </a:t>
            </a:r>
            <a:r>
              <a:rPr lang="en-US" dirty="0" err="1" smtClean="0">
                <a:solidFill>
                  <a:schemeClr val="bg1"/>
                </a:solidFill>
              </a:rPr>
              <a:t>NetBeans</a:t>
            </a:r>
            <a:r>
              <a:rPr lang="en-US" dirty="0" smtClean="0">
                <a:solidFill>
                  <a:schemeClr val="bg1"/>
                </a:solidFill>
              </a:rPr>
              <a:t> IDE 12.1 – </a:t>
            </a:r>
            <a:r>
              <a:rPr lang="en-US" dirty="0" err="1" smtClean="0">
                <a:solidFill>
                  <a:schemeClr val="bg1"/>
                </a:solidFill>
              </a:rPr>
              <a:t>pisanje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funckionalnog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projekta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faza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implementacije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faza</a:t>
            </a:r>
            <a:r>
              <a:rPr lang="en-US" dirty="0" smtClean="0">
                <a:solidFill>
                  <a:schemeClr val="bg1"/>
                </a:solidFill>
              </a:rPr>
              <a:t> 5)</a:t>
            </a:r>
            <a:endParaRPr lang="sr-Latn-ME" dirty="0" smtClean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/>
                </a:solidFill>
              </a:rPr>
              <a:t>Sourcetree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Bash – </a:t>
            </a:r>
            <a:r>
              <a:rPr lang="en-US" dirty="0" err="1" smtClean="0">
                <a:solidFill>
                  <a:schemeClr val="bg1"/>
                </a:solidFill>
              </a:rPr>
              <a:t>postavljanje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projekta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repozitorijum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faza</a:t>
            </a:r>
            <a:r>
              <a:rPr lang="en-US" dirty="0" smtClean="0">
                <a:solidFill>
                  <a:schemeClr val="bg1"/>
                </a:solidFill>
              </a:rPr>
              <a:t> 2, 3, 4, 5) </a:t>
            </a:r>
            <a:endParaRPr lang="sr-Latn-ME" dirty="0" smtClean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Wampmanager64 – </a:t>
            </a:r>
            <a:r>
              <a:rPr lang="en-US" dirty="0" err="1" smtClean="0">
                <a:solidFill>
                  <a:schemeClr val="bg1"/>
                </a:solidFill>
              </a:rPr>
              <a:t>pisanje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funckionalnog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projekta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faza</a:t>
            </a:r>
            <a:r>
              <a:rPr lang="en-US" dirty="0" smtClean="0">
                <a:solidFill>
                  <a:schemeClr val="bg1"/>
                </a:solidFill>
              </a:rPr>
              <a:t> 5)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/>
                </a:solidFill>
              </a:rPr>
              <a:t>StarUML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pravljenje</a:t>
            </a:r>
            <a:r>
              <a:rPr lang="en-US" dirty="0" smtClean="0">
                <a:solidFill>
                  <a:schemeClr val="bg1"/>
                </a:solidFill>
              </a:rPr>
              <a:t> UML </a:t>
            </a:r>
            <a:r>
              <a:rPr lang="en-US" dirty="0" err="1" smtClean="0">
                <a:solidFill>
                  <a:schemeClr val="bg1"/>
                </a:solidFill>
              </a:rPr>
              <a:t>modela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aplikacije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faza</a:t>
            </a:r>
            <a:r>
              <a:rPr lang="en-US" dirty="0" smtClean="0">
                <a:solidFill>
                  <a:schemeClr val="bg1"/>
                </a:solidFill>
              </a:rPr>
              <a:t> 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Selenium IDE – </a:t>
            </a:r>
            <a:r>
              <a:rPr lang="en-US" dirty="0" err="1" smtClean="0">
                <a:solidFill>
                  <a:schemeClr val="bg1"/>
                </a:solidFill>
              </a:rPr>
              <a:t>testiranje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veb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aplikacije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faza</a:t>
            </a:r>
            <a:r>
              <a:rPr lang="en-US" dirty="0" smtClean="0">
                <a:solidFill>
                  <a:schemeClr val="bg1"/>
                </a:solidFill>
              </a:rPr>
              <a:t> 7)</a:t>
            </a:r>
            <a:endParaRPr lang="sr-Latn-ME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Tehnologije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sr-Latn-ME" dirty="0" smtClean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HTML, CSS,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pisanje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prototipa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funkcionalnog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projekta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faza</a:t>
            </a:r>
            <a:r>
              <a:rPr lang="en-US" dirty="0" smtClean="0">
                <a:solidFill>
                  <a:schemeClr val="bg1"/>
                </a:solidFill>
              </a:rPr>
              <a:t> 2, 5)</a:t>
            </a:r>
            <a:endParaRPr lang="sr-Latn-ME" dirty="0" smtClean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PHP, MySQL, </a:t>
            </a:r>
            <a:r>
              <a:rPr lang="en-US" dirty="0" err="1" smtClean="0">
                <a:solidFill>
                  <a:schemeClr val="bg1"/>
                </a:solidFill>
              </a:rPr>
              <a:t>Codeigniter</a:t>
            </a:r>
            <a:r>
              <a:rPr lang="en-US" dirty="0" smtClean="0">
                <a:solidFill>
                  <a:schemeClr val="bg1"/>
                </a:solidFill>
              </a:rPr>
              <a:t> 4 - </a:t>
            </a:r>
            <a:r>
              <a:rPr lang="en-US" dirty="0" err="1" smtClean="0">
                <a:solidFill>
                  <a:schemeClr val="bg1"/>
                </a:solidFill>
              </a:rPr>
              <a:t>pisanje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funkcionalnog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projekta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faza</a:t>
            </a:r>
            <a:r>
              <a:rPr lang="en-US" dirty="0" smtClean="0">
                <a:solidFill>
                  <a:schemeClr val="bg1"/>
                </a:solidFill>
              </a:rPr>
              <a:t> 5)</a:t>
            </a:r>
            <a:endParaRPr lang="sr-Latn-ME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Biblioteke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sr-Latn-ME" dirty="0" smtClean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Bootstrap 5, jQuery 3.5.1 – </a:t>
            </a:r>
            <a:r>
              <a:rPr lang="en-US" dirty="0" err="1" smtClean="0">
                <a:solidFill>
                  <a:schemeClr val="bg1"/>
                </a:solidFill>
              </a:rPr>
              <a:t>pisanje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prototipa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funkcionalnog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projekta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faza</a:t>
            </a:r>
            <a:r>
              <a:rPr lang="en-US" dirty="0" smtClean="0">
                <a:solidFill>
                  <a:schemeClr val="bg1"/>
                </a:solidFill>
              </a:rPr>
              <a:t> 2, 5)</a:t>
            </a:r>
            <a:endParaRPr lang="sr-Latn-ME" dirty="0" smtClean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Font awesome 4.7, AJAX - </a:t>
            </a:r>
            <a:r>
              <a:rPr lang="en-US" dirty="0" err="1" smtClean="0">
                <a:solidFill>
                  <a:schemeClr val="bg1"/>
                </a:solidFill>
              </a:rPr>
              <a:t>pisanje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funkcionalnog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projekta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faza</a:t>
            </a:r>
            <a:r>
              <a:rPr lang="en-US" dirty="0" smtClean="0">
                <a:solidFill>
                  <a:schemeClr val="bg1"/>
                </a:solidFill>
              </a:rPr>
              <a:t> 5)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</a:t>
            </a:r>
            <a:r>
              <a:rPr lang="sr-Latn-ME" smtClean="0"/>
              <a:t>nženjerstva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ME" dirty="0" smtClean="0">
                <a:solidFill>
                  <a:schemeClr val="bg1"/>
                </a:solidFill>
              </a:rPr>
              <a:t>FAZE PROJEKTA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ME" dirty="0" smtClean="0">
                <a:solidFill>
                  <a:schemeClr val="bg1"/>
                </a:solidFill>
              </a:rPr>
              <a:t>Faza 1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err="1" smtClean="0">
                <a:solidFill>
                  <a:schemeClr val="bg1"/>
                </a:solidFill>
              </a:rPr>
              <a:t>Dokument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projektnog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zadatka</a:t>
            </a:r>
            <a:endParaRPr lang="sr-Latn-ME" dirty="0" smtClean="0">
              <a:solidFill>
                <a:schemeClr val="bg1"/>
              </a:solidFill>
            </a:endParaRPr>
          </a:p>
          <a:p>
            <a:r>
              <a:rPr lang="sr-Latn-ME" dirty="0" smtClean="0">
                <a:solidFill>
                  <a:schemeClr val="bg1"/>
                </a:solidFill>
              </a:rPr>
              <a:t>Faza 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Pisanje</a:t>
            </a:r>
            <a:r>
              <a:rPr lang="en-US" dirty="0" smtClean="0">
                <a:solidFill>
                  <a:schemeClr val="bg1"/>
                </a:solidFill>
              </a:rPr>
              <a:t> SSU </a:t>
            </a:r>
            <a:r>
              <a:rPr lang="en-US" dirty="0" err="1" smtClean="0">
                <a:solidFill>
                  <a:schemeClr val="bg1"/>
                </a:solidFill>
              </a:rPr>
              <a:t>dokumenata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izrada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prototipa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aplikacije</a:t>
            </a:r>
            <a:endParaRPr lang="sr-Latn-ME" dirty="0" smtClean="0">
              <a:solidFill>
                <a:schemeClr val="bg1"/>
              </a:solidFill>
            </a:endParaRPr>
          </a:p>
          <a:p>
            <a:r>
              <a:rPr lang="sr-Latn-ME" dirty="0" smtClean="0">
                <a:solidFill>
                  <a:schemeClr val="bg1"/>
                </a:solidFill>
              </a:rPr>
              <a:t>Faza 3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Formalna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inspekcija</a:t>
            </a:r>
            <a:endParaRPr lang="sr-Latn-ME" dirty="0" smtClean="0">
              <a:solidFill>
                <a:schemeClr val="bg1"/>
              </a:solidFill>
            </a:endParaRPr>
          </a:p>
          <a:p>
            <a:r>
              <a:rPr lang="sr-Latn-ME" dirty="0" smtClean="0">
                <a:solidFill>
                  <a:schemeClr val="bg1"/>
                </a:solidFill>
              </a:rPr>
              <a:t>Faza 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Modelovanje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baze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podataka</a:t>
            </a:r>
            <a:endParaRPr lang="sr-Latn-ME" dirty="0" smtClean="0">
              <a:solidFill>
                <a:schemeClr val="bg1"/>
              </a:solidFill>
            </a:endParaRPr>
          </a:p>
          <a:p>
            <a:r>
              <a:rPr lang="sr-Latn-ME" dirty="0" smtClean="0">
                <a:solidFill>
                  <a:schemeClr val="bg1"/>
                </a:solidFill>
              </a:rPr>
              <a:t>Faza 5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Implementacija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veb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aplikacije</a:t>
            </a:r>
            <a:endParaRPr lang="sr-Latn-ME" dirty="0" smtClean="0">
              <a:solidFill>
                <a:schemeClr val="bg1"/>
              </a:solidFill>
            </a:endParaRPr>
          </a:p>
          <a:p>
            <a:r>
              <a:rPr lang="sr-Latn-ME" dirty="0" smtClean="0">
                <a:solidFill>
                  <a:schemeClr val="bg1"/>
                </a:solidFill>
              </a:rPr>
              <a:t>Faza 6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Modelovanje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veb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aplikacije</a:t>
            </a:r>
            <a:endParaRPr lang="sr-Latn-ME" dirty="0" smtClean="0">
              <a:solidFill>
                <a:schemeClr val="bg1"/>
              </a:solidFill>
            </a:endParaRPr>
          </a:p>
          <a:p>
            <a:r>
              <a:rPr lang="sr-Latn-ME" dirty="0" smtClean="0">
                <a:solidFill>
                  <a:schemeClr val="bg1"/>
                </a:solidFill>
              </a:rPr>
              <a:t>Faza 7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err="1" smtClean="0">
                <a:solidFill>
                  <a:schemeClr val="bg1"/>
                </a:solidFill>
              </a:rPr>
              <a:t>Testiranje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veb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aplikacije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Principi</a:t>
            </a:r>
            <a:r>
              <a:rPr lang="en-US" dirty="0" smtClean="0"/>
              <a:t> </a:t>
            </a:r>
            <a:r>
              <a:rPr lang="en-US" dirty="0" err="1" smtClean="0"/>
              <a:t>softverskog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sr-Latn-ME" dirty="0" smtClean="0"/>
              <a:t>nženjerstva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FAZA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 smtClean="0">
                <a:solidFill>
                  <a:schemeClr val="bg1"/>
                </a:solidFill>
              </a:rPr>
              <a:t>Faza se sastoji od izrade dokumenta projektnog zadatka</a:t>
            </a:r>
            <a:endParaRPr lang="sr-Latn-ME" dirty="0">
              <a:solidFill>
                <a:schemeClr val="bg1"/>
              </a:solidFill>
            </a:endParaRPr>
          </a:p>
          <a:p>
            <a:r>
              <a:rPr lang="sr-Latn-ME" dirty="0" smtClean="0">
                <a:solidFill>
                  <a:schemeClr val="bg1"/>
                </a:solidFill>
              </a:rPr>
              <a:t>Dokument služi za kratak opis specifikacija aplikacije i organizaciju tima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Radili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Andrija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Rakojevi</a:t>
            </a:r>
            <a:r>
              <a:rPr lang="sr-Latn-ME" dirty="0" smtClean="0">
                <a:solidFill>
                  <a:schemeClr val="bg1"/>
                </a:solidFill>
              </a:rPr>
              <a:t>ć i Dušan Terzić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</a:t>
            </a:r>
            <a:r>
              <a:rPr lang="sr-Latn-ME" smtClean="0"/>
              <a:t>nženjerstva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4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ME" dirty="0" smtClean="0">
                <a:solidFill>
                  <a:schemeClr val="bg1"/>
                </a:solidFill>
              </a:rPr>
              <a:t>FAZA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ME" dirty="0" smtClean="0">
                <a:solidFill>
                  <a:schemeClr val="bg1"/>
                </a:solidFill>
              </a:rPr>
              <a:t>Faza se sastoji iz izrade specifikacije slučajeva korišćenja aplikacije i izrade prototipa</a:t>
            </a:r>
          </a:p>
          <a:p>
            <a:r>
              <a:rPr lang="sr-Latn-ME" dirty="0" smtClean="0">
                <a:solidFill>
                  <a:schemeClr val="bg1"/>
                </a:solidFill>
              </a:rPr>
              <a:t>Ukupno 12 dokumenata</a:t>
            </a:r>
          </a:p>
          <a:p>
            <a:r>
              <a:rPr lang="sr-Latn-ME" dirty="0" smtClean="0">
                <a:solidFill>
                  <a:schemeClr val="bg1"/>
                </a:solidFill>
              </a:rPr>
              <a:t>Raspodjela posla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Andrija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Rakojevi</a:t>
            </a:r>
            <a:r>
              <a:rPr lang="sr-Latn-ME" dirty="0" smtClean="0">
                <a:solidFill>
                  <a:schemeClr val="bg1"/>
                </a:solidFill>
              </a:rPr>
              <a:t>ć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F</a:t>
            </a:r>
            <a:r>
              <a:rPr lang="en-US" dirty="0" err="1" smtClean="0">
                <a:solidFill>
                  <a:schemeClr val="bg1"/>
                </a:solidFill>
              </a:rPr>
              <a:t>unckionalnosti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koktel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majstora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funkcionalnosti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običnog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korisnika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</a:t>
            </a:r>
            <a:r>
              <a:rPr lang="en-US" dirty="0" err="1" smtClean="0">
                <a:solidFill>
                  <a:schemeClr val="bg1"/>
                </a:solidFill>
              </a:rPr>
              <a:t>unkcionalnosti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prodavnice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Anastasija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Tomi</a:t>
            </a:r>
            <a:r>
              <a:rPr lang="sr-Latn-ME" dirty="0" smtClean="0">
                <a:solidFill>
                  <a:schemeClr val="bg1"/>
                </a:solidFill>
              </a:rPr>
              <a:t>ć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>
                <a:solidFill>
                  <a:schemeClr val="bg1"/>
                </a:solidFill>
              </a:rPr>
              <a:t>F</a:t>
            </a:r>
            <a:r>
              <a:rPr lang="en-US" dirty="0" err="1" smtClean="0">
                <a:solidFill>
                  <a:schemeClr val="bg1"/>
                </a:solidFill>
              </a:rPr>
              <a:t>unkcionalnosti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admina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funkcionalnost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registracije</a:t>
            </a:r>
            <a:r>
              <a:rPr lang="en-US" dirty="0" smtClean="0">
                <a:solidFill>
                  <a:schemeClr val="bg1"/>
                </a:solidFill>
              </a:rPr>
              <a:t> administrator, </a:t>
            </a:r>
            <a:r>
              <a:rPr lang="en-US" dirty="0" err="1" smtClean="0">
                <a:solidFill>
                  <a:schemeClr val="bg1"/>
                </a:solidFill>
              </a:rPr>
              <a:t>funkcionalnosti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registracije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prodavnice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Du</a:t>
            </a:r>
            <a:r>
              <a:rPr lang="sr-Latn-ME" dirty="0" smtClean="0">
                <a:solidFill>
                  <a:schemeClr val="bg1"/>
                </a:solidFill>
              </a:rPr>
              <a:t>šan Terzić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Dodavanje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sastojaka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dirty="0" err="1" smtClean="0">
                <a:solidFill>
                  <a:schemeClr val="bg1"/>
                </a:solidFill>
              </a:rPr>
              <a:t>retraga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koktela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dirty="0" err="1" smtClean="0">
                <a:solidFill>
                  <a:schemeClr val="bg1"/>
                </a:solidFill>
              </a:rPr>
              <a:t>retraga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prodavnica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dirty="0" err="1" smtClean="0">
                <a:solidFill>
                  <a:schemeClr val="bg1"/>
                </a:solidFill>
              </a:rPr>
              <a:t>romjena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lozinke</a:t>
            </a:r>
            <a:endParaRPr lang="sr-Latn-ME" dirty="0" smtClean="0">
              <a:solidFill>
                <a:schemeClr val="bg1"/>
              </a:solidFill>
            </a:endParaRPr>
          </a:p>
          <a:p>
            <a:pPr lvl="1"/>
            <a:r>
              <a:rPr lang="sr-Latn-ME" dirty="0" smtClean="0">
                <a:solidFill>
                  <a:schemeClr val="bg1"/>
                </a:solidFill>
              </a:rPr>
              <a:t>Vladimir Smiljanić</a:t>
            </a:r>
            <a:r>
              <a:rPr lang="en-US" dirty="0" smtClean="0">
                <a:solidFill>
                  <a:schemeClr val="bg1"/>
                </a:solidFill>
              </a:rPr>
              <a:t> – Log-in </a:t>
            </a:r>
            <a:r>
              <a:rPr lang="en-US" dirty="0" err="1" smtClean="0">
                <a:solidFill>
                  <a:schemeClr val="bg1"/>
                </a:solidFill>
              </a:rPr>
              <a:t>stranica</a:t>
            </a:r>
            <a:r>
              <a:rPr lang="en-US" dirty="0" smtClean="0">
                <a:solidFill>
                  <a:schemeClr val="bg1"/>
                </a:solidFill>
              </a:rPr>
              <a:t>, sign-up </a:t>
            </a:r>
            <a:r>
              <a:rPr lang="en-US" dirty="0" err="1" smtClean="0">
                <a:solidFill>
                  <a:schemeClr val="bg1"/>
                </a:solidFill>
              </a:rPr>
              <a:t>stranica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</a:t>
            </a:r>
            <a:r>
              <a:rPr lang="sr-Latn-ME" smtClean="0"/>
              <a:t>nženjerstva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FAZA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Faza</a:t>
            </a:r>
            <a:r>
              <a:rPr lang="en-US" dirty="0" smtClean="0">
                <a:solidFill>
                  <a:schemeClr val="bg1"/>
                </a:solidFill>
              </a:rPr>
              <a:t> se </a:t>
            </a:r>
            <a:r>
              <a:rPr lang="en-US" dirty="0" err="1" smtClean="0">
                <a:solidFill>
                  <a:schemeClr val="bg1"/>
                </a:solidFill>
              </a:rPr>
              <a:t>sastoji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iz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formalne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inspekcije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tima</a:t>
            </a:r>
            <a:r>
              <a:rPr lang="en-US" dirty="0" smtClean="0">
                <a:solidFill>
                  <a:schemeClr val="bg1"/>
                </a:solidFill>
              </a:rPr>
              <a:t> Bo</a:t>
            </a:r>
            <a:r>
              <a:rPr lang="sr-Latn-ME" dirty="0" smtClean="0">
                <a:solidFill>
                  <a:schemeClr val="bg1"/>
                </a:solidFill>
              </a:rPr>
              <a:t>ža zvani Pub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ispravljanja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dokumenata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nakon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formalne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inspekcije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tima</a:t>
            </a:r>
            <a:r>
              <a:rPr lang="en-US" dirty="0" smtClean="0">
                <a:solidFill>
                  <a:schemeClr val="bg1"/>
                </a:solidFill>
              </a:rPr>
              <a:t> ETF NUGGETS</a:t>
            </a:r>
            <a:endParaRPr lang="sr-Latn-ME" dirty="0" smtClean="0">
              <a:solidFill>
                <a:schemeClr val="bg1"/>
              </a:solidFill>
            </a:endParaRPr>
          </a:p>
          <a:p>
            <a:r>
              <a:rPr lang="sr-Latn-ME" dirty="0" smtClean="0">
                <a:solidFill>
                  <a:schemeClr val="bg1"/>
                </a:solidFill>
              </a:rPr>
              <a:t>Raspodjela posla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Andrija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Rakojevi</a:t>
            </a:r>
            <a:r>
              <a:rPr lang="sr-Latn-ME" dirty="0" smtClean="0">
                <a:solidFill>
                  <a:schemeClr val="bg1"/>
                </a:solidFill>
              </a:rPr>
              <a:t>ć </a:t>
            </a:r>
            <a:r>
              <a:rPr lang="en-US" dirty="0" smtClean="0">
                <a:solidFill>
                  <a:schemeClr val="bg1"/>
                </a:solidFill>
              </a:rPr>
              <a:t>– moderator</a:t>
            </a:r>
            <a:r>
              <a:rPr lang="sr-Latn-ME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inspektor</a:t>
            </a:r>
            <a:r>
              <a:rPr lang="en-US" dirty="0" smtClean="0">
                <a:solidFill>
                  <a:schemeClr val="bg1"/>
                </a:solidFill>
              </a:rPr>
              <a:t> 1</a:t>
            </a:r>
            <a:r>
              <a:rPr lang="sr-Latn-ME" dirty="0" smtClean="0">
                <a:solidFill>
                  <a:schemeClr val="bg1"/>
                </a:solidFill>
              </a:rPr>
              <a:t> i ispravka dokumenata</a:t>
            </a:r>
          </a:p>
          <a:p>
            <a:pPr lvl="1"/>
            <a:r>
              <a:rPr lang="sr-Latn-ME" dirty="0" smtClean="0">
                <a:solidFill>
                  <a:schemeClr val="bg1"/>
                </a:solidFill>
              </a:rPr>
              <a:t>Anastasija Tomić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inspektor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sr-Latn-ME" dirty="0" smtClean="0">
              <a:solidFill>
                <a:schemeClr val="bg1"/>
              </a:solidFill>
            </a:endParaRPr>
          </a:p>
          <a:p>
            <a:pPr lvl="1"/>
            <a:r>
              <a:rPr lang="sr-Latn-ME" dirty="0" smtClean="0">
                <a:solidFill>
                  <a:schemeClr val="bg1"/>
                </a:solidFill>
              </a:rPr>
              <a:t>Dušan Terzić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inspektor</a:t>
            </a:r>
            <a:r>
              <a:rPr lang="en-US" dirty="0" smtClean="0">
                <a:solidFill>
                  <a:schemeClr val="bg1"/>
                </a:solidFill>
              </a:rPr>
              <a:t> 3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zapisni</a:t>
            </a:r>
            <a:r>
              <a:rPr lang="sr-Latn-ME" dirty="0" smtClean="0">
                <a:solidFill>
                  <a:schemeClr val="bg1"/>
                </a:solidFill>
              </a:rPr>
              <a:t>čar</a:t>
            </a:r>
          </a:p>
          <a:p>
            <a:pPr lvl="1"/>
            <a:r>
              <a:rPr lang="sr-Latn-ME" dirty="0" smtClean="0">
                <a:solidFill>
                  <a:schemeClr val="bg1"/>
                </a:solidFill>
              </a:rPr>
              <a:t>Vladimir Smiljanić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inspektor</a:t>
            </a:r>
            <a:r>
              <a:rPr lang="en-US" dirty="0" smtClean="0">
                <a:solidFill>
                  <a:schemeClr val="bg1"/>
                </a:solidFill>
              </a:rPr>
              <a:t> 4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</a:t>
            </a:r>
            <a:r>
              <a:rPr lang="sr-Latn-ME" smtClean="0"/>
              <a:t>nženjerstva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1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ME" dirty="0" smtClean="0">
                <a:solidFill>
                  <a:schemeClr val="bg1"/>
                </a:solidFill>
              </a:rPr>
              <a:t>FAZA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 smtClean="0">
                <a:solidFill>
                  <a:schemeClr val="bg1"/>
                </a:solidFill>
              </a:rPr>
              <a:t>Faza se sastoji iz modelovanja baze podataka i izrade propratnog dokumenta</a:t>
            </a:r>
          </a:p>
          <a:p>
            <a:r>
              <a:rPr lang="sr-Latn-ME" dirty="0" smtClean="0">
                <a:solidFill>
                  <a:schemeClr val="bg1"/>
                </a:solidFill>
              </a:rPr>
              <a:t>Radio Andrija Rakojević uz </a:t>
            </a:r>
            <a:br>
              <a:rPr lang="sr-Latn-ME" dirty="0" smtClean="0">
                <a:solidFill>
                  <a:schemeClr val="bg1"/>
                </a:solidFill>
              </a:rPr>
            </a:br>
            <a:r>
              <a:rPr lang="sr-Latn-ME" dirty="0" smtClean="0">
                <a:solidFill>
                  <a:schemeClr val="bg1"/>
                </a:solidFill>
              </a:rPr>
              <a:t>kasnije promjene u toku </a:t>
            </a:r>
            <a:br>
              <a:rPr lang="sr-Latn-ME" dirty="0" smtClean="0">
                <a:solidFill>
                  <a:schemeClr val="bg1"/>
                </a:solidFill>
              </a:rPr>
            </a:br>
            <a:r>
              <a:rPr lang="sr-Latn-ME" dirty="0" smtClean="0">
                <a:solidFill>
                  <a:schemeClr val="bg1"/>
                </a:solidFill>
              </a:rPr>
              <a:t>faze implementacije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</a:t>
            </a:r>
            <a:r>
              <a:rPr lang="sr-Latn-ME" smtClean="0"/>
              <a:t>nženjerstva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274416"/>
            <a:ext cx="5314950" cy="40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0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ME" dirty="0" smtClean="0">
                <a:solidFill>
                  <a:schemeClr val="bg1"/>
                </a:solidFill>
              </a:rPr>
              <a:t>FAZA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 smtClean="0">
                <a:solidFill>
                  <a:schemeClr val="bg1"/>
                </a:solidFill>
              </a:rPr>
              <a:t>Faza se sastoji iz implementacije veb aplikacije </a:t>
            </a:r>
          </a:p>
          <a:p>
            <a:r>
              <a:rPr lang="sr-Latn-ME" dirty="0" smtClean="0">
                <a:solidFill>
                  <a:schemeClr val="bg1"/>
                </a:solidFill>
              </a:rPr>
              <a:t>Raspodjela posla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Andrija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Rakojevi</a:t>
            </a:r>
            <a:r>
              <a:rPr lang="sr-Latn-ME" dirty="0" smtClean="0">
                <a:solidFill>
                  <a:schemeClr val="bg1"/>
                </a:solidFill>
              </a:rPr>
              <a:t>ć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dodavanje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novog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recepta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pretraga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recepata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prikaz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sr-Latn-ME" dirty="0" smtClean="0">
                <a:solidFill>
                  <a:schemeClr val="bg1"/>
                </a:solidFill>
              </a:rPr>
              <a:t>recepta i </a:t>
            </a:r>
            <a:r>
              <a:rPr lang="en-US" dirty="0" err="1" smtClean="0">
                <a:solidFill>
                  <a:schemeClr val="bg1"/>
                </a:solidFill>
              </a:rPr>
              <a:t>profila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funckionalnosti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prodavnice</a:t>
            </a:r>
            <a:r>
              <a:rPr lang="sr-Latn-ME" dirty="0" smtClean="0">
                <a:solidFill>
                  <a:schemeClr val="bg1"/>
                </a:solidFill>
              </a:rPr>
              <a:t>, većina dizajna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Anastasija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Tomi</a:t>
            </a:r>
            <a:r>
              <a:rPr lang="sr-Latn-ME" dirty="0" smtClean="0">
                <a:solidFill>
                  <a:schemeClr val="bg1"/>
                </a:solidFill>
              </a:rPr>
              <a:t>ć </a:t>
            </a:r>
            <a:r>
              <a:rPr lang="en-US" dirty="0" smtClean="0">
                <a:solidFill>
                  <a:schemeClr val="bg1"/>
                </a:solidFill>
              </a:rPr>
              <a:t>– login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signup, </a:t>
            </a:r>
            <a:r>
              <a:rPr lang="en-US" dirty="0" err="1" smtClean="0">
                <a:solidFill>
                  <a:schemeClr val="bg1"/>
                </a:solidFill>
              </a:rPr>
              <a:t>prikaz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recepta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Du</a:t>
            </a:r>
            <a:r>
              <a:rPr lang="sr-Latn-ME" dirty="0" smtClean="0">
                <a:solidFill>
                  <a:schemeClr val="bg1"/>
                </a:solidFill>
              </a:rPr>
              <a:t>šan Terzić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poruke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obrada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zahtjeva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sortiranje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pretrage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ocjenjivanje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koktela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dodavanje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novog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recepta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sastojka</a:t>
            </a:r>
            <a:r>
              <a:rPr lang="sr-Latn-ME" dirty="0" smtClean="0">
                <a:solidFill>
                  <a:schemeClr val="bg1"/>
                </a:solidFill>
              </a:rPr>
              <a:t>, komentari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Napomena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Kolega</a:t>
            </a:r>
            <a:r>
              <a:rPr lang="en-US" dirty="0" smtClean="0">
                <a:solidFill>
                  <a:schemeClr val="bg1"/>
                </a:solidFill>
              </a:rPr>
              <a:t> Vladimir je </a:t>
            </a:r>
            <a:r>
              <a:rPr lang="en-US" dirty="0" err="1" smtClean="0">
                <a:solidFill>
                  <a:schemeClr val="bg1"/>
                </a:solidFill>
              </a:rPr>
              <a:t>odustao</a:t>
            </a:r>
            <a:r>
              <a:rPr lang="en-US" dirty="0" smtClean="0">
                <a:solidFill>
                  <a:schemeClr val="bg1"/>
                </a:solidFill>
              </a:rPr>
              <a:t> od </a:t>
            </a:r>
            <a:r>
              <a:rPr lang="en-US" dirty="0" err="1" smtClean="0">
                <a:solidFill>
                  <a:schemeClr val="bg1"/>
                </a:solidFill>
              </a:rPr>
              <a:t>projekta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</a:t>
            </a:r>
            <a:r>
              <a:rPr lang="sr-Latn-ME" dirty="0" smtClean="0">
                <a:solidFill>
                  <a:schemeClr val="bg1"/>
                </a:solidFill>
              </a:rPr>
              <a:t>četku ove faze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Principi softverskog i</a:t>
            </a:r>
            <a:r>
              <a:rPr lang="sr-Latn-ME" smtClean="0"/>
              <a:t>nženjerstva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AD7-F880-4F95-81AC-CA39E3FF1D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0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643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Custom Design</vt:lpstr>
      <vt:lpstr>PowerPoint Presentation</vt:lpstr>
      <vt:lpstr>O PROJEKTU</vt:lpstr>
      <vt:lpstr>ALATI, TEHNOLOGIJE I BIBLIOTEKE </vt:lpstr>
      <vt:lpstr>FAZE PROJEKTA</vt:lpstr>
      <vt:lpstr>FAZA 1</vt:lpstr>
      <vt:lpstr>FAZA 2</vt:lpstr>
      <vt:lpstr>FAZA 3</vt:lpstr>
      <vt:lpstr>FAZA 4</vt:lpstr>
      <vt:lpstr>FAZA 5</vt:lpstr>
      <vt:lpstr>FAZA 6</vt:lpstr>
      <vt:lpstr>FAZA 7</vt:lpstr>
      <vt:lpstr>HVALA pitanja?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Korisnik</dc:creator>
  <cp:lastModifiedBy>Korisnik</cp:lastModifiedBy>
  <cp:revision>19</cp:revision>
  <dcterms:created xsi:type="dcterms:W3CDTF">2021-06-17T19:24:35Z</dcterms:created>
  <dcterms:modified xsi:type="dcterms:W3CDTF">2021-06-17T21:29:07Z</dcterms:modified>
</cp:coreProperties>
</file>