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7"/>
  </p:notesMasterIdLst>
  <p:sldIdLst>
    <p:sldId id="285" r:id="rId2"/>
    <p:sldId id="271" r:id="rId3"/>
    <p:sldId id="268" r:id="rId4"/>
    <p:sldId id="269" r:id="rId5"/>
    <p:sldId id="275" r:id="rId6"/>
    <p:sldId id="270" r:id="rId7"/>
    <p:sldId id="272" r:id="rId8"/>
    <p:sldId id="273" r:id="rId9"/>
    <p:sldId id="274" r:id="rId10"/>
    <p:sldId id="276" r:id="rId11"/>
    <p:sldId id="277" r:id="rId12"/>
    <p:sldId id="262" r:id="rId13"/>
    <p:sldId id="263" r:id="rId14"/>
    <p:sldId id="278" r:id="rId15"/>
    <p:sldId id="279" r:id="rId16"/>
    <p:sldId id="280" r:id="rId17"/>
    <p:sldId id="266" r:id="rId18"/>
    <p:sldId id="260" r:id="rId19"/>
    <p:sldId id="282" r:id="rId20"/>
    <p:sldId id="283" r:id="rId21"/>
    <p:sldId id="287" r:id="rId22"/>
    <p:sldId id="288" r:id="rId23"/>
    <p:sldId id="286" r:id="rId24"/>
    <p:sldId id="289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0" autoAdjust="0"/>
    <p:restoredTop sz="93656" autoAdjust="0"/>
  </p:normalViewPr>
  <p:slideViewPr>
    <p:cSldViewPr>
      <p:cViewPr>
        <p:scale>
          <a:sx n="75" d="100"/>
          <a:sy n="75" d="100"/>
        </p:scale>
        <p:origin x="-1872" y="-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D056-341E-4F2F-8F55-3B75B42DCAD3}" type="datetimeFigureOut">
              <a:rPr lang="en-US" smtClean="0"/>
              <a:pPr/>
              <a:t>6/25/2012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02FD2-9919-43E2-A94C-DEFB211E07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Show</a:t>
            </a:r>
            <a:r>
              <a:rPr lang="en-US" baseline="0" dirty="0" smtClean="0"/>
              <a:t> them where to find templates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Explain the different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NRA when more than one</a:t>
            </a:r>
            <a:r>
              <a:rPr lang="en-US" baseline="0" dirty="0" smtClean="0"/>
              <a:t> resource has worked on INC or CHG or Defects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</a:t>
            </a:r>
            <a:r>
              <a:rPr lang="en-US" baseline="0" dirty="0" smtClean="0"/>
              <a:t> the life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cycle of CR/INCS. Afterwards we have defects and incidents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happens when CR/INCS is cross or data. What documents are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 wher</a:t>
            </a:r>
            <a:r>
              <a:rPr lang="en-US" baseline="0" dirty="0" smtClean="0"/>
              <a:t>e document templates are kept</a:t>
            </a:r>
          </a:p>
          <a:p>
            <a:r>
              <a:rPr lang="en-US" baseline="0" dirty="0" smtClean="0"/>
              <a:t>Show examples of different DTD versions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case CR is estimated for more than 1 man days, the field Effort Consumed must be updated on a daily basis with the current effort consumed so far.  </a:t>
            </a:r>
          </a:p>
          <a:p>
            <a:r>
              <a:rPr lang="en-US" baseline="0" dirty="0" smtClean="0"/>
              <a:t>HLFD , DD for ETL DEV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 will be assigned to GDC</a:t>
            </a:r>
            <a:r>
              <a:rPr lang="en-US" baseline="0" dirty="0" smtClean="0"/>
              <a:t> after release completed successfully</a:t>
            </a:r>
          </a:p>
          <a:p>
            <a:r>
              <a:rPr lang="en-US" baseline="0" dirty="0" smtClean="0"/>
              <a:t>There are scenarios when the Effort consumed can be less than or greater than the Effort estimated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Explain each of</a:t>
            </a:r>
            <a:r>
              <a:rPr lang="en-US" baseline="0" dirty="0" smtClean="0"/>
              <a:t> this scenarios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602FD2-9919-43E2-A94C-DEFB211E07B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2" name="Picture 216" descr="background front slide new"/>
          <p:cNvPicPr>
            <a:picLocks noChangeAspect="1" noChangeArrowheads="1"/>
          </p:cNvPicPr>
          <p:nvPr/>
        </p:nvPicPr>
        <p:blipFill>
          <a:blip r:embed="rId2" cstate="print"/>
          <a:srcRect t="90347"/>
          <a:stretch>
            <a:fillRect/>
          </a:stretch>
        </p:blipFill>
        <p:spPr bwMode="auto">
          <a:xfrm>
            <a:off x="6350" y="6240463"/>
            <a:ext cx="9151938" cy="644525"/>
          </a:xfrm>
          <a:prstGeom prst="rect">
            <a:avLst/>
          </a:prstGeom>
          <a:noFill/>
        </p:spPr>
      </p:pic>
      <p:sp>
        <p:nvSpPr>
          <p:cNvPr id="4313" name="Line 217"/>
          <p:cNvSpPr>
            <a:spLocks noChangeShapeType="1"/>
          </p:cNvSpPr>
          <p:nvPr/>
        </p:nvSpPr>
        <p:spPr bwMode="auto">
          <a:xfrm>
            <a:off x="0" y="2744788"/>
            <a:ext cx="9140825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4315" name="Picture 219" descr="JTI_TMELogo_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96838"/>
            <a:ext cx="3595688" cy="1304925"/>
          </a:xfrm>
          <a:prstGeom prst="rect">
            <a:avLst/>
          </a:prstGeom>
          <a:noFill/>
        </p:spPr>
      </p:pic>
      <p:pic>
        <p:nvPicPr>
          <p:cNvPr id="4316" name="Picture 220" descr="JTI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9663" y="96838"/>
            <a:ext cx="1385887" cy="1066800"/>
          </a:xfrm>
          <a:prstGeom prst="rect">
            <a:avLst/>
          </a:prstGeom>
          <a:noFill/>
        </p:spPr>
      </p:pic>
      <p:sp>
        <p:nvSpPr>
          <p:cNvPr id="410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328613" y="2973388"/>
            <a:ext cx="8636000" cy="139223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28613" y="5013325"/>
            <a:ext cx="8636000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311" name="Rectangle 215"/>
          <p:cNvSpPr>
            <a:spLocks noChangeArrowheads="1"/>
          </p:cNvSpPr>
          <p:nvPr/>
        </p:nvSpPr>
        <p:spPr bwMode="auto">
          <a:xfrm>
            <a:off x="8001000" y="6613525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7CD176A8-0C02-4D2F-BC14-1AB3249850A2}" type="slidenum">
              <a:rPr lang="fr-FR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‹#›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4317" name="Text Box 221"/>
          <p:cNvSpPr txBox="1">
            <a:spLocks noChangeArrowheads="1"/>
          </p:cNvSpPr>
          <p:nvPr/>
        </p:nvSpPr>
        <p:spPr bwMode="auto">
          <a:xfrm>
            <a:off x="835025" y="1976438"/>
            <a:ext cx="7421563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GB" sz="3200" b="1" i="1">
                <a:solidFill>
                  <a:srgbClr val="339933"/>
                </a:solidFill>
              </a:rPr>
              <a:t>Trade Marketing Excellence</a:t>
            </a:r>
            <a:r>
              <a:rPr lang="en-GB" sz="3200" b="1">
                <a:solidFill>
                  <a:srgbClr val="339933"/>
                </a:solidFill>
              </a:rPr>
              <a:t> Programme</a:t>
            </a:r>
            <a:endParaRPr lang="en-US" sz="3200" b="1">
              <a:solidFill>
                <a:srgbClr val="339933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3863" y="44450"/>
            <a:ext cx="2212975" cy="6345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175" y="44450"/>
            <a:ext cx="6491288" cy="63452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175" y="995363"/>
            <a:ext cx="4351338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995363"/>
            <a:ext cx="4352925" cy="539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1" name="Picture 229" descr="JTI_TMELogo_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100013"/>
            <a:ext cx="1338263" cy="485775"/>
          </a:xfrm>
          <a:prstGeom prst="rect">
            <a:avLst/>
          </a:prstGeom>
          <a:noFill/>
        </p:spPr>
      </p:pic>
      <p:pic>
        <p:nvPicPr>
          <p:cNvPr id="3299" name="Picture 227" descr="background front slide new"/>
          <p:cNvPicPr>
            <a:picLocks noChangeAspect="1" noChangeArrowheads="1"/>
          </p:cNvPicPr>
          <p:nvPr/>
        </p:nvPicPr>
        <p:blipFill>
          <a:blip r:embed="rId14" cstate="print"/>
          <a:srcRect t="90347" b="3566"/>
          <a:stretch>
            <a:fillRect/>
          </a:stretch>
        </p:blipFill>
        <p:spPr bwMode="auto">
          <a:xfrm>
            <a:off x="6350" y="6469063"/>
            <a:ext cx="9151938" cy="406400"/>
          </a:xfrm>
          <a:prstGeom prst="rect">
            <a:avLst/>
          </a:prstGeom>
          <a:noFill/>
        </p:spPr>
      </p:pic>
      <p:sp>
        <p:nvSpPr>
          <p:cNvPr id="3300" name="Line 228"/>
          <p:cNvSpPr>
            <a:spLocks noChangeShapeType="1"/>
          </p:cNvSpPr>
          <p:nvPr/>
        </p:nvSpPr>
        <p:spPr bwMode="auto">
          <a:xfrm>
            <a:off x="0" y="858838"/>
            <a:ext cx="9140825" cy="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302" name="Picture 230" descr="JTI 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440738" y="100013"/>
            <a:ext cx="604837" cy="465137"/>
          </a:xfrm>
          <a:prstGeom prst="rect">
            <a:avLst/>
          </a:prstGeom>
          <a:noFill/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8001000" y="6613525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fld id="{FBE9A14A-BD85-4455-83D1-76944D583357}" type="slidenum">
              <a:rPr lang="fr-FR" sz="1000">
                <a:solidFill>
                  <a:schemeClr val="tx1"/>
                </a:solidFill>
              </a:rPr>
              <a:pPr algn="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t>‹#›</a:t>
            </a:fld>
            <a:endParaRPr lang="fr-FR" sz="1000">
              <a:solidFill>
                <a:schemeClr val="tx1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90650" y="44450"/>
            <a:ext cx="6994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fr-FR" smtClean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175" y="995363"/>
            <a:ext cx="8856663" cy="539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 smtClean="0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69850" y="6613525"/>
            <a:ext cx="4718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sz="1000">
                <a:solidFill>
                  <a:schemeClr val="tx1"/>
                </a:solidFill>
              </a:rPr>
              <a:t>TME-UNI-Module : OP&amp;E Tools – Operational Planning</a:t>
            </a:r>
          </a:p>
        </p:txBody>
      </p:sp>
      <p:sp>
        <p:nvSpPr>
          <p:cNvPr id="3187" name="Line 115"/>
          <p:cNvSpPr>
            <a:spLocks noChangeShapeType="1"/>
          </p:cNvSpPr>
          <p:nvPr/>
        </p:nvSpPr>
        <p:spPr bwMode="auto">
          <a:xfrm>
            <a:off x="700088" y="381000"/>
            <a:ext cx="0" cy="1588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Book Antiqua" pitchFamily="18" charset="0"/>
        </a:defRPr>
      </a:lvl9pPr>
    </p:titleStyle>
    <p:bodyStyle>
      <a:lvl1pPr marL="355600" indent="-355600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q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900113" indent="-36512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u"/>
        <a:defRPr sz="1900">
          <a:solidFill>
            <a:schemeClr val="tx1"/>
          </a:solidFill>
          <a:latin typeface="+mn-lt"/>
        </a:defRPr>
      </a:lvl2pPr>
      <a:lvl3pPr marL="1433513" indent="-354013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979613" indent="-366713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–"/>
        <a:defRPr sz="1700">
          <a:solidFill>
            <a:schemeClr val="tx1"/>
          </a:solidFill>
          <a:latin typeface="+mn-lt"/>
        </a:defRPr>
      </a:lvl4pPr>
      <a:lvl5pPr marL="26066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5pPr>
      <a:lvl6pPr marL="30638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6pPr>
      <a:lvl7pPr marL="35210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7pPr>
      <a:lvl8pPr marL="39782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8pPr>
      <a:lvl9pPr marL="4435475" indent="-447675" algn="l" rtl="0" eaLnBrk="1" fontAlgn="base" hangingPunct="1">
        <a:spcBef>
          <a:spcPct val="20000"/>
        </a:spcBef>
        <a:spcAft>
          <a:spcPct val="0"/>
        </a:spcAft>
        <a:buClr>
          <a:srgbClr val="008000"/>
        </a:buClr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OCTOBER RELEASE CYCLE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2012</a:t>
            </a:r>
          </a:p>
          <a:p>
            <a:pPr algn="ctr">
              <a:buNone/>
            </a:pPr>
            <a:endParaRPr lang="en-US" sz="3600" b="1" dirty="0" smtClean="0">
              <a:solidFill>
                <a:srgbClr val="00B0F0"/>
              </a:solidFill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B0F0"/>
                </a:solidFill>
              </a:rPr>
              <a:t>Processes/Information Update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Where it is found?</a:t>
            </a:r>
          </a:p>
          <a:p>
            <a:pPr>
              <a:buNone/>
            </a:pPr>
            <a:r>
              <a:rPr lang="en-US" dirty="0" smtClean="0"/>
              <a:t>	J:\TME_JTI_PROJECT\1) General\4_RELEASE_MANAGEMENT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 browse to 00_Release PROD Oct 2012\01_Management\Data Scope</a:t>
            </a:r>
          </a:p>
          <a:p>
            <a:pPr>
              <a:buNone/>
            </a:pPr>
            <a:endParaRPr lang="en-US" sz="3700" b="1" kern="1200" dirty="0" smtClean="0">
              <a:solidFill>
                <a:schemeClr val="accent1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38400" y="152400"/>
            <a:ext cx="304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Scope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Sheet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90600" y="2057400"/>
            <a:ext cx="5181600" cy="1676400"/>
            <a:chOff x="1219200" y="3276600"/>
            <a:chExt cx="5181600" cy="16764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3276600"/>
              <a:ext cx="5105400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295400" y="3581400"/>
              <a:ext cx="51054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553200" y="2057400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Select release folder 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994525" cy="64135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2. Updating Scope Sheet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itle 4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buNone/>
            </a:pPr>
            <a:r>
              <a:rPr lang="en-US" sz="2100" dirty="0" smtClean="0">
                <a:solidFill>
                  <a:srgbClr val="00B0F0"/>
                </a:solidFill>
              </a:rPr>
              <a:t>2. 1 What to update? </a:t>
            </a:r>
          </a:p>
          <a:p>
            <a:pPr>
              <a:buNone/>
            </a:pPr>
            <a:r>
              <a:rPr lang="en-US" sz="1800" dirty="0" smtClean="0"/>
              <a:t> The same scope sheet is used for changes requests, incidents, defects are all done</a:t>
            </a:r>
          </a:p>
          <a:p>
            <a:pPr>
              <a:buNone/>
            </a:pPr>
            <a:r>
              <a:rPr lang="en-US" sz="1800" dirty="0" smtClean="0"/>
              <a:t>in the same scope sheet by choosing the required tab.</a:t>
            </a:r>
          </a:p>
          <a:p>
            <a:pPr>
              <a:buNone/>
            </a:pP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6181725" cy="3639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1981200" y="5525869"/>
            <a:ext cx="2209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4762500" y="4838700"/>
            <a:ext cx="6096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5486400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3695700" y="5676900"/>
            <a:ext cx="762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4191000" y="54864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1800" y="5867400"/>
            <a:ext cx="28956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different category items for the data stream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295400" y="53340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8800" y="53340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53340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81400" y="53340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5334000"/>
            <a:ext cx="1143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543800" y="2667000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Select  the required Tab that you want to update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873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00B0F0"/>
                </a:solidFill>
                <a:latin typeface="+mn-lt"/>
                <a:ea typeface="+mn-ea"/>
                <a:cs typeface="+mn-cs"/>
              </a:rPr>
              <a:t>2.2 Fields that should be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Important changes are tracked through scope sheet such as:</a:t>
            </a:r>
          </a:p>
          <a:p>
            <a:pPr marL="514350" indent="-514350">
              <a:buNone/>
            </a:pPr>
            <a:r>
              <a:rPr lang="en-US" dirty="0" smtClean="0"/>
              <a:t>1. </a:t>
            </a:r>
            <a:r>
              <a:rPr lang="en-US" dirty="0" smtClean="0"/>
              <a:t>WHO</a:t>
            </a:r>
            <a:r>
              <a:rPr lang="en-US" dirty="0" smtClean="0"/>
              <a:t>? </a:t>
            </a:r>
          </a:p>
          <a:p>
            <a:pPr marL="514350" indent="-514350">
              <a:buNone/>
            </a:pPr>
            <a:r>
              <a:rPr lang="en-US" sz="2000" b="1" dirty="0" smtClean="0"/>
              <a:t>Ex: </a:t>
            </a:r>
            <a:r>
              <a:rPr lang="en-US" sz="2000" dirty="0" smtClean="0"/>
              <a:t>Who has worked on the incidents &gt;&gt; EPM assignment</a:t>
            </a:r>
          </a:p>
          <a:p>
            <a:pPr marL="514350" indent="-514350">
              <a:buNone/>
            </a:pPr>
            <a:r>
              <a:rPr lang="en-US" dirty="0" smtClean="0"/>
              <a:t>2. WHAT was done?</a:t>
            </a:r>
          </a:p>
          <a:p>
            <a:pPr marL="514350" indent="-514350">
              <a:buNone/>
            </a:pPr>
            <a:r>
              <a:rPr lang="en-US" sz="2000" b="1" dirty="0" smtClean="0"/>
              <a:t>Ex: </a:t>
            </a:r>
            <a:r>
              <a:rPr lang="en-US" sz="2000" dirty="0" smtClean="0"/>
              <a:t>What was done to fix issue?</a:t>
            </a:r>
          </a:p>
          <a:p>
            <a:pPr marL="514350" indent="-514350">
              <a:buNone/>
            </a:pPr>
            <a:r>
              <a:rPr lang="en-US" dirty="0" smtClean="0"/>
              <a:t>3. WHEN was it done?</a:t>
            </a:r>
          </a:p>
          <a:p>
            <a:pPr marL="514350" indent="-514350">
              <a:buNone/>
            </a:pPr>
            <a:r>
              <a:rPr lang="en-US" sz="2000" b="1" dirty="0" smtClean="0"/>
              <a:t>Ex: </a:t>
            </a:r>
            <a:r>
              <a:rPr lang="en-US" sz="2000" dirty="0" smtClean="0"/>
              <a:t>During which release this was fixed ?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r>
              <a:rPr lang="en-US" sz="2000" b="1" dirty="0" smtClean="0"/>
              <a:t>Note: </a:t>
            </a:r>
            <a:r>
              <a:rPr lang="en-US" sz="2000" dirty="0" smtClean="0"/>
              <a:t>Incidents are normally assigned to </a:t>
            </a:r>
            <a:r>
              <a:rPr lang="en-US" sz="2000" dirty="0" err="1" smtClean="0"/>
              <a:t>Vikram</a:t>
            </a:r>
            <a:r>
              <a:rPr lang="en-US" sz="2000" dirty="0" smtClean="0"/>
              <a:t> </a:t>
            </a:r>
            <a:r>
              <a:rPr lang="en-US" sz="2000" dirty="0" err="1" smtClean="0"/>
              <a:t>Seeburn</a:t>
            </a:r>
            <a:r>
              <a:rPr lang="en-US" sz="2000" dirty="0" smtClean="0"/>
              <a:t> when assigned to MRU team with the group TME-DATA-INTERFACES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Next, the important fields that MUST be filled are: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EPM Assigned Person: </a:t>
            </a:r>
            <a:r>
              <a:rPr lang="en-US" dirty="0" smtClean="0"/>
              <a:t>who has worked on the incident.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Release Dependant </a:t>
            </a:r>
            <a:r>
              <a:rPr lang="en-US" dirty="0" smtClean="0"/>
              <a:t>: If fix required should is release dependant. </a:t>
            </a:r>
          </a:p>
          <a:p>
            <a:pPr>
              <a:buNone/>
            </a:pPr>
            <a:r>
              <a:rPr lang="en-US" dirty="0" smtClean="0"/>
              <a:t>Question: What do you understand by release dependant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Data Update Required</a:t>
            </a:r>
            <a:r>
              <a:rPr lang="en-US" dirty="0" smtClean="0"/>
              <a:t>: Y or N: Based on the fix to be done if any data update required as post task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Test Script Required: </a:t>
            </a:r>
            <a:r>
              <a:rPr lang="en-US" dirty="0" smtClean="0"/>
              <a:t>Y or N. Based on the fix done, a user test script must be provided.</a:t>
            </a:r>
          </a:p>
          <a:p>
            <a:pPr>
              <a:buNone/>
            </a:pPr>
            <a:r>
              <a:rPr lang="en-US" b="1" dirty="0" smtClean="0"/>
              <a:t>Note: </a:t>
            </a:r>
            <a:r>
              <a:rPr lang="en-US" dirty="0" smtClean="0"/>
              <a:t>Applicable for release dependant incidents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Technical Solution </a:t>
            </a:r>
            <a:r>
              <a:rPr lang="en-US" dirty="0" smtClean="0"/>
              <a:t>in the format :</a:t>
            </a:r>
          </a:p>
          <a:p>
            <a:pPr>
              <a:buNone/>
            </a:pPr>
            <a:r>
              <a:rPr lang="en-US" dirty="0" smtClean="0"/>
              <a:t>[20120621:LK] Change mapping to transfer AB values from OLTP to OLAP (understandable description)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MRU STATUS </a:t>
            </a:r>
            <a:r>
              <a:rPr lang="en-US" dirty="0" smtClean="0"/>
              <a:t>in the format :</a:t>
            </a:r>
          </a:p>
          <a:p>
            <a:pPr>
              <a:buNone/>
            </a:pPr>
            <a:r>
              <a:rPr lang="en-US" dirty="0" smtClean="0"/>
              <a:t>[20120621:LK] DEV currently in progress in MRU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3886200" cy="457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Updating Scope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>
                <a:solidFill>
                  <a:srgbClr val="0070C0"/>
                </a:solidFill>
              </a:rPr>
              <a:t>Peer Review Name: </a:t>
            </a:r>
            <a:r>
              <a:rPr lang="en-US" dirty="0" smtClean="0"/>
              <a:t>Some fixes done and usually for release dependant incidents, </a:t>
            </a:r>
            <a:r>
              <a:rPr lang="en-US" sz="2400" dirty="0" smtClean="0">
                <a:solidFill>
                  <a:srgbClr val="0070C0"/>
                </a:solidFill>
              </a:rPr>
              <a:t>the</a:t>
            </a:r>
            <a:r>
              <a:rPr lang="en-US" dirty="0" smtClean="0"/>
              <a:t> DEV must be peer reviewed before assigned to GDC for testing.</a:t>
            </a:r>
          </a:p>
          <a:p>
            <a:pPr>
              <a:buNone/>
            </a:pPr>
            <a:endParaRPr lang="en-US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Review date: </a:t>
            </a:r>
            <a:r>
              <a:rPr lang="en-US" dirty="0" smtClean="0"/>
              <a:t>The date that the peer review was done.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Requests Impacted Fields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1000" y="1600200"/>
            <a:ext cx="7639050" cy="2142530"/>
            <a:chOff x="762000" y="1447800"/>
            <a:chExt cx="7639050" cy="214253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47800" y="1447800"/>
              <a:ext cx="6953250" cy="1057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rot="5400000">
              <a:off x="1447800" y="2438400"/>
              <a:ext cx="457200" cy="1524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>
              <a:off x="3962400" y="2438400"/>
              <a:ext cx="457200" cy="1524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5449094" y="2401094"/>
              <a:ext cx="381000" cy="150812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" y="2743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Name of person doing Analysis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743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Total man days estimated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7800" y="2667000"/>
              <a:ext cx="1752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Name of person doing development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7200" y="3886200"/>
            <a:ext cx="8229600" cy="2142530"/>
            <a:chOff x="457200" y="3657600"/>
            <a:chExt cx="8229600" cy="2142530"/>
          </a:xfrm>
        </p:grpSpPr>
        <p:sp>
          <p:nvSpPr>
            <p:cNvPr id="21" name="TextBox 20"/>
            <p:cNvSpPr txBox="1"/>
            <p:nvPr/>
          </p:nvSpPr>
          <p:spPr>
            <a:xfrm>
              <a:off x="2286000" y="48768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Name of person assigned for review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38600" y="4953000"/>
              <a:ext cx="1371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Date </a:t>
              </a:r>
            </a:p>
            <a:p>
              <a:r>
                <a:rPr lang="en-US" dirty="0" smtClean="0">
                  <a:solidFill>
                    <a:srgbClr val="00B050"/>
                  </a:solidFill>
                </a:rPr>
                <a:t>reviewed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rot="16200000" flipH="1">
              <a:off x="2819400" y="4572000"/>
              <a:ext cx="4572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>
              <a:off x="4306094" y="4685506"/>
              <a:ext cx="53340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486400" y="4419600"/>
              <a:ext cx="4572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486400" y="4800600"/>
              <a:ext cx="3200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Description of current progress in the form:  [20120621:LK] DEV in progress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2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5400" y="3657600"/>
              <a:ext cx="5562600" cy="847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8" name="Straight Arrow Connector 27"/>
            <p:cNvCxnSpPr/>
            <p:nvPr/>
          </p:nvCxnSpPr>
          <p:spPr>
            <a:xfrm rot="5400000">
              <a:off x="1143000" y="4572000"/>
              <a:ext cx="4572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57200" y="4876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Y only if data update required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Rectangle 29"/>
          <p:cNvSpPr/>
          <p:nvPr/>
        </p:nvSpPr>
        <p:spPr>
          <a:xfrm>
            <a:off x="2667000" y="22860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</a:rPr>
              <a:t>Updating Scope Sheet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77000" y="2819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Should have Friday’s date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6200000" flipH="1">
            <a:off x="6400800" y="2362200"/>
            <a:ext cx="457200" cy="45720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3486150" cy="412750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Updating Scope Sheet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Incidents Impacted Fields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" y="1828800"/>
            <a:ext cx="8229600" cy="2523530"/>
            <a:chOff x="304800" y="2895600"/>
            <a:chExt cx="8229600" cy="2523530"/>
          </a:xfrm>
        </p:grpSpPr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43000" y="2895600"/>
              <a:ext cx="64008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3352800" y="3962400"/>
              <a:ext cx="837406" cy="532606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1104900" y="4000500"/>
              <a:ext cx="609600" cy="3810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324600" y="3962400"/>
              <a:ext cx="838200" cy="38100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04800" y="4495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Mandatory for all CR and Incidents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0" y="4495800"/>
              <a:ext cx="2819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Description of technical solution that was done to resolve issue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00800" y="4419600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When will it be release? Ex: UAT 1, UAT 2….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All incidents that are hot-fixed or classified as release dependant, the</a:t>
            </a:r>
          </a:p>
          <a:p>
            <a:pPr>
              <a:buNone/>
            </a:pPr>
            <a:r>
              <a:rPr lang="en-US" dirty="0" smtClean="0"/>
              <a:t>following processes must be followed: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Prepare a DTD and sent for GDC for validation.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Once DTD is approved, we proceed with development in DEV.</a:t>
            </a:r>
          </a:p>
          <a:p>
            <a:pPr marL="514350" indent="-514350">
              <a:buAutoNum type="arabicPeriod"/>
            </a:pPr>
            <a:r>
              <a:rPr lang="en-US" dirty="0" smtClean="0"/>
              <a:t>Prepare unit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Log Data Issue log, SVN and prepare data update and add to post release tasks if required</a:t>
            </a:r>
          </a:p>
          <a:p>
            <a:pPr marL="514350" indent="-514350">
              <a:buAutoNum type="arabicPeriod"/>
            </a:pPr>
            <a:r>
              <a:rPr lang="en-US" dirty="0" smtClean="0"/>
              <a:t>Review CR or Incident and make user/Integration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SharePoint and scope sheet update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24000" y="3810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RELEASE DEPENDANT/ HOT FIX Incidents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4419600" cy="457200"/>
          </a:xfrm>
        </p:spPr>
        <p:txBody>
          <a:bodyPr>
            <a:normAutofit fontScale="90000"/>
          </a:bodyPr>
          <a:lstStyle/>
          <a:p>
            <a:r>
              <a:rPr lang="en-US" sz="2800" kern="120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2800" kern="1200" dirty="0" smtClean="0">
                <a:solidFill>
                  <a:schemeClr val="accent1">
                    <a:lumMod val="50000"/>
                  </a:schemeClr>
                </a:solidFill>
              </a:rPr>
              <a:t>SharePoint UPDATE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47800"/>
            <a:ext cx="77724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Link to SharePoint:</a:t>
            </a:r>
          </a:p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http://moss.jti.com/sites/TME/Testing/Lists/Oct12%20Release%20Log/AllItems.aspx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different stages of a CR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Analysis :  </a:t>
            </a:r>
            <a:r>
              <a:rPr lang="en-US" dirty="0" smtClean="0">
                <a:solidFill>
                  <a:schemeClr val="tx1"/>
                </a:solidFill>
              </a:rPr>
              <a:t>For analysis &amp; estimation period, i.e. . DTD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smtClean="0">
                <a:solidFill>
                  <a:srgbClr val="0070C0"/>
                </a:solidFill>
              </a:rPr>
              <a:t>Estimates Ready: </a:t>
            </a:r>
            <a:r>
              <a:rPr lang="en-US" dirty="0" smtClean="0">
                <a:solidFill>
                  <a:schemeClr val="tx1"/>
                </a:solidFill>
              </a:rPr>
              <a:t>Once DTD is ready for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Business Approval : </a:t>
            </a:r>
            <a:r>
              <a:rPr lang="en-US" dirty="0" smtClean="0">
                <a:solidFill>
                  <a:schemeClr val="tx1"/>
                </a:solidFill>
              </a:rPr>
              <a:t>GDC approves  DTD and CR goes into DEV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Pending for Review : </a:t>
            </a:r>
            <a:r>
              <a:rPr lang="en-US" dirty="0" smtClean="0">
                <a:solidFill>
                  <a:schemeClr val="tx1"/>
                </a:solidFill>
              </a:rPr>
              <a:t>DEV completed and CR is ready to be reviewed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Ready in UAT:  </a:t>
            </a:r>
            <a:r>
              <a:rPr lang="en-US" dirty="0" smtClean="0">
                <a:solidFill>
                  <a:schemeClr val="tx1"/>
                </a:solidFill>
              </a:rPr>
              <a:t>Both DEV and Peer review completed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Rejected: </a:t>
            </a:r>
            <a:r>
              <a:rPr lang="en-US" dirty="0" smtClean="0">
                <a:solidFill>
                  <a:schemeClr val="tx1"/>
                </a:solidFill>
              </a:rPr>
              <a:t>CR was rejected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More Info Needed: </a:t>
            </a:r>
            <a:r>
              <a:rPr lang="en-US" dirty="0" smtClean="0"/>
              <a:t>When FD is not clear or we require additional details from COE, we re-assign CR with appropriate description and set status to More Info Needed.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914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3. 1 Select tab to update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WHEN?</a:t>
            </a:r>
          </a:p>
          <a:p>
            <a:pPr>
              <a:buNone/>
            </a:pPr>
            <a:r>
              <a:rPr lang="en-US" dirty="0" smtClean="0"/>
              <a:t>	On a daily basis.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WHAT to update?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</a:t>
            </a:r>
            <a:r>
              <a:rPr lang="en-US" dirty="0" smtClean="0"/>
              <a:t>Total Effort Burnt, Development Status, short description of current status.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0800" y="228600"/>
            <a:ext cx="3276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cap="all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SharePoint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500" b="1" cap="all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UPDATE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47800" y="3200400"/>
            <a:ext cx="6076950" cy="2924175"/>
            <a:chOff x="1219200" y="3200400"/>
            <a:chExt cx="6076950" cy="2924175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19200" y="3200400"/>
              <a:ext cx="6076950" cy="2924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1219200" y="3733800"/>
              <a:ext cx="1600200" cy="381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4953000"/>
              <a:ext cx="1600200" cy="304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19200" y="4114800"/>
              <a:ext cx="1600200" cy="228600"/>
            </a:xfrm>
            <a:prstGeom prst="rect">
              <a:avLst/>
            </a:prstGeom>
            <a:noFill/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8600" y="3581401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Always assigned to Arnaud for MRU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495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F0"/>
                </a:solidFill>
              </a:rPr>
              <a:t>Effort estimated as per analysis done</a:t>
            </a:r>
            <a:endParaRPr lang="en-US" sz="1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Some common Terms:</a:t>
            </a:r>
          </a:p>
          <a:p>
            <a:pPr marL="514350" indent="-514350">
              <a:buAutoNum type="arabicPeriod"/>
            </a:pPr>
            <a:r>
              <a:rPr lang="en-US" dirty="0" smtClean="0"/>
              <a:t>Scope Sheet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or Cross</a:t>
            </a:r>
          </a:p>
          <a:p>
            <a:pPr marL="514350" indent="-514350">
              <a:buAutoNum type="arabicPeriod"/>
            </a:pPr>
            <a:r>
              <a:rPr lang="en-US" dirty="0" smtClean="0"/>
              <a:t>Unit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User/Integration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Issue Log (OLAP and OLTP)</a:t>
            </a:r>
          </a:p>
          <a:p>
            <a:pPr marL="514350" indent="-514350">
              <a:buAutoNum type="arabicPeriod"/>
            </a:pPr>
            <a:r>
              <a:rPr lang="en-US" dirty="0" smtClean="0"/>
              <a:t>SVN Update</a:t>
            </a:r>
          </a:p>
          <a:p>
            <a:pPr marL="514350" indent="-514350">
              <a:buAutoNum type="arabicPeriod"/>
            </a:pPr>
            <a:r>
              <a:rPr lang="en-US" dirty="0" smtClean="0"/>
              <a:t>Creating DTD from FDs and how to fill</a:t>
            </a:r>
          </a:p>
          <a:p>
            <a:pPr marL="514350" indent="-514350">
              <a:buAutoNum type="arabicPeriod"/>
            </a:pPr>
            <a:r>
              <a:rPr lang="en-US" dirty="0" smtClean="0"/>
              <a:t>Links for: SharePoint, </a:t>
            </a:r>
            <a:r>
              <a:rPr lang="en-US" dirty="0" smtClean="0"/>
              <a:t> JTI Deliverables</a:t>
            </a:r>
            <a:r>
              <a:rPr lang="en-US" dirty="0" smtClean="0"/>
              <a:t>, Incidents, Defects, DTD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WHEN?</a:t>
            </a:r>
          </a:p>
          <a:p>
            <a:pPr>
              <a:buNone/>
            </a:pPr>
            <a:r>
              <a:rPr lang="en-US" dirty="0" smtClean="0"/>
              <a:t>	On a daily basis.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WHAT to update?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</a:t>
            </a:r>
            <a:r>
              <a:rPr lang="en-US" dirty="0" smtClean="0"/>
              <a:t>Once you start working on an incident, we update incident and  change TME Fixing, Testing Stage to “Work in Progress in MRU”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4419600" cy="457200"/>
          </a:xfrm>
        </p:spPr>
        <p:txBody>
          <a:bodyPr>
            <a:normAutofit fontScale="90000"/>
          </a:bodyPr>
          <a:lstStyle/>
          <a:p>
            <a:r>
              <a:rPr lang="en-US" sz="2800" kern="1200" dirty="0" smtClean="0">
                <a:solidFill>
                  <a:schemeClr val="accent1">
                    <a:lumMod val="50000"/>
                  </a:schemeClr>
                </a:solidFill>
              </a:rPr>
              <a:t>4. INCIDENT  UPDATE</a:t>
            </a:r>
            <a:endParaRPr lang="en-US" sz="2800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01911" cy="3204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419600" y="5791200"/>
            <a:ext cx="28194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0" y="4114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By default should be set to No (Initially None)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2400" y="52578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Important field, should be updated accordingly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 bwMode="auto">
          <a:xfrm rot="10800000" flipV="1">
            <a:off x="5943600" y="4572000"/>
            <a:ext cx="1752600" cy="1143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10" idx="1"/>
            <a:endCxn id="9" idx="3"/>
          </p:cNvCxnSpPr>
          <p:nvPr/>
        </p:nvCxnSpPr>
        <p:spPr bwMode="auto">
          <a:xfrm rot="10800000" flipV="1">
            <a:off x="7239000" y="5673298"/>
            <a:ext cx="533400" cy="1941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5715000" cy="457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Update Impacted Object Document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This </a:t>
            </a:r>
            <a:r>
              <a:rPr lang="en-US" dirty="0" smtClean="0"/>
              <a:t>document need to be </a:t>
            </a:r>
            <a:r>
              <a:rPr lang="en-US" b="1" dirty="0" smtClean="0"/>
              <a:t>updated</a:t>
            </a:r>
            <a:r>
              <a:rPr lang="en-US" dirty="0" smtClean="0"/>
              <a:t> by the </a:t>
            </a:r>
            <a:r>
              <a:rPr lang="en-US" b="1" dirty="0" smtClean="0"/>
              <a:t>Developer</a:t>
            </a:r>
            <a:r>
              <a:rPr lang="en-US" dirty="0" smtClean="0"/>
              <a:t> of the </a:t>
            </a:r>
            <a:r>
              <a:rPr lang="en-US" b="1" i="1" dirty="0" smtClean="0"/>
              <a:t>Change</a:t>
            </a:r>
          </a:p>
          <a:p>
            <a:pPr marL="457200" indent="-457200">
              <a:buNone/>
            </a:pPr>
            <a:r>
              <a:rPr lang="en-US" b="1" i="1" dirty="0" smtClean="0"/>
              <a:t>Request/Incident </a:t>
            </a:r>
            <a:r>
              <a:rPr lang="en-US" b="1" i="1" dirty="0" smtClean="0"/>
              <a:t>or Defect</a:t>
            </a:r>
            <a:r>
              <a:rPr lang="en-US" dirty="0" smtClean="0"/>
              <a:t> to include the impacted Object per change request. </a:t>
            </a: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You </a:t>
            </a:r>
            <a:r>
              <a:rPr lang="en-US" dirty="0" smtClean="0"/>
              <a:t>will have 3 distinct section that need to be </a:t>
            </a:r>
            <a:r>
              <a:rPr lang="en-US" dirty="0" smtClean="0"/>
              <a:t>filled as follows:</a:t>
            </a:r>
          </a:p>
          <a:p>
            <a:pPr marL="457200" indent="-457200">
              <a:buNone/>
            </a:pPr>
            <a:endParaRPr lang="en-US" b="1" u="sng" dirty="0" smtClean="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b="1" u="sng" dirty="0" smtClean="0"/>
              <a:t>INFORMATICA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b="1" u="sng" dirty="0" smtClean="0"/>
          </a:p>
          <a:p>
            <a:pPr marL="457200" indent="-457200">
              <a:buFont typeface="Wingdings" pitchFamily="2" charset="2"/>
              <a:buAutoNum type="arabicPeriod"/>
            </a:pPr>
            <a:endParaRPr lang="en-US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r>
              <a:rPr lang="fr-FR" b="1" u="sng" dirty="0" smtClean="0"/>
              <a:t>IFB</a:t>
            </a:r>
            <a:r>
              <a:rPr lang="fr-FR" b="1" u="sng" dirty="0" smtClean="0"/>
              <a:t>/ PHP/JAVA PARAMTER FILES </a:t>
            </a:r>
            <a:r>
              <a:rPr lang="fr-FR" b="1" u="sng" dirty="0" smtClean="0"/>
              <a:t>ETC</a:t>
            </a:r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lvl="0" indent="-457200">
              <a:buFont typeface="Wingdings" pitchFamily="2" charset="2"/>
              <a:buAutoNum type="arabicPeriod"/>
            </a:pPr>
            <a:endParaRPr lang="fr-FR" b="1" u="sng" dirty="0" smtClean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4" name="Picture 1" descr="image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0"/>
            <a:ext cx="6508747" cy="123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 descr="image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105400"/>
            <a:ext cx="3276600" cy="9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0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53721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5800" y="1066800"/>
            <a:ext cx="402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457200"/>
            <a:r>
              <a:rPr lang="fr-FR" b="1" dirty="0" smtClean="0"/>
              <a:t>3.   </a:t>
            </a:r>
            <a:r>
              <a:rPr lang="fr-FR" b="1" u="sng" dirty="0" smtClean="0"/>
              <a:t> IFB/ PHP/JAVA PARAMTER FILES ETC</a:t>
            </a:r>
            <a:endParaRPr lang="fr-FR" b="1" u="sng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3400" y="342900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Document Path:</a:t>
            </a:r>
          </a:p>
          <a:p>
            <a:r>
              <a:rPr lang="en-US" i="1" dirty="0" smtClean="0"/>
              <a:t>J:\TME_JTI_PROJECT\1) General\4_RELEASE_MANAGEMENT\00_Release PROD Oct 2012\04_Release Docs\003-Data\ Oct_2012_Data_Impacted_Objects.xlsx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6994525" cy="641350"/>
          </a:xfrm>
        </p:spPr>
        <p:txBody>
          <a:bodyPr/>
          <a:lstStyle/>
          <a:p>
            <a:r>
              <a:rPr lang="en-US" sz="2500" kern="1200" dirty="0" smtClean="0">
                <a:solidFill>
                  <a:schemeClr val="accent1">
                    <a:lumMod val="50000"/>
                  </a:schemeClr>
                </a:solidFill>
              </a:rPr>
              <a:t>IMPORTANT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Service </a:t>
            </a:r>
            <a:r>
              <a:rPr lang="en-US" dirty="0" smtClean="0">
                <a:solidFill>
                  <a:srgbClr val="0070C0"/>
                </a:solidFill>
              </a:rPr>
              <a:t>Now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1800" dirty="0" smtClean="0"/>
              <a:t>https://biz2.jti.com/SecureSSO/Default.aspx?nav_to.do?uri=incident.do%3Fsys_id=8f2a4309ff706c40a2ad8ffb97649d41%26sysparm_stack=incident_list.do%3Fsysparm_query=active=true</a:t>
            </a:r>
          </a:p>
          <a:p>
            <a:r>
              <a:rPr lang="en-US" dirty="0" err="1" smtClean="0">
                <a:solidFill>
                  <a:srgbClr val="0070C0"/>
                </a:solidFill>
              </a:rPr>
              <a:t>Sharepoint</a:t>
            </a:r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</a:t>
            </a:r>
            <a:r>
              <a:rPr lang="en-US" sz="1800" dirty="0" smtClean="0"/>
              <a:t>http</a:t>
            </a:r>
            <a:r>
              <a:rPr lang="en-US" sz="1800" dirty="0" smtClean="0"/>
              <a:t>://moss.jti.com/sites/TME/Testing/Lists/Oct12%20Release%20Log/AllItems.aspx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JTI Deliverables</a:t>
            </a:r>
          </a:p>
          <a:p>
            <a:pPr>
              <a:buNone/>
            </a:pP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 smtClean="0">
                <a:solidFill>
                  <a:srgbClr val="0070C0"/>
                </a:solidFill>
              </a:rPr>
              <a:t>      </a:t>
            </a:r>
            <a:r>
              <a:rPr lang="en-US" sz="1800" dirty="0" smtClean="0"/>
              <a:t>http</a:t>
            </a:r>
            <a:r>
              <a:rPr lang="en-US" sz="1800" dirty="0" smtClean="0"/>
              <a:t>://moss.jti.com/sites/TME/it/Release%20Deliverables/Forms/ALLITEMS.aspx</a:t>
            </a:r>
            <a:endParaRPr lang="en-US" sz="18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Process and Templates Documents</a:t>
            </a:r>
          </a:p>
          <a:p>
            <a:pPr>
              <a:buNone/>
            </a:pPr>
            <a:r>
              <a:rPr lang="en-US" sz="1800" dirty="0" smtClean="0"/>
              <a:t>       J:\TME_JTI_PROJECT\1) General\4_RELEASE_MANAGEMENT\00_Release PROD Oct 2012\00_Process &amp; </a:t>
            </a:r>
            <a:r>
              <a:rPr lang="en-US" sz="1800" dirty="0" smtClean="0"/>
              <a:t>Templates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Data Issue Log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 </a:t>
            </a:r>
            <a:r>
              <a:rPr lang="en-US" sz="1800" dirty="0" smtClean="0"/>
              <a:t>svn://10.186.26.11:443/Phase II/TME_Phase_2_AM/10_Data_Issue_Log/UPGRADE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HLFD Documents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  </a:t>
            </a:r>
            <a:r>
              <a:rPr lang="en-US" dirty="0" smtClean="0"/>
              <a:t>svn://10.186.26.11:443/Phase II/EIM/08 - Interface </a:t>
            </a:r>
            <a:r>
              <a:rPr lang="en-US" dirty="0" smtClean="0"/>
              <a:t>08/HLFD-Upgrade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Impacted Object Document</a:t>
            </a:r>
          </a:p>
          <a:p>
            <a:pPr>
              <a:buNone/>
            </a:pPr>
            <a:r>
              <a:rPr lang="en-US" i="1" dirty="0" smtClean="0"/>
              <a:t> </a:t>
            </a:r>
            <a:r>
              <a:rPr lang="en-US" i="1" dirty="0" smtClean="0"/>
              <a:t>     J</a:t>
            </a:r>
            <a:r>
              <a:rPr lang="en-US" i="1" dirty="0" smtClean="0"/>
              <a:t>:\TME_JTI_PROJECT\1) General\4_RELEASE_MANAGEMENT\00_Release PROD Oct 2012\04_Release Docs\003-Data\ Oct_2012_Data_Impacted_Objects.xlsx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000" dirty="0" smtClean="0"/>
          </a:p>
          <a:p>
            <a:pPr lvl="1"/>
            <a:r>
              <a:rPr lang="en-US" sz="3900" dirty="0" smtClean="0">
                <a:solidFill>
                  <a:schemeClr val="accent5">
                    <a:lumMod val="50000"/>
                  </a:schemeClr>
                </a:solidFill>
              </a:rPr>
              <a:t>                QUESTIONS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Change Request/Incidents Life Cycle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As described below, the following stages must</a:t>
            </a:r>
          </a:p>
          <a:p>
            <a:pPr>
              <a:buNone/>
            </a:pPr>
            <a:r>
              <a:rPr lang="en-US" dirty="0" smtClean="0"/>
              <a:t>be adhered when working on change requests</a:t>
            </a:r>
          </a:p>
          <a:p>
            <a:pPr>
              <a:buNone/>
            </a:pPr>
            <a:r>
              <a:rPr lang="en-US" dirty="0" smtClean="0"/>
              <a:t>and incidents. The stages are:</a:t>
            </a:r>
          </a:p>
          <a:p>
            <a:pPr marL="514350" indent="-514350">
              <a:buAutoNum type="arabicPeriod"/>
            </a:pPr>
            <a:r>
              <a:rPr lang="en-US" dirty="0" smtClean="0"/>
              <a:t>Analysis</a:t>
            </a:r>
          </a:p>
          <a:p>
            <a:pPr marL="514350" indent="-514350">
              <a:buAutoNum type="arabicPeriod"/>
            </a:pPr>
            <a:r>
              <a:rPr lang="en-US" dirty="0" smtClean="0"/>
              <a:t>Business Approval (GDC Side)</a:t>
            </a:r>
          </a:p>
          <a:p>
            <a:pPr marL="514350" indent="-514350">
              <a:buAutoNum type="arabicPeriod"/>
            </a:pPr>
            <a:r>
              <a:rPr lang="en-US" dirty="0" smtClean="0"/>
              <a:t>Development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Pending for Peer Review</a:t>
            </a:r>
          </a:p>
          <a:p>
            <a:pPr marL="514350" indent="-514350">
              <a:buAutoNum type="arabicPeriod"/>
            </a:pPr>
            <a:r>
              <a:rPr lang="en-US" dirty="0" smtClean="0"/>
              <a:t>Ready in DEV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We have two types of CR/Incidents: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 : Only the data team is impacted</a:t>
            </a:r>
          </a:p>
          <a:p>
            <a:pPr marL="514350" indent="-514350">
              <a:buAutoNum type="arabicPeriod"/>
            </a:pPr>
            <a:r>
              <a:rPr lang="en-US" dirty="0" smtClean="0"/>
              <a:t>Cross: All 3 teams or 2 teams may be impacted (Sales, Data and OBIEE)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Step 1: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analysis can be done at: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High level</a:t>
            </a:r>
          </a:p>
          <a:p>
            <a:pPr>
              <a:buNone/>
            </a:pPr>
            <a:r>
              <a:rPr lang="en-US" dirty="0" smtClean="0"/>
              <a:t>   A high level information on the changes that should be done as per FD (</a:t>
            </a:r>
            <a:r>
              <a:rPr lang="en-US" dirty="0" err="1" smtClean="0"/>
              <a:t>Funtional</a:t>
            </a:r>
            <a:r>
              <a:rPr lang="en-US" dirty="0" smtClean="0"/>
              <a:t> details provided).</a:t>
            </a:r>
          </a:p>
          <a:p>
            <a:pPr>
              <a:buNone/>
            </a:pPr>
            <a:r>
              <a:rPr lang="en-US" dirty="0" smtClean="0"/>
              <a:t>    Example:</a:t>
            </a:r>
          </a:p>
          <a:p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Detailed level</a:t>
            </a:r>
          </a:p>
          <a:p>
            <a:pPr>
              <a:buNone/>
            </a:pPr>
            <a:r>
              <a:rPr lang="en-US" dirty="0" smtClean="0"/>
              <a:t> All impacted mapping and detailed information on the changes that should be done</a:t>
            </a:r>
          </a:p>
          <a:p>
            <a:pPr>
              <a:buNone/>
            </a:pPr>
            <a:r>
              <a:rPr lang="en-US" dirty="0" smtClean="0"/>
              <a:t>are provided. All these details are provide in a DTD (Detailed Technical</a:t>
            </a:r>
          </a:p>
          <a:p>
            <a:pPr>
              <a:buNone/>
            </a:pPr>
            <a:r>
              <a:rPr lang="en-US" dirty="0" smtClean="0"/>
              <a:t>Design) which is sent to GDC for validation and approval.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/>
              <a:t>1.The DTD document is versioned. Each time a FD provided, we</a:t>
            </a:r>
          </a:p>
          <a:p>
            <a:pPr>
              <a:buNone/>
            </a:pPr>
            <a:r>
              <a:rPr lang="en-US" dirty="0" smtClean="0"/>
              <a:t>have to create a new version of the DTD.</a:t>
            </a:r>
          </a:p>
          <a:p>
            <a:pPr>
              <a:buNone/>
            </a:pPr>
            <a:r>
              <a:rPr lang="en-US" dirty="0" smtClean="0"/>
              <a:t>2. We have to provide the effort estimated to implement CR. Normally the approximate</a:t>
            </a:r>
          </a:p>
          <a:p>
            <a:pPr>
              <a:buNone/>
            </a:pPr>
            <a:r>
              <a:rPr lang="en-US" dirty="0" smtClean="0"/>
              <a:t>Man days are:</a:t>
            </a:r>
          </a:p>
          <a:p>
            <a:pPr>
              <a:buNone/>
            </a:pPr>
            <a:r>
              <a:rPr lang="en-US" b="1" dirty="0" smtClean="0"/>
              <a:t>Examples: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ETL: 0.65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1 Loader: 0.85</a:t>
            </a:r>
          </a:p>
          <a:p>
            <a:pPr>
              <a:buNone/>
            </a:pPr>
            <a:r>
              <a:rPr lang="en-US" dirty="0" smtClean="0"/>
              <a:t>3</a:t>
            </a:r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 </a:t>
            </a:r>
            <a:r>
              <a:rPr lang="en-US" sz="2600" dirty="0" err="1" smtClean="0">
                <a:solidFill>
                  <a:srgbClr val="0070C0"/>
                </a:solidFill>
              </a:rPr>
              <a:t>Sharepoint</a:t>
            </a:r>
            <a:r>
              <a:rPr lang="en-US" sz="3300" dirty="0" smtClean="0">
                <a:solidFill>
                  <a:srgbClr val="0070C0"/>
                </a:solidFill>
              </a:rPr>
              <a:t> </a:t>
            </a:r>
            <a:r>
              <a:rPr lang="en-US" sz="2600" dirty="0" smtClean="0">
                <a:solidFill>
                  <a:srgbClr val="0070C0"/>
                </a:solidFill>
              </a:rPr>
              <a:t>Update: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Development Status = Estimates Ready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Effort Estimated  = Total Effort Estimated as per DTD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Assigned Person = GDC Siebel (Enrique, Miguel or Jaime)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Once we have estimated the effort with the DTD, we assign change request </a:t>
            </a:r>
          </a:p>
          <a:p>
            <a:pPr>
              <a:buNone/>
            </a:pPr>
            <a:r>
              <a:rPr lang="en-US" dirty="0" smtClean="0"/>
              <a:t>or incident to GDC to validate. During this process, we may have to re-adjust </a:t>
            </a:r>
          </a:p>
          <a:p>
            <a:pPr>
              <a:buNone/>
            </a:pPr>
            <a:r>
              <a:rPr lang="en-US" dirty="0" smtClean="0"/>
              <a:t>DTD and effort estimated based on feedback from GDC.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scenarios are:</a:t>
            </a:r>
          </a:p>
          <a:p>
            <a:pPr marL="457200" indent="-457200">
              <a:buAutoNum type="arabicPeriod"/>
            </a:pPr>
            <a:r>
              <a:rPr lang="en-US" dirty="0" smtClean="0"/>
              <a:t>GDC does not approve total effort estimated (over-estimated)</a:t>
            </a:r>
          </a:p>
          <a:p>
            <a:pPr marL="457200" indent="-457200">
              <a:buAutoNum type="arabicPeriod"/>
            </a:pPr>
            <a:r>
              <a:rPr lang="en-US" dirty="0" smtClean="0"/>
              <a:t>Some new requirements due to change in FD</a:t>
            </a:r>
          </a:p>
          <a:p>
            <a:pPr marL="457200" indent="-457200">
              <a:buAutoNum type="arabicPeriod"/>
            </a:pPr>
            <a:r>
              <a:rPr lang="en-US" dirty="0" smtClean="0"/>
              <a:t>Some unforeseen requirement  linked to other CR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r>
              <a:rPr lang="en-US" dirty="0" smtClean="0"/>
              <a:t>Finally, when GDC approves DTD provided for CR or Incident, it is assigned </a:t>
            </a:r>
          </a:p>
          <a:p>
            <a:pPr marL="457200" indent="-457200">
              <a:buNone/>
            </a:pPr>
            <a:r>
              <a:rPr lang="en-US" dirty="0" smtClean="0"/>
              <a:t>back to MRU.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81000" y="381000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           Step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2: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Business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</a:rPr>
              <a:t>Approval</a:t>
            </a:r>
            <a:endParaRPr lang="en-U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Step 3: </a:t>
            </a:r>
            <a:r>
              <a:rPr lang="en-US" sz="2800" kern="12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Development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Phase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Change Request assigned back to MRU in development phase:</a:t>
            </a:r>
          </a:p>
          <a:p>
            <a:pPr>
              <a:buNone/>
            </a:pPr>
            <a:r>
              <a:rPr lang="en-US" dirty="0" smtClean="0"/>
              <a:t>When starting the development, the developer must update SharePoint: </a:t>
            </a:r>
            <a:r>
              <a:rPr lang="en-US" sz="33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Development Status = In Progress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Assigned Person = </a:t>
            </a:r>
            <a:r>
              <a:rPr lang="en-US" dirty="0" err="1" smtClean="0">
                <a:solidFill>
                  <a:srgbClr val="0070C0"/>
                </a:solidFill>
              </a:rPr>
              <a:t>Grimont</a:t>
            </a:r>
            <a:r>
              <a:rPr lang="en-US" dirty="0" smtClean="0">
                <a:solidFill>
                  <a:srgbClr val="0070C0"/>
                </a:solidFill>
              </a:rPr>
              <a:t>, Arnaud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Secondly, the approved DTD must be used and there are specific guidelines that </a:t>
            </a:r>
          </a:p>
          <a:p>
            <a:pPr>
              <a:buNone/>
            </a:pPr>
            <a:r>
              <a:rPr lang="en-US" dirty="0" smtClean="0"/>
              <a:t>Should be followed as per document sent by Arnaud.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Finally, at the end, the developer must ensure that:</a:t>
            </a:r>
          </a:p>
          <a:p>
            <a:pPr marL="514350" indent="-514350">
              <a:buAutoNum type="arabicPeriod"/>
            </a:pPr>
            <a:r>
              <a:rPr lang="en-US" dirty="0" smtClean="0"/>
              <a:t>A folder for the CR/INC is available release folder as follows:</a:t>
            </a:r>
          </a:p>
          <a:p>
            <a:pPr marL="514350" indent="-514350">
              <a:buAutoNum type="arabicPeriod"/>
            </a:pPr>
            <a:r>
              <a:rPr lang="en-US" dirty="0" smtClean="0"/>
              <a:t>Place the unit test script in the Build Folder inside the change request/Incident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Commit the stored procedures on SVN, IFB files or any associated documents.</a:t>
            </a:r>
          </a:p>
          <a:p>
            <a:pPr marL="514350" indent="-514350">
              <a:buAutoNum type="arabicPeriod"/>
            </a:pPr>
            <a:r>
              <a:rPr lang="en-US" dirty="0" smtClean="0"/>
              <a:t>Update data Issue log </a:t>
            </a:r>
          </a:p>
          <a:p>
            <a:pPr marL="514350" indent="-514350">
              <a:buAutoNum type="arabicPeriod"/>
            </a:pPr>
            <a:r>
              <a:rPr lang="en-US" sz="2100" dirty="0" err="1" smtClean="0">
                <a:solidFill>
                  <a:srgbClr val="0070C0"/>
                </a:solidFill>
              </a:rPr>
              <a:t>Sharepoint</a:t>
            </a:r>
            <a:r>
              <a:rPr lang="en-US" sz="2100" dirty="0" smtClean="0">
                <a:solidFill>
                  <a:srgbClr val="0070C0"/>
                </a:solidFill>
              </a:rPr>
              <a:t> Update: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Development Status = Pending for Peer Review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Effort Consumed  = Total Effort Consumed by developer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Assigned Person = </a:t>
            </a:r>
            <a:r>
              <a:rPr lang="en-US" dirty="0" err="1" smtClean="0">
                <a:solidFill>
                  <a:srgbClr val="0070C0"/>
                </a:solidFill>
              </a:rPr>
              <a:t>Grimont</a:t>
            </a:r>
            <a:r>
              <a:rPr lang="en-US" dirty="0" smtClean="0">
                <a:solidFill>
                  <a:srgbClr val="0070C0"/>
                </a:solidFill>
              </a:rPr>
              <a:t>, Arnaud</a:t>
            </a:r>
          </a:p>
          <a:p>
            <a:pPr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Step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4: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PEER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REVIEW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PROCESS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dirty="0" smtClean="0"/>
              <a:t>After a CR/INC status passes to “</a:t>
            </a:r>
            <a:r>
              <a:rPr lang="en-US" sz="2300" dirty="0" smtClean="0">
                <a:solidFill>
                  <a:srgbClr val="00B050"/>
                </a:solidFill>
              </a:rPr>
              <a:t>Pending for Peer Review</a:t>
            </a:r>
            <a:r>
              <a:rPr lang="en-US" sz="2300" dirty="0" smtClean="0"/>
              <a:t>”, another person will be</a:t>
            </a:r>
          </a:p>
          <a:p>
            <a:pPr>
              <a:buNone/>
            </a:pPr>
            <a:r>
              <a:rPr lang="en-US" sz="2300" dirty="0" smtClean="0"/>
              <a:t>assigned to test the development done. The tester will use the unit test scrip that the</a:t>
            </a:r>
          </a:p>
          <a:p>
            <a:pPr>
              <a:buNone/>
            </a:pPr>
            <a:r>
              <a:rPr lang="en-US" sz="2300" dirty="0" smtClean="0"/>
              <a:t>developer has made and review the development.</a:t>
            </a:r>
          </a:p>
          <a:p>
            <a:pPr>
              <a:buNone/>
            </a:pPr>
            <a:r>
              <a:rPr lang="en-US" sz="2300" b="1" dirty="0" smtClean="0"/>
              <a:t>Note: </a:t>
            </a:r>
            <a:r>
              <a:rPr lang="en-US" sz="2300" dirty="0" smtClean="0"/>
              <a:t>The user test script must be detailed with all the steps, </a:t>
            </a:r>
            <a:r>
              <a:rPr lang="en-US" sz="2300" dirty="0" err="1" smtClean="0"/>
              <a:t>sql</a:t>
            </a:r>
            <a:r>
              <a:rPr lang="en-US" sz="2300" dirty="0" smtClean="0"/>
              <a:t> query, OBIEE Xml and</a:t>
            </a:r>
          </a:p>
          <a:p>
            <a:pPr>
              <a:buNone/>
            </a:pPr>
            <a:r>
              <a:rPr lang="en-US" sz="2300" dirty="0" smtClean="0"/>
              <a:t>any other steps that were used during testing. You must assume that a novice</a:t>
            </a:r>
          </a:p>
          <a:p>
            <a:pPr>
              <a:buNone/>
            </a:pPr>
            <a:r>
              <a:rPr lang="en-US" sz="2300" dirty="0" smtClean="0"/>
              <a:t>is doing the testing and is following the steps that you have detailed and not to </a:t>
            </a:r>
          </a:p>
          <a:p>
            <a:pPr>
              <a:buNone/>
            </a:pPr>
            <a:r>
              <a:rPr lang="en-US" sz="2300" dirty="0" smtClean="0"/>
              <a:t>forget the screenshots.</a:t>
            </a:r>
          </a:p>
          <a:p>
            <a:pPr>
              <a:buNone/>
            </a:pPr>
            <a:r>
              <a:rPr lang="en-US" sz="2300" dirty="0" smtClean="0"/>
              <a:t>At this point we have 2 scenario:</a:t>
            </a:r>
          </a:p>
          <a:p>
            <a:pPr marL="914400" lvl="1" indent="-514350">
              <a:buAutoNum type="arabicPeriod"/>
            </a:pPr>
            <a:r>
              <a:rPr lang="en-US" sz="2300" dirty="0" smtClean="0"/>
              <a:t>Review of test script successful</a:t>
            </a:r>
          </a:p>
          <a:p>
            <a:pPr marL="914400" lvl="1" indent="-514350">
              <a:buAutoNum type="arabicPeriod"/>
            </a:pPr>
            <a:r>
              <a:rPr lang="en-US" sz="2300" dirty="0" smtClean="0"/>
              <a:t> Review failed</a:t>
            </a:r>
          </a:p>
          <a:p>
            <a:pPr marL="914400" lvl="1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In case of Scenario 2, the reviewer will inform the developer that the review has failed and the developer </a:t>
            </a:r>
          </a:p>
          <a:p>
            <a:pPr marL="514350" indent="-514350">
              <a:buNone/>
            </a:pPr>
            <a:r>
              <a:rPr lang="en-US" dirty="0" smtClean="0"/>
              <a:t>has to perform the corrections and inform the reviewer when its ready for to be reviewed again.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Upon successful review, the tester has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Produce a user test script or integration test 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Place the test script in folder test script to validate to be picked by Philippe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Sharepoint</a:t>
            </a:r>
            <a:r>
              <a:rPr lang="en-US" dirty="0" smtClean="0">
                <a:solidFill>
                  <a:srgbClr val="0070C0"/>
                </a:solidFill>
              </a:rPr>
              <a:t> Update: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Development Status = Ready in DEV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Effort Consumed  = Total Effort Estimated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 Assigned Person = </a:t>
            </a:r>
            <a:r>
              <a:rPr lang="en-US" dirty="0" err="1" smtClean="0">
                <a:solidFill>
                  <a:srgbClr val="0070C0"/>
                </a:solidFill>
              </a:rPr>
              <a:t>Grimont</a:t>
            </a:r>
            <a:r>
              <a:rPr lang="en-US" dirty="0" smtClean="0">
                <a:solidFill>
                  <a:srgbClr val="0070C0"/>
                </a:solidFill>
              </a:rPr>
              <a:t>, Arnaud</a:t>
            </a:r>
          </a:p>
          <a:p>
            <a:pPr marL="514350" indent="-514350">
              <a:buNone/>
            </a:pPr>
            <a:endParaRPr lang="en-US" sz="33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en-US" sz="2700" dirty="0" smtClean="0">
                <a:solidFill>
                  <a:schemeClr val="accent1">
                    <a:lumMod val="50000"/>
                  </a:schemeClr>
                </a:solidFill>
              </a:rPr>
              <a:t>READY IN DEV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When the review has passed, the total effort consumed (should be</a:t>
            </a:r>
          </a:p>
          <a:p>
            <a:pPr>
              <a:buNone/>
            </a:pPr>
            <a:r>
              <a:rPr lang="en-US" dirty="0" smtClean="0"/>
              <a:t>equal to effort estimated in analysis phase) is updated and the status of</a:t>
            </a:r>
          </a:p>
          <a:p>
            <a:pPr>
              <a:buNone/>
            </a:pPr>
            <a:r>
              <a:rPr lang="en-US" dirty="0" smtClean="0"/>
              <a:t>the CR/ INC changes to </a:t>
            </a:r>
            <a:r>
              <a:rPr lang="en-US" dirty="0" smtClean="0">
                <a:solidFill>
                  <a:srgbClr val="00B050"/>
                </a:solidFill>
              </a:rPr>
              <a:t>READY IN DEV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After the planned release, the CR is assigned to GDC.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 smtClean="0">
              <a:solidFill>
                <a:srgbClr val="0070C0"/>
              </a:solidFill>
            </a:endParaRPr>
          </a:p>
          <a:p>
            <a:pPr algn="ctr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WHAT HAPPENS NEXT?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8229600" cy="868362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Now after successful release and testing, its</a:t>
            </a:r>
          </a:p>
          <a:p>
            <a:pPr>
              <a:buNone/>
            </a:pPr>
            <a:r>
              <a:rPr lang="en-US" dirty="0" smtClean="0"/>
              <a:t>possible that we have errors because of: </a:t>
            </a:r>
          </a:p>
          <a:p>
            <a:pPr marL="514350" indent="-514350">
              <a:buAutoNum type="arabicPeriod"/>
            </a:pPr>
            <a:r>
              <a:rPr lang="en-US" dirty="0" smtClean="0"/>
              <a:t>New Requirements (</a:t>
            </a:r>
            <a:r>
              <a:rPr lang="en-US" dirty="0" err="1" smtClean="0"/>
              <a:t>Unforseen</a:t>
            </a:r>
            <a:r>
              <a:rPr lang="en-US" dirty="0" smtClean="0"/>
              <a:t> ,Admin, Functional, Interface)</a:t>
            </a:r>
          </a:p>
          <a:p>
            <a:pPr marL="514350" indent="-514350">
              <a:buAutoNum type="arabicPeriod"/>
            </a:pPr>
            <a:r>
              <a:rPr lang="en-US" dirty="0" smtClean="0"/>
              <a:t>Admin Issue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 Test Script</a:t>
            </a:r>
          </a:p>
          <a:p>
            <a:pPr marL="514350" indent="-514350">
              <a:buAutoNum type="arabicPeriod"/>
            </a:pPr>
            <a:r>
              <a:rPr lang="en-US" dirty="0" smtClean="0"/>
              <a:t>Bug</a:t>
            </a:r>
          </a:p>
          <a:p>
            <a:pPr marL="514350" indent="-514350">
              <a:buAutoNum type="arabicPeriod"/>
            </a:pPr>
            <a:r>
              <a:rPr lang="en-US" dirty="0" smtClean="0"/>
              <a:t>Users Action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In such cases, market will create a defects </a:t>
            </a:r>
            <a:r>
              <a:rPr lang="en-US" dirty="0" smtClean="0"/>
              <a:t>where appropriate </a:t>
            </a:r>
            <a:r>
              <a:rPr lang="en-US" dirty="0" smtClean="0"/>
              <a:t>investigations </a:t>
            </a:r>
            <a:r>
              <a:rPr lang="en-US" dirty="0" smtClean="0"/>
              <a:t>have</a:t>
            </a:r>
          </a:p>
          <a:p>
            <a:pPr marL="514350" indent="-514350">
              <a:buNone/>
            </a:pPr>
            <a:r>
              <a:rPr lang="en-US" dirty="0" smtClean="0"/>
              <a:t>to </a:t>
            </a:r>
            <a:r>
              <a:rPr lang="en-US" dirty="0" smtClean="0"/>
              <a:t>be done </a:t>
            </a:r>
            <a:r>
              <a:rPr lang="en-US" dirty="0" smtClean="0"/>
              <a:t>to investigate </a:t>
            </a:r>
            <a:r>
              <a:rPr lang="en-US" dirty="0" smtClean="0"/>
              <a:t>and fix issues accordingly.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When working on defects, its very important to update SharePoint:</a:t>
            </a:r>
          </a:p>
          <a:p>
            <a:pPr marL="514350" indent="-514350">
              <a:buAutoNum type="arabicPeriod"/>
            </a:pPr>
            <a:r>
              <a:rPr lang="en-US" dirty="0" smtClean="0"/>
              <a:t>Set status = In Progress when starting to work on defect</a:t>
            </a:r>
          </a:p>
          <a:p>
            <a:pPr marL="514350" indent="-514350">
              <a:buAutoNum type="arabicPeriod"/>
            </a:pPr>
            <a:r>
              <a:rPr lang="en-US" dirty="0" smtClean="0"/>
              <a:t>Once root caused analyzed, change category, add update and assign back to GDC Siebel group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ME-PMO-Template-Standard document Landscape (Font 20 and les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33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355600" marR="0" indent="-355600" algn="ctr" defTabSz="17462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8000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333399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  <a:spAutoFit/>
      </a:bodyPr>
      <a:lstStyle>
        <a:defPPr marL="355600" marR="0" indent="-355600" algn="ctr" defTabSz="174625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>
            <a:srgbClr val="008000"/>
          </a:buClr>
          <a:buSzTx/>
          <a:buFont typeface="Wingdings" pitchFamily="2" charset="2"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TME-PMO-Template-Standard document Landscape (Font 20 and les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E-PMO-Template-Standard document Landscape (Font 20 and les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1789</Words>
  <Application>Microsoft Office PowerPoint</Application>
  <PresentationFormat>On-screen Show (4:3)</PresentationFormat>
  <Paragraphs>292</Paragraphs>
  <Slides>25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Theme1</vt:lpstr>
      <vt:lpstr>Slide 1</vt:lpstr>
      <vt:lpstr>Slide 2</vt:lpstr>
      <vt:lpstr>Slide 3</vt:lpstr>
      <vt:lpstr>Step 1: Analysis</vt:lpstr>
      <vt:lpstr>Slide 5</vt:lpstr>
      <vt:lpstr>Step 3: Development Phase</vt:lpstr>
      <vt:lpstr>Step 4: PEER REVIEW PROCESS</vt:lpstr>
      <vt:lpstr>5. READY IN DEV </vt:lpstr>
      <vt:lpstr>DEFECTS</vt:lpstr>
      <vt:lpstr>Slide 10</vt:lpstr>
      <vt:lpstr>2. Updating Scope Sheet</vt:lpstr>
      <vt:lpstr>2.2 Fields that should be updated</vt:lpstr>
      <vt:lpstr>Slide 13</vt:lpstr>
      <vt:lpstr>Updating Scope Sheet</vt:lpstr>
      <vt:lpstr>Slide 15</vt:lpstr>
      <vt:lpstr>Updating Scope Sheet </vt:lpstr>
      <vt:lpstr>Slide 17</vt:lpstr>
      <vt:lpstr>3. SharePoint UPDATE</vt:lpstr>
      <vt:lpstr>Slide 19</vt:lpstr>
      <vt:lpstr>4. INCIDENT  UPDATE</vt:lpstr>
      <vt:lpstr>Update Impacted Object Document</vt:lpstr>
      <vt:lpstr>Slide 22</vt:lpstr>
      <vt:lpstr>IMPORTANT LINKS</vt:lpstr>
      <vt:lpstr>Slide 24</vt:lpstr>
      <vt:lpstr>Slide 25</vt:lpstr>
    </vt:vector>
  </TitlesOfParts>
  <Company>Accenture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Scope Sheet</dc:title>
  <dc:creator>Lina Kanhye</dc:creator>
  <cp:lastModifiedBy>Lina Kanhye</cp:lastModifiedBy>
  <cp:revision>64</cp:revision>
  <dcterms:created xsi:type="dcterms:W3CDTF">2012-06-21T11:18:17Z</dcterms:created>
  <dcterms:modified xsi:type="dcterms:W3CDTF">2012-06-25T12:07:17Z</dcterms:modified>
</cp:coreProperties>
</file>