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31"/>
  </p:notesMasterIdLst>
  <p:sldIdLst>
    <p:sldId id="285" r:id="rId2"/>
    <p:sldId id="271" r:id="rId3"/>
    <p:sldId id="268" r:id="rId4"/>
    <p:sldId id="269" r:id="rId5"/>
    <p:sldId id="275" r:id="rId6"/>
    <p:sldId id="270" r:id="rId7"/>
    <p:sldId id="293" r:id="rId8"/>
    <p:sldId id="290" r:id="rId9"/>
    <p:sldId id="272" r:id="rId10"/>
    <p:sldId id="291" r:id="rId11"/>
    <p:sldId id="273" r:id="rId12"/>
    <p:sldId id="274" r:id="rId13"/>
    <p:sldId id="292" r:id="rId14"/>
    <p:sldId id="276" r:id="rId15"/>
    <p:sldId id="277" r:id="rId16"/>
    <p:sldId id="262" r:id="rId17"/>
    <p:sldId id="263" r:id="rId18"/>
    <p:sldId id="278" r:id="rId19"/>
    <p:sldId id="279" r:id="rId20"/>
    <p:sldId id="280" r:id="rId21"/>
    <p:sldId id="266" r:id="rId22"/>
    <p:sldId id="260" r:id="rId23"/>
    <p:sldId id="282" r:id="rId24"/>
    <p:sldId id="283" r:id="rId25"/>
    <p:sldId id="287" r:id="rId26"/>
    <p:sldId id="288" r:id="rId27"/>
    <p:sldId id="286" r:id="rId28"/>
    <p:sldId id="289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0" autoAdjust="0"/>
    <p:restoredTop sz="93656" autoAdjust="0"/>
  </p:normalViewPr>
  <p:slideViewPr>
    <p:cSldViewPr>
      <p:cViewPr varScale="1">
        <p:scale>
          <a:sx n="86" d="100"/>
          <a:sy n="86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D056-341E-4F2F-8F55-3B75B42DCAD3}" type="datetimeFigureOut">
              <a:rPr lang="en-US" smtClean="0"/>
              <a:pPr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02FD2-9919-43E2-A94C-DEFB211E07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them where to find templates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different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3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NRA when more than one</a:t>
            </a:r>
            <a:r>
              <a:rPr lang="en-US" baseline="0" dirty="0" smtClean="0"/>
              <a:t> resource has worked on INC or CHG or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27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life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 of CR/INCS. Afterwards we have defects and incidents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happens when CR/INCS is cross or data. What documents are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1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wher</a:t>
            </a:r>
            <a:r>
              <a:rPr lang="en-US" baseline="0" dirty="0" smtClean="0"/>
              <a:t>e document templates are kept</a:t>
            </a:r>
          </a:p>
          <a:p>
            <a:r>
              <a:rPr lang="en-US" baseline="0" dirty="0" smtClean="0"/>
              <a:t>Show examples of different DTD versions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case CR is estimated for more than 1 man days, the field Effort Consumed must be updated on a daily basis with the current effort consumed so far.  </a:t>
            </a:r>
          </a:p>
          <a:p>
            <a:r>
              <a:rPr lang="en-US" baseline="0" dirty="0" smtClean="0"/>
              <a:t>HLFD , DD for ETL 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0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 will be assigned to </a:t>
            </a:r>
            <a:r>
              <a:rPr lang="en-US" dirty="0" smtClean="0"/>
              <a:t>ODC</a:t>
            </a:r>
            <a:r>
              <a:rPr lang="en-US" baseline="0" dirty="0" smtClean="0"/>
              <a:t> </a:t>
            </a:r>
            <a:r>
              <a:rPr lang="en-US" baseline="0" dirty="0" smtClean="0"/>
              <a:t>after release completed successfully</a:t>
            </a:r>
          </a:p>
          <a:p>
            <a:r>
              <a:rPr lang="en-US" baseline="0" dirty="0" smtClean="0"/>
              <a:t>There are scenarios when the Effort consumed can be less than or greater than the Effort estimated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each of</a:t>
            </a:r>
            <a:r>
              <a:rPr lang="en-US" baseline="0" dirty="0" smtClean="0"/>
              <a:t> this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1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2" name="Picture 216" descr="background front slide new"/>
          <p:cNvPicPr>
            <a:picLocks noChangeAspect="1" noChangeArrowheads="1"/>
          </p:cNvPicPr>
          <p:nvPr/>
        </p:nvPicPr>
        <p:blipFill>
          <a:blip r:embed="rId2" cstate="print"/>
          <a:srcRect t="90347"/>
          <a:stretch>
            <a:fillRect/>
          </a:stretch>
        </p:blipFill>
        <p:spPr bwMode="auto">
          <a:xfrm>
            <a:off x="6350" y="6240463"/>
            <a:ext cx="9151938" cy="644525"/>
          </a:xfrm>
          <a:prstGeom prst="rect">
            <a:avLst/>
          </a:prstGeom>
          <a:noFill/>
        </p:spPr>
      </p:pic>
      <p:sp>
        <p:nvSpPr>
          <p:cNvPr id="4313" name="Line 217"/>
          <p:cNvSpPr>
            <a:spLocks noChangeShapeType="1"/>
          </p:cNvSpPr>
          <p:nvPr/>
        </p:nvSpPr>
        <p:spPr bwMode="auto">
          <a:xfrm>
            <a:off x="0" y="2744788"/>
            <a:ext cx="9140825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15" name="Picture 219" descr="JTI_TMELogo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96838"/>
            <a:ext cx="3595688" cy="1304925"/>
          </a:xfrm>
          <a:prstGeom prst="rect">
            <a:avLst/>
          </a:prstGeom>
          <a:noFill/>
        </p:spPr>
      </p:pic>
      <p:pic>
        <p:nvPicPr>
          <p:cNvPr id="4316" name="Picture 220" descr="JTI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9663" y="96838"/>
            <a:ext cx="1385887" cy="10668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28613" y="2973388"/>
            <a:ext cx="8636000" cy="13922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8613" y="5013325"/>
            <a:ext cx="8636000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311" name="Rectangle 215"/>
          <p:cNvSpPr>
            <a:spLocks noChangeArrowheads="1"/>
          </p:cNvSpPr>
          <p:nvPr/>
        </p:nvSpPr>
        <p:spPr bwMode="auto">
          <a:xfrm>
            <a:off x="8001000" y="6613525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7CD176A8-0C02-4D2F-BC14-1AB3249850A2}" type="slidenum">
              <a:rPr lang="fr-FR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835025" y="1976438"/>
            <a:ext cx="74215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sz="3200" b="1" i="1">
                <a:solidFill>
                  <a:srgbClr val="339933"/>
                </a:solidFill>
              </a:rPr>
              <a:t>Trade Marketing Excellence</a:t>
            </a:r>
            <a:r>
              <a:rPr lang="en-GB" sz="3200" b="1">
                <a:solidFill>
                  <a:srgbClr val="339933"/>
                </a:solidFill>
              </a:rPr>
              <a:t> Programme</a:t>
            </a:r>
            <a:endParaRPr lang="en-US" sz="3200" b="1">
              <a:solidFill>
                <a:srgbClr val="33993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44450"/>
            <a:ext cx="2212975" cy="6345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175" y="44450"/>
            <a:ext cx="6491288" cy="6345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175" y="995363"/>
            <a:ext cx="4351338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995363"/>
            <a:ext cx="4352925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1" name="Picture 229" descr="JTI_TMELogo_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00013"/>
            <a:ext cx="1338263" cy="485775"/>
          </a:xfrm>
          <a:prstGeom prst="rect">
            <a:avLst/>
          </a:prstGeom>
          <a:noFill/>
        </p:spPr>
      </p:pic>
      <p:pic>
        <p:nvPicPr>
          <p:cNvPr id="3299" name="Picture 227" descr="background front slide new"/>
          <p:cNvPicPr>
            <a:picLocks noChangeAspect="1" noChangeArrowheads="1"/>
          </p:cNvPicPr>
          <p:nvPr/>
        </p:nvPicPr>
        <p:blipFill>
          <a:blip r:embed="rId14" cstate="print"/>
          <a:srcRect t="90347" b="3566"/>
          <a:stretch>
            <a:fillRect/>
          </a:stretch>
        </p:blipFill>
        <p:spPr bwMode="auto">
          <a:xfrm>
            <a:off x="6350" y="6469063"/>
            <a:ext cx="9151938" cy="406400"/>
          </a:xfrm>
          <a:prstGeom prst="rect">
            <a:avLst/>
          </a:prstGeom>
          <a:noFill/>
        </p:spPr>
      </p:pic>
      <p:sp>
        <p:nvSpPr>
          <p:cNvPr id="3300" name="Line 228"/>
          <p:cNvSpPr>
            <a:spLocks noChangeShapeType="1"/>
          </p:cNvSpPr>
          <p:nvPr/>
        </p:nvSpPr>
        <p:spPr bwMode="auto">
          <a:xfrm>
            <a:off x="0" y="858838"/>
            <a:ext cx="9140825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02" name="Picture 230" descr="JTI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40738" y="100013"/>
            <a:ext cx="604837" cy="465137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001000" y="6613525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FBE9A14A-BD85-4455-83D1-76944D583357}" type="slidenum">
              <a:rPr lang="fr-FR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0650" y="44450"/>
            <a:ext cx="699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75" y="995363"/>
            <a:ext cx="8856663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9850" y="6613525"/>
            <a:ext cx="4718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TME-UNI-Module : OP&amp;E Tools – Operational Planning</a:t>
            </a:r>
          </a:p>
        </p:txBody>
      </p:sp>
      <p:sp>
        <p:nvSpPr>
          <p:cNvPr id="3187" name="Line 115"/>
          <p:cNvSpPr>
            <a:spLocks noChangeShapeType="1"/>
          </p:cNvSpPr>
          <p:nvPr/>
        </p:nvSpPr>
        <p:spPr bwMode="auto">
          <a:xfrm>
            <a:off x="700088" y="381000"/>
            <a:ext cx="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512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u"/>
        <a:defRPr sz="1900">
          <a:solidFill>
            <a:schemeClr val="tx1"/>
          </a:solidFill>
          <a:latin typeface="+mn-lt"/>
        </a:defRPr>
      </a:lvl2pPr>
      <a:lvl3pPr marL="1433513" indent="-354013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979613" indent="-366713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sz="1700">
          <a:solidFill>
            <a:schemeClr val="tx1"/>
          </a:solidFill>
          <a:latin typeface="+mn-lt"/>
        </a:defRPr>
      </a:lvl4pPr>
      <a:lvl5pPr marL="26066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5pPr>
      <a:lvl6pPr marL="30638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6pPr>
      <a:lvl7pPr marL="35210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7pPr>
      <a:lvl8pPr marL="39782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8pPr>
      <a:lvl9pPr marL="44354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vpngva.jti.com/sites/TME/Testing/Lists/May17%20Release%20Log/,DanaInfo=apps.jti.com+AllItems.aspx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May RELEASE CYCLE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2017</a:t>
            </a:r>
          </a:p>
          <a:p>
            <a:pPr algn="ctr">
              <a:buNone/>
            </a:pPr>
            <a:endParaRPr lang="en-US" sz="3600" b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B0F0"/>
                </a:solidFill>
              </a:rPr>
              <a:t>Change Request/Incidents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Useful Tips for Reviewer: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 smtClean="0"/>
              <a:t>Checklist:</a:t>
            </a:r>
          </a:p>
          <a:p>
            <a:pPr marL="457200" indent="-457200">
              <a:buAutoNum type="arabicPeriod"/>
            </a:pPr>
            <a:r>
              <a:rPr lang="en-US" dirty="0" smtClean="0"/>
              <a:t>FD Document – Understand the requirements and most importantly the test case scenario mentioned. Important to test according to scenarios provided except other scenarios has been commented on SharePoint</a:t>
            </a:r>
          </a:p>
          <a:p>
            <a:pPr marL="457200" indent="-457200">
              <a:buAutoNum type="arabicPeriod"/>
            </a:pPr>
            <a:r>
              <a:rPr lang="en-US" dirty="0" smtClean="0"/>
              <a:t>DTD – Check the design solutions so as to better understand the implementation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Data Impacted Object – validate development done has been documented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Issue Log – verify if scripts have been logged correctly</a:t>
            </a:r>
          </a:p>
          <a:p>
            <a:pPr marL="457200" indent="-457200">
              <a:buAutoNum type="arabicPeriod"/>
            </a:pPr>
            <a:r>
              <a:rPr lang="en-US" dirty="0" smtClean="0"/>
              <a:t>Perform testing using the test script </a:t>
            </a:r>
          </a:p>
          <a:p>
            <a:pPr marL="457200" indent="-457200">
              <a:buAutoNum type="arabicPeriod"/>
            </a:pPr>
            <a:r>
              <a:rPr lang="en-US" dirty="0" smtClean="0"/>
              <a:t>Prepare User test script</a:t>
            </a:r>
          </a:p>
          <a:p>
            <a:pPr marL="457200" indent="-457200">
              <a:buAutoNum type="arabicPeriod"/>
            </a:pPr>
            <a:r>
              <a:rPr lang="en-US" dirty="0" smtClean="0"/>
              <a:t>Validate if data update template has been provided or post task list updated with details of post task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2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</a:rPr>
              <a:t>READY IN DEV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When the review has passed, the total effort consumed (should be</a:t>
            </a:r>
          </a:p>
          <a:p>
            <a:pPr>
              <a:buNone/>
            </a:pPr>
            <a:r>
              <a:rPr lang="en-US" dirty="0" smtClean="0"/>
              <a:t>equal to effort estimated in analysis phase) is updated and the status of</a:t>
            </a:r>
          </a:p>
          <a:p>
            <a:pPr>
              <a:buNone/>
            </a:pPr>
            <a:r>
              <a:rPr lang="en-US" dirty="0" smtClean="0"/>
              <a:t>the CR/ INC changes to </a:t>
            </a:r>
            <a:r>
              <a:rPr lang="en-US" dirty="0" smtClean="0">
                <a:solidFill>
                  <a:srgbClr val="00B050"/>
                </a:solidFill>
              </a:rPr>
              <a:t>READY IN DEV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There are some exceptions where: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Effort consumed &lt; Effort Estimated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Effort Consumed &gt;</a:t>
            </a:r>
            <a:r>
              <a:rPr lang="en-US" dirty="0"/>
              <a:t>Effort Estimated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 each of these scenarios, SharePoint must be updated so that we can track the history of the change request.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Finally after review, </a:t>
            </a:r>
            <a:r>
              <a:rPr lang="en-US" dirty="0"/>
              <a:t>unit</a:t>
            </a:r>
            <a:r>
              <a:rPr lang="en-US" dirty="0" smtClean="0"/>
              <a:t> test </a:t>
            </a:r>
            <a:r>
              <a:rPr lang="en-US" dirty="0"/>
              <a:t>script </a:t>
            </a:r>
            <a:r>
              <a:rPr lang="en-US" dirty="0" smtClean="0"/>
              <a:t>should be attached </a:t>
            </a:r>
            <a:r>
              <a:rPr lang="en-US" dirty="0"/>
              <a:t>to </a:t>
            </a:r>
            <a:r>
              <a:rPr lang="en-US" dirty="0" err="1" smtClean="0"/>
              <a:t>Sharepoint</a:t>
            </a:r>
            <a:r>
              <a:rPr lang="en-US" dirty="0" smtClean="0"/>
              <a:t> by peer reviewer.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WHAT HAPPENS NEXT?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229600" cy="868362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Now after successful release and testing, market will start testing and create</a:t>
            </a:r>
          </a:p>
          <a:p>
            <a:pPr>
              <a:buNone/>
            </a:pPr>
            <a:r>
              <a:rPr lang="en-US" dirty="0" smtClean="0"/>
              <a:t>defects depending on the issues encountered during testing. Some of the defects </a:t>
            </a:r>
          </a:p>
          <a:p>
            <a:pPr>
              <a:buNone/>
            </a:pPr>
            <a:r>
              <a:rPr lang="en-US" dirty="0" smtClean="0"/>
              <a:t>category are: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New Requirements (Unforeseen ,Admin, Functional, Interface)</a:t>
            </a:r>
          </a:p>
          <a:p>
            <a:pPr marL="514350" indent="-514350">
              <a:buAutoNum type="arabicPeriod"/>
            </a:pPr>
            <a:r>
              <a:rPr lang="en-US" dirty="0" smtClean="0"/>
              <a:t>Admin Issue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Bug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Users Action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RT &gt;&gt; Regression Testing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In such cases, market will create a defect where appropriate investigations have</a:t>
            </a:r>
          </a:p>
          <a:p>
            <a:pPr marL="514350" indent="-514350">
              <a:buNone/>
            </a:pPr>
            <a:r>
              <a:rPr lang="en-US" dirty="0" smtClean="0"/>
              <a:t>to be done to investigate and fix issues accordingly.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When working on defects, its very important to update SharePoint: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status = In Progress when starting to work on defect</a:t>
            </a:r>
          </a:p>
          <a:p>
            <a:pPr marL="514350" indent="-514350">
              <a:buAutoNum type="arabicPeriod"/>
            </a:pPr>
            <a:r>
              <a:rPr lang="en-US" dirty="0" smtClean="0"/>
              <a:t>Tick the checkbox “Assigned to MRU”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Once root cause analyzed, change category, add update and assign back to </a:t>
            </a:r>
            <a:r>
              <a:rPr lang="en-US" dirty="0" smtClean="0"/>
              <a:t>ODC </a:t>
            </a:r>
            <a:r>
              <a:rPr lang="en-US" dirty="0" smtClean="0"/>
              <a:t>Siebel group for further actions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DEFECT RESOLUTION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defect that implies new development that will be targeted for next release, for Ex: UAT 1, a new DTD and new test script will be created (where applicable and place in the same folder as the CR). </a:t>
            </a:r>
          </a:p>
          <a:p>
            <a:pPr marL="0" indent="0">
              <a:buNone/>
            </a:pPr>
            <a:r>
              <a:rPr lang="en-US" dirty="0"/>
              <a:t> The same process will be followed, that is:</a:t>
            </a:r>
          </a:p>
          <a:p>
            <a:pPr lvl="1"/>
            <a:r>
              <a:rPr lang="en-US" dirty="0"/>
              <a:t>Implementation -Testing - Peer </a:t>
            </a:r>
            <a:r>
              <a:rPr lang="en-US" dirty="0" smtClean="0"/>
              <a:t>Review</a:t>
            </a:r>
          </a:p>
          <a:p>
            <a:pPr marL="534988" lvl="1" indent="0">
              <a:buNone/>
            </a:pPr>
            <a:endParaRPr lang="en-US" dirty="0" smtClean="0"/>
          </a:p>
          <a:p>
            <a:r>
              <a:rPr lang="en-US" dirty="0"/>
              <a:t>If a new user test script is required,  then we have to go to the CHG impacted folder and make a copy of the test script that has been uploaded in folder “04-SP Test Script”. Once we have copied the test script, we rename it to _V2 and also change Test Cycle 1 to Test Cycle 2. Once all these changes have been done, we then update the test steps </a:t>
            </a:r>
            <a:r>
              <a:rPr lang="en-US" dirty="0" smtClean="0"/>
              <a:t>accordingly</a:t>
            </a:r>
          </a:p>
          <a:p>
            <a:endParaRPr lang="en-US" dirty="0" smtClean="0"/>
          </a:p>
          <a:p>
            <a:r>
              <a:rPr lang="en-US" dirty="0" smtClean="0"/>
              <a:t>Except if there is a Defect which is not CR-related (for instance, detected during  Regression Testing),  a new folder has to be created.</a:t>
            </a:r>
          </a:p>
          <a:p>
            <a:pPr marL="534988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4513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 it is found?</a:t>
            </a:r>
          </a:p>
          <a:p>
            <a:pPr>
              <a:buNone/>
            </a:pPr>
            <a:r>
              <a:rPr lang="en-US" dirty="0" smtClean="0"/>
              <a:t>	J:\TME_JTI_PROJECT\1) General\4_RELEASE_MANAGEMENT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pPr lvl="1"/>
            <a:r>
              <a:rPr lang="en-US" dirty="0" smtClean="0"/>
              <a:t>J:\</a:t>
            </a:r>
            <a:r>
              <a:rPr lang="en-US" dirty="0"/>
              <a:t>General\04_RELEASE_MANAGEMENT\2017-05_Release PROD MAY17\01_Management\Data Scope</a:t>
            </a:r>
            <a:endParaRPr lang="en-US" dirty="0" smtClean="0"/>
          </a:p>
          <a:p>
            <a:pPr>
              <a:buNone/>
            </a:pPr>
            <a:endParaRPr lang="en-US" sz="3700" b="1" kern="1200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38400" y="1524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Scope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Sheet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994525" cy="6413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 Updating Scope Sheet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buNone/>
            </a:pPr>
            <a:r>
              <a:rPr lang="en-US" sz="2100" dirty="0" smtClean="0">
                <a:solidFill>
                  <a:srgbClr val="00B0F0"/>
                </a:solidFill>
              </a:rPr>
              <a:t>2. 1 What to update? </a:t>
            </a:r>
          </a:p>
          <a:p>
            <a:pPr>
              <a:buNone/>
            </a:pPr>
            <a:r>
              <a:rPr lang="en-US" sz="1800" dirty="0" smtClean="0"/>
              <a:t> The same scope sheet is used for changes requests, incidents, defects are all done</a:t>
            </a:r>
          </a:p>
          <a:p>
            <a:pPr>
              <a:buNone/>
            </a:pPr>
            <a:r>
              <a:rPr lang="en-US" sz="1800" dirty="0" smtClean="0"/>
              <a:t>in the same scope sheet by choosing the required tab.</a:t>
            </a:r>
          </a:p>
          <a:p>
            <a:pPr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cxnSp>
        <p:nvCxnSpPr>
          <p:cNvPr id="6" name="Straight Connector 5"/>
          <p:cNvCxnSpPr>
            <a:endCxn id="11" idx="1"/>
          </p:cNvCxnSpPr>
          <p:nvPr/>
        </p:nvCxnSpPr>
        <p:spPr>
          <a:xfrm>
            <a:off x="1469097" y="5514757"/>
            <a:ext cx="1502703" cy="675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7" idx="2"/>
          </p:cNvCxnSpPr>
          <p:nvPr/>
        </p:nvCxnSpPr>
        <p:spPr>
          <a:xfrm flipH="1">
            <a:off x="4114800" y="5514757"/>
            <a:ext cx="1205666" cy="58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297715" y="54864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3486521" y="5773755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191000" y="5543114"/>
            <a:ext cx="350663" cy="552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5867400"/>
            <a:ext cx="289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category items for the data stream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26670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 the required Tab that you want to update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32" y="2005013"/>
            <a:ext cx="7053335" cy="343947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919161" y="5202255"/>
            <a:ext cx="78346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336" y="5202255"/>
            <a:ext cx="710064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50115" y="5209957"/>
            <a:ext cx="90268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586805" y="5215744"/>
            <a:ext cx="444125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3048" y="5202255"/>
            <a:ext cx="61935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981821" y="5209957"/>
            <a:ext cx="849629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797135" y="5218810"/>
            <a:ext cx="7831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49732" y="5209957"/>
            <a:ext cx="94146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3048000" y="5543114"/>
            <a:ext cx="373294" cy="32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5538034" y="5532463"/>
            <a:ext cx="569430" cy="34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2"/>
          </p:cNvCxnSpPr>
          <p:nvPr/>
        </p:nvCxnSpPr>
        <p:spPr>
          <a:xfrm flipH="1">
            <a:off x="5867400" y="5520544"/>
            <a:ext cx="941468" cy="54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873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2.2 Fields that should be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Important changes are tracked through scope sheet such as:</a:t>
            </a:r>
          </a:p>
          <a:p>
            <a:pPr marL="514350" indent="-514350">
              <a:buNone/>
            </a:pPr>
            <a:r>
              <a:rPr lang="en-US" dirty="0" smtClean="0"/>
              <a:t>1. Responsible Perform for each stage – Analysis, Development, Peer Review</a:t>
            </a:r>
          </a:p>
          <a:p>
            <a:pPr marL="514350" indent="-514350">
              <a:buNone/>
            </a:pPr>
            <a:r>
              <a:rPr lang="en-US" dirty="0" smtClean="0"/>
              <a:t>2. Technical Solution</a:t>
            </a:r>
            <a:endParaRPr lang="en-US" sz="2000" dirty="0" smtClean="0"/>
          </a:p>
          <a:p>
            <a:pPr marL="514350" indent="-514350">
              <a:buNone/>
            </a:pPr>
            <a:r>
              <a:rPr lang="en-US" dirty="0" smtClean="0"/>
              <a:t>3. MRU Target Release</a:t>
            </a:r>
          </a:p>
          <a:p>
            <a:pPr marL="514350" indent="-514350">
              <a:buNone/>
            </a:pPr>
            <a:r>
              <a:rPr lang="en-US" dirty="0" smtClean="0"/>
              <a:t>4. Impacted Functionality</a:t>
            </a:r>
          </a:p>
          <a:p>
            <a:pPr marL="514350" indent="-514350">
              <a:buNone/>
            </a:pPr>
            <a:r>
              <a:rPr lang="en-US" dirty="0" smtClean="0"/>
              <a:t>5. </a:t>
            </a:r>
            <a:r>
              <a:rPr lang="en-US" dirty="0"/>
              <a:t>Data Update required</a:t>
            </a:r>
          </a:p>
          <a:p>
            <a:pPr marL="514350" indent="-514350">
              <a:buNone/>
            </a:pPr>
            <a:r>
              <a:rPr lang="en-US" dirty="0" smtClean="0"/>
              <a:t>6. </a:t>
            </a:r>
            <a:r>
              <a:rPr lang="en-US" dirty="0"/>
              <a:t>Complexity</a:t>
            </a:r>
          </a:p>
          <a:p>
            <a:pPr marL="514350" indent="-514350">
              <a:buNone/>
            </a:pPr>
            <a:r>
              <a:rPr lang="en-US" dirty="0"/>
              <a:t>7</a:t>
            </a:r>
            <a:r>
              <a:rPr lang="en-US" dirty="0" smtClean="0"/>
              <a:t>. Priority Data Update</a:t>
            </a:r>
          </a:p>
          <a:p>
            <a:pPr marL="514350" indent="-514350">
              <a:buNone/>
            </a:pPr>
            <a:endParaRPr lang="en-US" sz="2000" b="1" dirty="0" smtClean="0"/>
          </a:p>
          <a:p>
            <a:pPr marL="514350" indent="-51435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Incidents are normally assigned to Riteswaree when assigned to MRU team with the group TME-DATA-INTERFACES  and change request to Robert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Next, the important fields that MUST be filled are: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EPM Assigned Person: </a:t>
            </a:r>
            <a:r>
              <a:rPr lang="en-US" dirty="0" smtClean="0"/>
              <a:t>who has worked on the incident.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Release </a:t>
            </a:r>
            <a:r>
              <a:rPr lang="en-US" dirty="0" err="1" smtClean="0">
                <a:solidFill>
                  <a:srgbClr val="0070C0"/>
                </a:solidFill>
              </a:rPr>
              <a:t>Dependant</a:t>
            </a:r>
            <a:r>
              <a:rPr lang="en-US" dirty="0" smtClean="0">
                <a:solidFill>
                  <a:srgbClr val="0070C0"/>
                </a:solidFill>
              </a:rPr>
              <a:t> (INC)</a:t>
            </a:r>
            <a:r>
              <a:rPr lang="en-US" dirty="0" smtClean="0"/>
              <a:t>: If fix required should is release dependant. </a:t>
            </a:r>
          </a:p>
          <a:p>
            <a:pPr>
              <a:buNone/>
            </a:pPr>
            <a:r>
              <a:rPr lang="en-US" dirty="0" smtClean="0"/>
              <a:t>Question: What do you understand by release dependant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Data Update Required</a:t>
            </a:r>
            <a:r>
              <a:rPr lang="en-US" dirty="0" smtClean="0"/>
              <a:t>: Y or N: Based on the fix to be done if any data update required as post task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Script Required: </a:t>
            </a:r>
            <a:r>
              <a:rPr lang="en-US" dirty="0" smtClean="0"/>
              <a:t>Y or N. Based on the fix done, a user test script must be provided.</a:t>
            </a:r>
          </a:p>
          <a:p>
            <a:pPr>
              <a:buNone/>
            </a:pPr>
            <a:r>
              <a:rPr lang="en-US" b="1" dirty="0" smtClean="0"/>
              <a:t>Note: </a:t>
            </a:r>
            <a:r>
              <a:rPr lang="en-US" dirty="0" smtClean="0"/>
              <a:t>Applicable for release dependant incidents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Technical Solution </a:t>
            </a:r>
            <a:r>
              <a:rPr lang="en-US" dirty="0" smtClean="0"/>
              <a:t>in the format :</a:t>
            </a:r>
          </a:p>
          <a:p>
            <a:pPr marL="0" indent="0">
              <a:buNone/>
            </a:pPr>
            <a:r>
              <a:rPr lang="en-US" dirty="0" smtClean="0"/>
              <a:t>e.g. Change mapping to transfer AB values from OLTP to OLAP (understandable description)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MRU STATUS</a:t>
            </a:r>
          </a:p>
          <a:p>
            <a:r>
              <a:rPr lang="en-US" dirty="0">
                <a:solidFill>
                  <a:srgbClr val="0070C0"/>
                </a:solidFill>
              </a:rPr>
              <a:t>MRU </a:t>
            </a:r>
            <a:r>
              <a:rPr lang="en-US" dirty="0" smtClean="0">
                <a:solidFill>
                  <a:srgbClr val="0070C0"/>
                </a:solidFill>
              </a:rPr>
              <a:t>Comments </a:t>
            </a:r>
            <a:r>
              <a:rPr lang="en-US" dirty="0" smtClean="0"/>
              <a:t>in the format :</a:t>
            </a:r>
          </a:p>
          <a:p>
            <a:pPr>
              <a:buNone/>
            </a:pPr>
            <a:r>
              <a:rPr lang="en-US" dirty="0" smtClean="0"/>
              <a:t>[20160621:RR] DEV currently in progress in MRU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3886200" cy="45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Peer Review Name</a:t>
            </a:r>
            <a:endParaRPr lang="en-US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Review date: </a:t>
            </a:r>
            <a:r>
              <a:rPr lang="en-US" dirty="0" smtClean="0"/>
              <a:t>The date that the peer review was done.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EPM Analysis/Development/Peer Review (PCS): </a:t>
            </a:r>
            <a:r>
              <a:rPr lang="en-US" dirty="0"/>
              <a:t>Update to NRA when new resource added.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Requests Impacted Fields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12303" y="2372984"/>
            <a:ext cx="7110016" cy="1319541"/>
            <a:chOff x="762000" y="2286000"/>
            <a:chExt cx="7110016" cy="1319541"/>
          </a:xfrm>
        </p:grpSpPr>
        <p:cxnSp>
          <p:nvCxnSpPr>
            <p:cNvPr id="6" name="Straight Arrow Connector 5"/>
            <p:cNvCxnSpPr/>
            <p:nvPr/>
          </p:nvCxnSpPr>
          <p:spPr>
            <a:xfrm rot="5400000">
              <a:off x="1447800" y="2438400"/>
              <a:ext cx="457200" cy="152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3429000" y="2286000"/>
              <a:ext cx="393303" cy="484805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6729810" y="2401094"/>
              <a:ext cx="381000" cy="15081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" y="2743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doing Analysis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3797" y="2752737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Total man days estimated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19416" y="2682211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doing development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4648200"/>
            <a:ext cx="8229600" cy="1380530"/>
            <a:chOff x="457200" y="4419600"/>
            <a:chExt cx="8229600" cy="1380530"/>
          </a:xfrm>
        </p:grpSpPr>
        <p:sp>
          <p:nvSpPr>
            <p:cNvPr id="21" name="TextBox 20"/>
            <p:cNvSpPr txBox="1"/>
            <p:nvPr/>
          </p:nvSpPr>
          <p:spPr>
            <a:xfrm>
              <a:off x="2286000" y="48768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assigned for review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8600" y="49530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Date 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reviewed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819400" y="4572000"/>
              <a:ext cx="4572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3997363" y="4685506"/>
              <a:ext cx="5334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486400" y="4419600"/>
              <a:ext cx="457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86400" y="4800600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Description of current progress in the form:  [20120621:LK] DEV in progress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rot="5400000">
              <a:off x="1143000" y="4572000"/>
              <a:ext cx="4572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7200" y="4876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Y only if data update required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667000" y="2286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81" y="1860075"/>
            <a:ext cx="7920038" cy="540514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 rot="16200000" flipH="1">
            <a:off x="7581106" y="2526178"/>
            <a:ext cx="381000" cy="15081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04448" y="276919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Status of development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494" y="3928952"/>
            <a:ext cx="3790950" cy="6953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879" y="3933715"/>
            <a:ext cx="11906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Some common Terms:</a:t>
            </a:r>
          </a:p>
          <a:p>
            <a:pPr marL="514350" indent="-514350">
              <a:buAutoNum type="arabicPeriod"/>
            </a:pPr>
            <a:r>
              <a:rPr lang="en-US" dirty="0" smtClean="0"/>
              <a:t>Scope Sheet</a:t>
            </a:r>
          </a:p>
          <a:p>
            <a:pPr marL="514350" indent="-514350">
              <a:buAutoNum type="arabicPeriod"/>
            </a:pPr>
            <a:r>
              <a:rPr lang="en-US" dirty="0" smtClean="0"/>
              <a:t>SharePoint</a:t>
            </a:r>
          </a:p>
          <a:p>
            <a:pPr marL="514350" indent="-514350">
              <a:buAutoNum type="arabicPeriod"/>
            </a:pPr>
            <a:r>
              <a:rPr lang="en-US" dirty="0" smtClean="0"/>
              <a:t>CR /INC - Data or Cross</a:t>
            </a:r>
          </a:p>
          <a:p>
            <a:pPr marL="514350" indent="-514350">
              <a:buAutoNum type="arabicPeriod"/>
            </a:pPr>
            <a:r>
              <a:rPr lang="en-US" dirty="0" smtClean="0"/>
              <a:t>Unit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User/Integration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Issue Log (OLAP and OLTP)</a:t>
            </a:r>
          </a:p>
          <a:p>
            <a:pPr marL="514350" indent="-514350">
              <a:buAutoNum type="arabicPeriod"/>
            </a:pPr>
            <a:r>
              <a:rPr lang="en-US" dirty="0" smtClean="0"/>
              <a:t>SVN Update</a:t>
            </a:r>
          </a:p>
          <a:p>
            <a:pPr marL="514350" indent="-514350">
              <a:buAutoNum type="arabicPeriod"/>
            </a:pPr>
            <a:r>
              <a:rPr lang="en-US" dirty="0" smtClean="0"/>
              <a:t>Release Deliverables – HLFD, HLTD</a:t>
            </a:r>
          </a:p>
          <a:p>
            <a:pPr marL="514350" indent="-514350">
              <a:buAutoNum type="arabicPeriod"/>
            </a:pPr>
            <a:r>
              <a:rPr lang="en-US" dirty="0" smtClean="0"/>
              <a:t>Links for: SharePoint,  JTI Deliverables, Incidents, Defects, DTD</a:t>
            </a:r>
          </a:p>
          <a:p>
            <a:pPr marL="514350" indent="-514350">
              <a:buAutoNum type="arabicPeriod"/>
            </a:pPr>
            <a:r>
              <a:rPr lang="en-US" dirty="0" smtClean="0"/>
              <a:t>Service Now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3486150" cy="4127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Incidents Impacted Fields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" y="1828800"/>
            <a:ext cx="8229600" cy="2523530"/>
            <a:chOff x="304800" y="2895600"/>
            <a:chExt cx="8229600" cy="252353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2895600"/>
              <a:ext cx="64008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352800" y="3962400"/>
              <a:ext cx="837406" cy="5326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1104900" y="4000500"/>
              <a:ext cx="609600" cy="3810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324600" y="3962400"/>
              <a:ext cx="838200" cy="3810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4495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Mandatory for all CR and Incidents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0" y="4495800"/>
              <a:ext cx="2819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Description of technical solution that was done to resolve issue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44196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When will it be release? Ex: UAT 1, UAT 2….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All incidents that are hot-fixed or classified as release dependant, the</a:t>
            </a:r>
          </a:p>
          <a:p>
            <a:pPr>
              <a:buNone/>
            </a:pPr>
            <a:r>
              <a:rPr lang="en-US" dirty="0" smtClean="0"/>
              <a:t>following processes must be followed: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Prepare a DTD and sent for </a:t>
            </a:r>
            <a:r>
              <a:rPr lang="en-US" dirty="0" smtClean="0"/>
              <a:t>ODC </a:t>
            </a:r>
            <a:r>
              <a:rPr lang="en-US" dirty="0" smtClean="0"/>
              <a:t>for validation.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Once DTD is approved, we proceed with development in DEV.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Prepare unit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Log Data Issue log, SVN and prepare data update and add to post release tasks if required</a:t>
            </a:r>
          </a:p>
          <a:p>
            <a:pPr marL="514350" indent="-514350">
              <a:buAutoNum type="arabicPeriod"/>
            </a:pPr>
            <a:r>
              <a:rPr lang="en-US" dirty="0" smtClean="0"/>
              <a:t>Review Incident and make user/Integration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Service Now and  scope sheet update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81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RELEASE DEPENDANT/ HOT FIX Incidents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419600" cy="457200"/>
          </a:xfrm>
        </p:spPr>
        <p:txBody>
          <a:bodyPr>
            <a:normAutofit fontScale="90000"/>
          </a:bodyPr>
          <a:lstStyle/>
          <a:p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</a:rPr>
              <a:t>SharePoint UPDATE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772400" cy="3810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Link to SharePoint: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https://jvpngva.jti.com/sites/TME/Testing/Lists/May17%20Release%20Log/,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hlinkClick r:id="rId2"/>
              </a:rPr>
              <a:t>DanaInfo=apps.jti.com+AllItems.aspx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different stages of a CR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Analysis :  </a:t>
            </a:r>
            <a:r>
              <a:rPr lang="en-US" dirty="0" smtClean="0">
                <a:solidFill>
                  <a:schemeClr val="tx1"/>
                </a:solidFill>
              </a:rPr>
              <a:t>For analysis &amp; estimation period, i.e. . DTD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Estimates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Ready</a:t>
            </a:r>
            <a:r>
              <a:rPr lang="en-US" sz="2100" dirty="0" smtClean="0">
                <a:solidFill>
                  <a:srgbClr val="0070C0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Once DTD is ready for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Business Approval : </a:t>
            </a:r>
            <a:r>
              <a:rPr lang="en-US" dirty="0" smtClean="0">
                <a:solidFill>
                  <a:schemeClr val="tx1"/>
                </a:solidFill>
              </a:rPr>
              <a:t>ODC </a:t>
            </a:r>
            <a:r>
              <a:rPr lang="en-US" dirty="0" smtClean="0">
                <a:solidFill>
                  <a:schemeClr val="tx1"/>
                </a:solidFill>
              </a:rPr>
              <a:t>approves  DTD and CR goes into DEV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Pending for Review : </a:t>
            </a:r>
            <a:r>
              <a:rPr lang="en-US" dirty="0" smtClean="0">
                <a:solidFill>
                  <a:schemeClr val="tx1"/>
                </a:solidFill>
              </a:rPr>
              <a:t>DEV completed and CR is ready to be reviewed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Ready in UAT:  </a:t>
            </a:r>
            <a:r>
              <a:rPr lang="en-US" dirty="0" smtClean="0">
                <a:solidFill>
                  <a:schemeClr val="tx1"/>
                </a:solidFill>
              </a:rPr>
              <a:t>Both DEV and Peer review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Rejected: </a:t>
            </a:r>
            <a:r>
              <a:rPr lang="en-US" dirty="0" smtClean="0">
                <a:solidFill>
                  <a:schemeClr val="tx1"/>
                </a:solidFill>
              </a:rPr>
              <a:t>CR was rejected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More Info Needed: </a:t>
            </a:r>
            <a:r>
              <a:rPr lang="en-US" dirty="0" smtClean="0"/>
              <a:t>When FD is not clear or we require additional details from COE, we re-assign CR with appropriate description and set status to More Info Needed.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3. 1 Select tab to update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WHEN?</a:t>
            </a:r>
          </a:p>
          <a:p>
            <a:pPr>
              <a:buNone/>
            </a:pPr>
            <a:r>
              <a:rPr lang="en-US" dirty="0" smtClean="0"/>
              <a:t>	On a daily basis.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WHAT to update?</a:t>
            </a:r>
          </a:p>
          <a:p>
            <a:pPr>
              <a:buNone/>
            </a:pPr>
            <a:r>
              <a:rPr lang="en-US" dirty="0" smtClean="0"/>
              <a:t>      Effort Estimated and Effort Consumed, Assigned person, Development Status, short description of current status.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28600"/>
            <a:ext cx="3276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cap="all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SharePoint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500" b="1" cap="all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581401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Always assigned to Arnaud for MRU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495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Effort estimated as per analysis done</a:t>
            </a:r>
            <a:endParaRPr lang="en-US" sz="1200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873" y="3522097"/>
            <a:ext cx="7221470" cy="17097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4648200" y="4572000"/>
            <a:ext cx="1371600" cy="2286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ctr" defTabSz="174625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itchFamily="2" charset="2"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WHEN?</a:t>
            </a:r>
          </a:p>
          <a:p>
            <a:pPr>
              <a:buNone/>
            </a:pPr>
            <a:r>
              <a:rPr lang="en-US" dirty="0" smtClean="0"/>
              <a:t>	On a daily basis.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to update?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/>
              <a:t>Once you start working on an incident, we update incident and  change TME Fixing, Testing Stage to “Work in Progress in MRU”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419600" cy="457200"/>
          </a:xfrm>
        </p:spPr>
        <p:txBody>
          <a:bodyPr>
            <a:normAutofit fontScale="90000"/>
          </a:bodyPr>
          <a:lstStyle/>
          <a:p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</a:rPr>
              <a:t>4. INCIDENT  UPDATE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01911" cy="320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419600" y="5791200"/>
            <a:ext cx="2819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4114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By default should be set to No (Initially None)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5257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Important field, should be updated accordingly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5943600" y="4572000"/>
            <a:ext cx="17526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 bwMode="auto">
          <a:xfrm rot="10800000" flipV="1">
            <a:off x="7239000" y="5673298"/>
            <a:ext cx="533400" cy="1941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715000" cy="457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Update Impacted Object Document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87" y="995363"/>
            <a:ext cx="8709025" cy="5703888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This document need to be </a:t>
            </a:r>
            <a:r>
              <a:rPr lang="en-US" b="1" dirty="0" smtClean="0"/>
              <a:t>updated</a:t>
            </a:r>
            <a:r>
              <a:rPr lang="en-US" dirty="0" smtClean="0"/>
              <a:t> by the </a:t>
            </a:r>
            <a:r>
              <a:rPr lang="en-US" b="1" dirty="0" smtClean="0"/>
              <a:t>Developer</a:t>
            </a:r>
            <a:r>
              <a:rPr lang="en-US" dirty="0" smtClean="0"/>
              <a:t> of the </a:t>
            </a:r>
            <a:r>
              <a:rPr lang="en-US" b="1" i="1" dirty="0" smtClean="0"/>
              <a:t>Change</a:t>
            </a:r>
          </a:p>
          <a:p>
            <a:pPr marL="457200" indent="-457200">
              <a:buNone/>
            </a:pPr>
            <a:r>
              <a:rPr lang="en-US" b="1" i="1" dirty="0" smtClean="0"/>
              <a:t>Request/Incident or Defect</a:t>
            </a:r>
            <a:r>
              <a:rPr lang="en-US" dirty="0" smtClean="0"/>
              <a:t> to include the impacted Object per change request. </a:t>
            </a:r>
          </a:p>
          <a:p>
            <a:pPr marL="457200" indent="-457200">
              <a:buNone/>
            </a:pPr>
            <a:r>
              <a:rPr lang="en-US" dirty="0" smtClean="0"/>
              <a:t>You have several sections that need to be filled as follows: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1800" b="1" u="sng" dirty="0" smtClean="0"/>
              <a:t>INFORMATICA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b="1" u="sng" dirty="0" smtClean="0"/>
          </a:p>
          <a:p>
            <a:pPr marL="457200" indent="-457200">
              <a:buFont typeface="Wingdings" pitchFamily="2" charset="2"/>
              <a:buAutoNum type="arabicPeriod"/>
            </a:pPr>
            <a:endParaRPr lang="en-US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sz="1800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r>
              <a:rPr lang="fr-FR" sz="1800" b="1" u="sng" dirty="0" smtClean="0"/>
              <a:t>IFB/ PHP/JAVA PARAMTER FILES ETC</a:t>
            </a:r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r>
              <a:rPr lang="fr-FR" b="1" u="sng" dirty="0" err="1" smtClean="0"/>
              <a:t>Generic</a:t>
            </a:r>
            <a:r>
              <a:rPr lang="fr-FR" b="1" u="sng" dirty="0" smtClean="0"/>
              <a:t> </a:t>
            </a:r>
            <a:r>
              <a:rPr lang="fr-FR" b="1" u="sng" dirty="0" err="1" smtClean="0"/>
              <a:t>Entity</a:t>
            </a:r>
            <a:endParaRPr lang="fr-FR" b="1" u="sng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590800"/>
            <a:ext cx="5410200" cy="102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234" y="4281540"/>
            <a:ext cx="3048000" cy="8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14" y="5821796"/>
            <a:ext cx="7219950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37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1066800"/>
            <a:ext cx="402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/>
            <a:r>
              <a:rPr lang="fr-FR" b="1" dirty="0" smtClean="0"/>
              <a:t>3.   </a:t>
            </a:r>
            <a:r>
              <a:rPr lang="fr-FR" b="1" u="sng" dirty="0" smtClean="0"/>
              <a:t> IFB/ PHP/JAVA PARAMTER FILES ETC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15" y="525031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Document Path:</a:t>
            </a:r>
          </a:p>
          <a:p>
            <a:r>
              <a:rPr lang="en-US" i="1" dirty="0" smtClean="0"/>
              <a:t>J:\</a:t>
            </a:r>
            <a:r>
              <a:rPr lang="en-US" i="1" dirty="0"/>
              <a:t>General\04_RELEASE_MANAGEMENT\2017-05_Release PROD MAY17\04_Release Docs\003-Data</a:t>
            </a:r>
            <a:r>
              <a:rPr lang="en-US" i="1" dirty="0" smtClean="0"/>
              <a:t>MAY_2017_Data_Impacted_Objects_v1.0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915" y="2875002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/>
            <a:r>
              <a:rPr lang="fr-FR" b="1" dirty="0" smtClean="0"/>
              <a:t>4. DB</a:t>
            </a:r>
            <a:endParaRPr lang="fr-FR" b="1" u="sng" dirty="0" smtClean="0"/>
          </a:p>
        </p:txBody>
      </p:sp>
      <p:sp>
        <p:nvSpPr>
          <p:cNvPr id="8" name="Rectangle 7"/>
          <p:cNvSpPr/>
          <p:nvPr/>
        </p:nvSpPr>
        <p:spPr>
          <a:xfrm>
            <a:off x="653115" y="4045466"/>
            <a:ext cx="3618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/>
            <a:r>
              <a:rPr lang="fr-FR" b="1" dirty="0" smtClean="0"/>
              <a:t>5. Documents to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delivered</a:t>
            </a:r>
            <a:r>
              <a:rPr lang="fr-FR" b="1" dirty="0" smtClean="0"/>
              <a:t> on RD</a:t>
            </a:r>
            <a:endParaRPr lang="fr-FR" b="1" u="sng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37468"/>
            <a:ext cx="6324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025" y="4414798"/>
            <a:ext cx="7369576" cy="766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994525" cy="641350"/>
          </a:xfrm>
        </p:spPr>
        <p:txBody>
          <a:bodyPr/>
          <a:lstStyle/>
          <a:p>
            <a:r>
              <a:rPr lang="en-US" sz="2500" kern="1200" dirty="0" smtClean="0">
                <a:solidFill>
                  <a:schemeClr val="accent1">
                    <a:lumMod val="50000"/>
                  </a:schemeClr>
                </a:solidFill>
              </a:rPr>
              <a:t>IMPORTANT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1" y="792046"/>
            <a:ext cx="8856663" cy="539432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Service Now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altLang="en-US" dirty="0"/>
              <a:t>https://jvpn.jti.com/,DanaInfo=jti.service-now.com,SSL+ 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Sharepoint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700" dirty="0" smtClean="0"/>
              <a:t>https</a:t>
            </a:r>
            <a:r>
              <a:rPr lang="en-US" sz="1700" dirty="0"/>
              <a:t>://jvpngva.jti.com/sites/TME/Testing/Lists/May17%20Release%20Log/,</a:t>
            </a:r>
            <a:r>
              <a:rPr lang="en-US" sz="1700" dirty="0" smtClean="0"/>
              <a:t>DanaInfo=apps.j ti.com+AllItems.aspx</a:t>
            </a:r>
            <a:endParaRPr lang="en-US" sz="1700" dirty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JTI Deliverables</a:t>
            </a:r>
            <a:r>
              <a:rPr lang="en-US" sz="1800" dirty="0" smtClean="0">
                <a:solidFill>
                  <a:srgbClr val="0070C0"/>
                </a:solidFill>
              </a:rPr>
              <a:t>       </a:t>
            </a:r>
            <a:r>
              <a:rPr lang="en-US" dirty="0"/>
              <a:t>https://jvpngva.jti.com/sites/TME/it/Release%20Deliverables/Forms/,DanaInfo=apps.jti.com+AllItems.aspx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Process and Templates Documents</a:t>
            </a:r>
          </a:p>
          <a:p>
            <a:pPr>
              <a:buNone/>
            </a:pPr>
            <a:r>
              <a:rPr lang="en-US" dirty="0"/>
              <a:t>       J:\General\04_RELEASE_MANAGEMENT\00_Process &amp; Templates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Data Issue Log</a:t>
            </a:r>
          </a:p>
          <a:p>
            <a:pPr>
              <a:buNone/>
            </a:pPr>
            <a:r>
              <a:rPr lang="en-US" sz="1800" dirty="0"/>
              <a:t>      </a:t>
            </a:r>
            <a:r>
              <a:rPr lang="en-US" dirty="0"/>
              <a:t>https://mruperf/svn/svn_repos/Phase II/TME_Phase_2_AM/10_Data_Issue_Log</a:t>
            </a:r>
          </a:p>
          <a:p>
            <a:r>
              <a:rPr lang="en-US" dirty="0">
                <a:solidFill>
                  <a:srgbClr val="0070C0"/>
                </a:solidFill>
              </a:rPr>
              <a:t>HLFD Documents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</a:t>
            </a:r>
            <a:r>
              <a:rPr lang="en-US" u="sng" dirty="0" smtClean="0"/>
              <a:t>OLTP</a:t>
            </a:r>
            <a:r>
              <a:rPr lang="en-US" dirty="0" smtClean="0">
                <a:solidFill>
                  <a:srgbClr val="0070C0"/>
                </a:solidFill>
              </a:rPr>
              <a:t>: </a:t>
            </a:r>
            <a:r>
              <a:rPr lang="en-US" dirty="0"/>
              <a:t>https://mruperf/svn/svn_repos/Phase II/EIM/09 - Interface July </a:t>
            </a:r>
            <a:r>
              <a:rPr lang="en-US" dirty="0" smtClean="0"/>
              <a:t>IP14/HLFD-Final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u="sng" dirty="0" smtClean="0"/>
              <a:t>OLAP</a:t>
            </a:r>
            <a:r>
              <a:rPr lang="en-US" dirty="0" smtClean="0"/>
              <a:t>:</a:t>
            </a:r>
            <a:r>
              <a:rPr lang="fr-FR" dirty="0"/>
              <a:t>https://mruperf/svn/svn_repos/Phase II/ETL/03 - Documents/09 - FLAT FILE DEFINITIONS</a:t>
            </a: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Impacted Object Document</a:t>
            </a:r>
          </a:p>
          <a:p>
            <a:pPr>
              <a:buNone/>
            </a:pPr>
            <a:r>
              <a:rPr lang="en-US" i="1" dirty="0" smtClean="0"/>
              <a:t>      J:\</a:t>
            </a:r>
            <a:r>
              <a:rPr lang="en-US" i="1" dirty="0"/>
              <a:t>General\04_RELEASE_MANAGEMENT\2017-05_Release PROD MAY17\04_Release Docs\ MAY_2017_Data_Impacted_Objects_v1.0.xlsx</a:t>
            </a: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>
                <a:solidFill>
                  <a:srgbClr val="00B0F0"/>
                </a:solidFill>
              </a:rPr>
              <a:t>DTD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/>
              <a:t> J:\General\04_RELEASE_MANAGEMENT\00_Process &amp; </a:t>
            </a:r>
            <a:r>
              <a:rPr lang="en-US" dirty="0" smtClean="0"/>
              <a:t>Templates</a:t>
            </a:r>
            <a:r>
              <a:rPr lang="en-US" i="1" dirty="0" smtClean="0"/>
              <a:t>\Data Detailed TD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i="1" dirty="0" smtClean="0">
                <a:solidFill>
                  <a:srgbClr val="00B0F0"/>
                </a:solidFill>
              </a:rPr>
              <a:t>Test Scripts</a:t>
            </a:r>
          </a:p>
          <a:p>
            <a:pPr>
              <a:buNone/>
            </a:pPr>
            <a:r>
              <a:rPr lang="en-US" i="1" dirty="0" smtClean="0"/>
              <a:t>	J:\</a:t>
            </a:r>
            <a:r>
              <a:rPr lang="en-US" i="1" dirty="0"/>
              <a:t>General\04_RELEASE_MANAGEMENT\00_Process &amp; Templates\Test Scripts\Data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pPr lvl="1"/>
            <a:r>
              <a:rPr lang="en-US" sz="3900" dirty="0" smtClean="0">
                <a:solidFill>
                  <a:schemeClr val="accent5">
                    <a:lumMod val="50000"/>
                  </a:schemeClr>
                </a:solidFill>
              </a:rPr>
              <a:t>                QUESTIONS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Change Request/Incidents Life Cycle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 described below, the following stages must be adhered when working on</a:t>
            </a:r>
          </a:p>
          <a:p>
            <a:pPr>
              <a:buNone/>
            </a:pPr>
            <a:r>
              <a:rPr lang="en-US" dirty="0" smtClean="0"/>
              <a:t>change requests and incidents. The stages 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Analysis (MRU Side)</a:t>
            </a:r>
          </a:p>
          <a:p>
            <a:pPr marL="514350" indent="-514350">
              <a:buAutoNum type="arabicPeriod"/>
            </a:pPr>
            <a:r>
              <a:rPr lang="en-US" dirty="0" smtClean="0"/>
              <a:t>Business Approval </a:t>
            </a:r>
            <a:r>
              <a:rPr lang="en-US" dirty="0" smtClean="0"/>
              <a:t>(ODC Side</a:t>
            </a:r>
            <a:r>
              <a:rPr lang="en-US" dirty="0" smtClean="0"/>
              <a:t>)</a:t>
            </a:r>
          </a:p>
          <a:p>
            <a:pPr marL="514350" indent="-514350">
              <a:buAutoNum type="arabicPeriod"/>
            </a:pPr>
            <a:r>
              <a:rPr lang="en-US" dirty="0" smtClean="0"/>
              <a:t>Development &amp; Testing (MRU Side)</a:t>
            </a:r>
          </a:p>
          <a:p>
            <a:pPr marL="514350" indent="-514350">
              <a:buAutoNum type="arabicPeriod"/>
            </a:pPr>
            <a:r>
              <a:rPr lang="en-US" dirty="0" smtClean="0"/>
              <a:t>Review Process (MRU Side)</a:t>
            </a:r>
          </a:p>
          <a:p>
            <a:pPr marL="514350" indent="-514350">
              <a:buAutoNum type="arabicPeriod"/>
            </a:pPr>
            <a:r>
              <a:rPr lang="en-US" dirty="0" smtClean="0"/>
              <a:t>Ready in DEV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We have two types of CR/Incidents: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: Only the data team is impacted</a:t>
            </a:r>
          </a:p>
          <a:p>
            <a:pPr marL="514350" indent="-514350">
              <a:buAutoNum type="arabicPeriod"/>
            </a:pPr>
            <a:r>
              <a:rPr lang="en-US" dirty="0" smtClean="0"/>
              <a:t>Cross: All 3 teams or 2 teams may be impacted (Sales, Data and OBIEE)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Step 1: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486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The analysis can be done at: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High level</a:t>
            </a:r>
          </a:p>
          <a:p>
            <a:pPr>
              <a:buNone/>
            </a:pPr>
            <a:r>
              <a:rPr lang="en-US" dirty="0" smtClean="0"/>
              <a:t>   A high level information on the changes that should be done as per FD (Functional details provided).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Detailed level</a:t>
            </a:r>
          </a:p>
          <a:p>
            <a:pPr>
              <a:buNone/>
            </a:pPr>
            <a:r>
              <a:rPr lang="en-US" dirty="0" smtClean="0"/>
              <a:t> All impacted mapping and detailed information on the changes that should be done</a:t>
            </a:r>
          </a:p>
          <a:p>
            <a:pPr>
              <a:buNone/>
            </a:pPr>
            <a:r>
              <a:rPr lang="en-US" dirty="0" smtClean="0"/>
              <a:t>are provided. All these details are provided in a DTD (Detailed Technical</a:t>
            </a:r>
          </a:p>
          <a:p>
            <a:pPr>
              <a:buNone/>
            </a:pPr>
            <a:r>
              <a:rPr lang="en-US" dirty="0" smtClean="0"/>
              <a:t>Design) which is sent to </a:t>
            </a:r>
            <a:r>
              <a:rPr lang="en-US" dirty="0" smtClean="0"/>
              <a:t>ODC </a:t>
            </a:r>
            <a:r>
              <a:rPr lang="en-US" dirty="0" smtClean="0"/>
              <a:t>for validation and approval.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1.The DTD document is versioned. Each time a FD provided, we</a:t>
            </a:r>
          </a:p>
          <a:p>
            <a:pPr>
              <a:buNone/>
            </a:pPr>
            <a:r>
              <a:rPr lang="en-US" dirty="0" smtClean="0"/>
              <a:t>have to create a new version of the DTD and update SharePoint with a comment.</a:t>
            </a:r>
          </a:p>
          <a:p>
            <a:pPr>
              <a:buNone/>
            </a:pPr>
            <a:r>
              <a:rPr lang="en-US" dirty="0" smtClean="0"/>
              <a:t>2. We have to provide the effort estimated to implement CR. Normally the approximate</a:t>
            </a:r>
          </a:p>
          <a:p>
            <a:pPr>
              <a:buNone/>
            </a:pPr>
            <a:r>
              <a:rPr lang="en-US" dirty="0" smtClean="0"/>
              <a:t>Man days are:</a:t>
            </a:r>
          </a:p>
          <a:p>
            <a:pPr>
              <a:buNone/>
            </a:pPr>
            <a:r>
              <a:rPr lang="en-US" b="1" dirty="0" smtClean="0"/>
              <a:t>Examples: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ETL: 0.65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Loader: 0.85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  <a:p>
            <a:pPr marL="534988" lvl="1" indent="0">
              <a:buNone/>
            </a:pPr>
            <a:r>
              <a:rPr lang="en-US" sz="2000" dirty="0">
                <a:ea typeface="+mn-ea"/>
                <a:cs typeface="+mn-cs"/>
              </a:rPr>
              <a:t>DTD should be peer reviewed and uploaded to </a:t>
            </a:r>
            <a:r>
              <a:rPr lang="en-US" sz="2000" dirty="0" err="1">
                <a:ea typeface="+mn-ea"/>
                <a:cs typeface="+mn-cs"/>
              </a:rPr>
              <a:t>sharepoint</a:t>
            </a:r>
            <a:r>
              <a:rPr lang="en-US" sz="2000" dirty="0">
                <a:ea typeface="+mn-ea"/>
                <a:cs typeface="+mn-cs"/>
              </a:rPr>
              <a:t>.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600" dirty="0" err="1" smtClean="0">
                <a:solidFill>
                  <a:srgbClr val="0070C0"/>
                </a:solidFill>
              </a:rPr>
              <a:t>Sharepoint</a:t>
            </a:r>
            <a:r>
              <a:rPr lang="en-US" sz="33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Update: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Development Status = Estimates Ready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MRU Effort Estimated  = Total Effort Estimated as per DTD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Assigned Person = </a:t>
            </a:r>
            <a:r>
              <a:rPr lang="en-US" dirty="0" smtClean="0"/>
              <a:t>ODC </a:t>
            </a:r>
            <a:r>
              <a:rPr lang="en-US" dirty="0" smtClean="0"/>
              <a:t>Siebel (Miguel or Jaime)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Upload Release Deliverables documents impacted for validation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Once we have estimated the effort with the DTD, we assign change request </a:t>
            </a:r>
          </a:p>
          <a:p>
            <a:pPr>
              <a:buNone/>
            </a:pPr>
            <a:r>
              <a:rPr lang="en-US" dirty="0" smtClean="0"/>
              <a:t>or incident to </a:t>
            </a:r>
            <a:r>
              <a:rPr lang="en-US" dirty="0" smtClean="0"/>
              <a:t>ODC </a:t>
            </a:r>
            <a:r>
              <a:rPr lang="en-US" dirty="0" smtClean="0"/>
              <a:t>to validate. During this process, we may have to re-adjust </a:t>
            </a:r>
          </a:p>
          <a:p>
            <a:pPr>
              <a:buNone/>
            </a:pPr>
            <a:r>
              <a:rPr lang="en-US" dirty="0" smtClean="0"/>
              <a:t>DTD and effort estimated based on feedback from </a:t>
            </a:r>
            <a:r>
              <a:rPr lang="en-US" dirty="0" smtClean="0"/>
              <a:t>ODC.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Scenarios are:</a:t>
            </a:r>
          </a:p>
          <a:p>
            <a:pPr marL="457200" indent="-457200">
              <a:buAutoNum type="arabicPeriod"/>
            </a:pPr>
            <a:r>
              <a:rPr lang="en-US" dirty="0" smtClean="0"/>
              <a:t>ODC </a:t>
            </a:r>
            <a:r>
              <a:rPr lang="en-US" dirty="0" smtClean="0"/>
              <a:t>does not approve total effort estimated (over-estimated)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 new requirements due to change in FD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 unforeseen requirement  linked to other CR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Finally, when </a:t>
            </a:r>
            <a:r>
              <a:rPr lang="en-US" dirty="0" smtClean="0"/>
              <a:t>ODC </a:t>
            </a:r>
            <a:r>
              <a:rPr lang="en-US" dirty="0" smtClean="0"/>
              <a:t>approves DTD provided for CR or Incident, it is assigned </a:t>
            </a:r>
          </a:p>
          <a:p>
            <a:pPr marL="457200" indent="-457200">
              <a:buNone/>
            </a:pPr>
            <a:r>
              <a:rPr lang="en-US" dirty="0" smtClean="0"/>
              <a:t>back to MRU. In addition, during analysis phase we may request for additional</a:t>
            </a:r>
          </a:p>
          <a:p>
            <a:pPr marL="457200" indent="-457200">
              <a:buNone/>
            </a:pPr>
            <a:r>
              <a:rPr lang="en-US" dirty="0" smtClean="0"/>
              <a:t>information from </a:t>
            </a:r>
            <a:r>
              <a:rPr lang="en-US" dirty="0" smtClean="0"/>
              <a:t>ODC </a:t>
            </a:r>
            <a:r>
              <a:rPr lang="en-US" dirty="0" smtClean="0"/>
              <a:t>if FD is unclear and when we assigned CR to </a:t>
            </a:r>
            <a:r>
              <a:rPr lang="en-US" dirty="0" smtClean="0"/>
              <a:t>ODC, </a:t>
            </a:r>
            <a:r>
              <a:rPr lang="en-US" dirty="0" smtClean="0"/>
              <a:t>we set</a:t>
            </a:r>
          </a:p>
          <a:p>
            <a:pPr marL="457200" indent="-457200">
              <a:buNone/>
            </a:pPr>
            <a:r>
              <a:rPr lang="en-US" dirty="0" smtClean="0"/>
              <a:t>status to “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More Information Needed</a:t>
            </a:r>
            <a:r>
              <a:rPr lang="en-US" dirty="0" smtClean="0"/>
              <a:t>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381000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          Step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Business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Approval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Step 3: </a:t>
            </a:r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Phase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915400" cy="5638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Change Request assigned back to MRU in development phase:</a:t>
            </a:r>
          </a:p>
          <a:p>
            <a:pPr>
              <a:buNone/>
            </a:pPr>
            <a:r>
              <a:rPr lang="en-US" dirty="0" smtClean="0"/>
              <a:t>When starting the development, the developer must update Data Scope Sheet and SharePoint: </a:t>
            </a:r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solidFill>
                  <a:srgbClr val="0070C0"/>
                </a:solidFill>
              </a:rPr>
              <a:t>Sharepoint</a:t>
            </a:r>
            <a:r>
              <a:rPr lang="en-US" dirty="0">
                <a:solidFill>
                  <a:srgbClr val="0070C0"/>
                </a:solidFill>
              </a:rPr>
              <a:t>: Data Development Status = In Progress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Scope </a:t>
            </a:r>
            <a:r>
              <a:rPr lang="en-US" dirty="0">
                <a:solidFill>
                  <a:srgbClr val="0070C0"/>
                </a:solidFill>
              </a:rPr>
              <a:t>Sheet: MRU Development Status = In Progress on CHG Data Scope Tab</a:t>
            </a:r>
          </a:p>
          <a:p>
            <a:pPr marL="534988" lvl="1" indent="0">
              <a:buNone/>
            </a:pPr>
            <a:r>
              <a:rPr lang="en-US" dirty="0">
                <a:solidFill>
                  <a:srgbClr val="0070C0"/>
                </a:solidFill>
              </a:rPr>
              <a:t>          Add retrofit entry in AM Retrofit Log Tab and set status to Not  Started; if retrofit not required, set status to Not  Applicable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rgbClr val="0070C0"/>
                </a:solidFill>
              </a:rPr>
              <a:t>Effort Burnt should be updated at the end of each day –If </a:t>
            </a:r>
            <a:r>
              <a:rPr lang="en-US" sz="1900" dirty="0" err="1">
                <a:solidFill>
                  <a:srgbClr val="0070C0"/>
                </a:solidFill>
              </a:rPr>
              <a:t>overburn</a:t>
            </a:r>
            <a:r>
              <a:rPr lang="en-US" sz="1900" dirty="0">
                <a:solidFill>
                  <a:srgbClr val="0070C0"/>
                </a:solidFill>
              </a:rPr>
              <a:t>, send mail to Jaime/Miguel and Robert\</a:t>
            </a:r>
            <a:r>
              <a:rPr lang="en-US" sz="1900" dirty="0" err="1">
                <a:solidFill>
                  <a:srgbClr val="0070C0"/>
                </a:solidFill>
              </a:rPr>
              <a:t>Hursha</a:t>
            </a:r>
            <a:r>
              <a:rPr lang="en-US" sz="1900" dirty="0">
                <a:solidFill>
                  <a:srgbClr val="0070C0"/>
                </a:solidFill>
              </a:rPr>
              <a:t> with details</a:t>
            </a:r>
          </a:p>
          <a:p>
            <a:pPr marL="876300" lvl="2" indent="-342900">
              <a:buFont typeface="Wingdings" panose="05000000000000000000" pitchFamily="2" charset="2"/>
              <a:buChar char="Ø"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Secondly, the approved DTD must be used and there are specific guidelines that </a:t>
            </a:r>
          </a:p>
          <a:p>
            <a:pPr>
              <a:buNone/>
            </a:pPr>
            <a:r>
              <a:rPr lang="en-US" dirty="0" smtClean="0"/>
              <a:t>should be followed as per guideline document:</a:t>
            </a:r>
          </a:p>
          <a:p>
            <a:pPr lvl="1">
              <a:buNone/>
            </a:pPr>
            <a:r>
              <a:rPr lang="en-US" dirty="0"/>
              <a:t>https://mruperf/svn/svn_repos/Phase II/General/03 - Documents/05 - Data Team Standard Procedures/TME Phase 2 - Data Development Guidelines </a:t>
            </a:r>
            <a:r>
              <a:rPr lang="en-US" dirty="0" smtClean="0"/>
              <a:t>v1.6.pdf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Finally, the developer must ensure that:</a:t>
            </a:r>
          </a:p>
          <a:p>
            <a:pPr marL="514350" indent="-514350">
              <a:buFont typeface="Wingdings" pitchFamily="2" charset="2"/>
              <a:buAutoNum type="arabicPeriod"/>
            </a:pPr>
            <a:r>
              <a:rPr lang="en-US" sz="2100" dirty="0"/>
              <a:t>Developer should go through FD once again so that not to miss out </a:t>
            </a:r>
            <a:r>
              <a:rPr lang="en-US" sz="2100" dirty="0"/>
              <a:t>functionalities(that may have been omitted during Analysis Phase) </a:t>
            </a:r>
            <a:endParaRPr lang="en-US" sz="2100" dirty="0"/>
          </a:p>
          <a:p>
            <a:pPr marL="514350" indent="-514350">
              <a:buAutoNum type="arabicPeriod"/>
            </a:pPr>
            <a:r>
              <a:rPr lang="en-US" sz="2100" dirty="0"/>
              <a:t>A folder for the CR/INC is available in release folder bearing the name of the CR/INC.</a:t>
            </a:r>
          </a:p>
          <a:p>
            <a:pPr marL="514350" indent="-514350">
              <a:buAutoNum type="arabicPeriod"/>
            </a:pPr>
            <a:r>
              <a:rPr lang="en-US" sz="2100" dirty="0"/>
              <a:t>Place the unit test script (for FF Load, add flat file generator) in the “03-Build Folder” inside the impacted change request/Incident</a:t>
            </a:r>
          </a:p>
          <a:p>
            <a:pPr marL="514350" indent="-514350">
              <a:buAutoNum type="arabicPeriod"/>
            </a:pPr>
            <a:r>
              <a:rPr lang="en-US" sz="2100" dirty="0"/>
              <a:t>Commit the stored procedures on SVN, IFB files or any associated documents. (refer to guidelines for convention used). Also, inform </a:t>
            </a:r>
            <a:r>
              <a:rPr lang="en-US" sz="2100" dirty="0" err="1"/>
              <a:t>T</a:t>
            </a:r>
            <a:r>
              <a:rPr lang="en-US" sz="2100" dirty="0" err="1"/>
              <a:t>echarch</a:t>
            </a:r>
            <a:r>
              <a:rPr lang="en-US" sz="2100" dirty="0"/>
              <a:t> Team for any New folder created on SVN in Server Scripts folder.</a:t>
            </a:r>
          </a:p>
          <a:p>
            <a:pPr marL="514350" indent="-514350">
              <a:buAutoNum type="arabicPeriod"/>
            </a:pPr>
            <a:r>
              <a:rPr lang="en-US" sz="2100" dirty="0"/>
              <a:t>Add comments to workflows, mappings or any impacted documents to keep track of modifications.</a:t>
            </a:r>
          </a:p>
          <a:p>
            <a:pPr marL="514350" indent="-514350">
              <a:buAutoNum type="arabicPeriod"/>
            </a:pPr>
            <a:r>
              <a:rPr lang="en-US" sz="2100" dirty="0"/>
              <a:t>Data Issue log should be updated</a:t>
            </a:r>
          </a:p>
          <a:p>
            <a:pPr marL="514350" indent="-514350">
              <a:buAutoNum type="arabicPeriod"/>
            </a:pPr>
            <a:r>
              <a:rPr lang="en-US" sz="2100" dirty="0"/>
              <a:t>Data Impacted Objects should be updated – Add Generic Interfaces*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Update Template or Post Task should be prepared</a:t>
            </a:r>
          </a:p>
          <a:p>
            <a:pPr marL="514350" indent="-514350">
              <a:buAutoNum type="arabicPeriod"/>
            </a:pPr>
            <a:r>
              <a:rPr lang="en-US" dirty="0" smtClean="0"/>
              <a:t>Save effort- OLTP :Import\Export XML</a:t>
            </a:r>
            <a:endParaRPr lang="en-US" dirty="0"/>
          </a:p>
          <a:p>
            <a:pPr marL="1077913" lvl="2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OLAP:Import</a:t>
            </a:r>
            <a:r>
              <a:rPr lang="en-US" dirty="0" smtClean="0"/>
              <a:t>\Export XML for </a:t>
            </a:r>
            <a:r>
              <a:rPr lang="en-US" b="1" u="sng" dirty="0" smtClean="0"/>
              <a:t>NEW mapping only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Generic Interface Development: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Decommission existing interface –Mapping and </a:t>
            </a:r>
            <a:r>
              <a:rPr lang="en-US" dirty="0" err="1"/>
              <a:t>W</a:t>
            </a:r>
            <a:r>
              <a:rPr lang="en-US" dirty="0" err="1" smtClean="0"/>
              <a:t>orklet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Generic mapping and </a:t>
            </a:r>
            <a:r>
              <a:rPr lang="en-US" dirty="0" err="1" smtClean="0"/>
              <a:t>Worklet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Fill Data Impacted Tab for new generic OLTP/OLAP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Java Table population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entity is added to </a:t>
            </a:r>
            <a:r>
              <a:rPr lang="en-US" dirty="0" err="1" smtClean="0"/>
              <a:t>Ini</a:t>
            </a:r>
            <a:r>
              <a:rPr lang="en-US" dirty="0" smtClean="0"/>
              <a:t> Files(pre-ADHOC_OLTP.ini &amp; post-ETL.ini)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8229600" cy="71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Generic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Interfaces*</a:t>
            </a:r>
          </a:p>
        </p:txBody>
      </p:sp>
    </p:spTree>
    <p:extLst>
      <p:ext uri="{BB962C8B-B14F-4D97-AF65-F5344CB8AC3E}">
        <p14:creationId xmlns:p14="http://schemas.microsoft.com/office/powerpoint/2010/main" val="119975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856663" cy="539432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8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dirty="0" smtClean="0"/>
              <a:t>SharePoint </a:t>
            </a:r>
            <a:r>
              <a:rPr lang="en-US" dirty="0"/>
              <a:t>Update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10000"/>
                </a:solidFill>
              </a:rPr>
              <a:t>Data </a:t>
            </a:r>
            <a:r>
              <a:rPr lang="en-US" dirty="0">
                <a:solidFill>
                  <a:srgbClr val="010000"/>
                </a:solidFill>
              </a:rPr>
              <a:t>Development Status = Pending for Peer Review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10000"/>
                </a:solidFill>
              </a:rPr>
              <a:t>MRU Effort </a:t>
            </a:r>
            <a:r>
              <a:rPr lang="en-US" dirty="0">
                <a:solidFill>
                  <a:srgbClr val="010000"/>
                </a:solidFill>
              </a:rPr>
              <a:t>Consumed  = Total Effort Consumed by </a:t>
            </a:r>
            <a:r>
              <a:rPr lang="en-US" dirty="0" smtClean="0">
                <a:solidFill>
                  <a:srgbClr val="010000"/>
                </a:solidFill>
              </a:rPr>
              <a:t>developer (DEV + Testing)</a:t>
            </a:r>
          </a:p>
          <a:p>
            <a:endParaRPr lang="en-US" u="sng" dirty="0" smtClean="0"/>
          </a:p>
          <a:p>
            <a:r>
              <a:rPr lang="en-US" u="sng" dirty="0" smtClean="0"/>
              <a:t>Testing Useful Tips: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Steps should be detailed during testing so that the peer review can repeat the same steps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should be done in ETL(EC4U) and separately in ad-hoc folder (Custom or EIM_INTERFACE) to ensure that the changes have been applied correctly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For CRs not impacting sales team but we have to create test data on sales application, kindly check with a member from sales team so as to avoid any test script issue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Screenshot must be always be provided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OBIEE screenshot and XML must be provided when CR/INC does not impact OBIEE team – </a:t>
            </a:r>
            <a:r>
              <a:rPr lang="en-US" dirty="0" err="1" smtClean="0"/>
              <a:t>Nb</a:t>
            </a:r>
            <a:r>
              <a:rPr lang="en-US" dirty="0" smtClean="0"/>
              <a:t>: XML should be inserted as an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Ensure that the checklist mentioned in the Test Script “Version Control” is verified.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Step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300" dirty="0" smtClean="0"/>
              <a:t>After a CR/INC status passes to “</a:t>
            </a:r>
            <a:r>
              <a:rPr lang="en-US" sz="2300" dirty="0" smtClean="0">
                <a:solidFill>
                  <a:srgbClr val="00B050"/>
                </a:solidFill>
              </a:rPr>
              <a:t>Pending for Peer Review</a:t>
            </a:r>
            <a:r>
              <a:rPr lang="en-US" sz="2300" dirty="0" smtClean="0"/>
              <a:t>”, another person will be</a:t>
            </a:r>
          </a:p>
          <a:p>
            <a:pPr>
              <a:buNone/>
            </a:pPr>
            <a:r>
              <a:rPr lang="en-US" sz="2300" dirty="0" smtClean="0"/>
              <a:t>assigned to test the development done. The tester will use the unit test script that the</a:t>
            </a:r>
          </a:p>
          <a:p>
            <a:pPr>
              <a:buNone/>
            </a:pPr>
            <a:r>
              <a:rPr lang="en-US" sz="2300" dirty="0" smtClean="0"/>
              <a:t>developer has made and review the development.</a:t>
            </a:r>
          </a:p>
          <a:p>
            <a:pPr>
              <a:buNone/>
            </a:pPr>
            <a:endParaRPr lang="en-US" sz="2300" b="1" dirty="0" smtClean="0"/>
          </a:p>
          <a:p>
            <a:pPr>
              <a:buNone/>
            </a:pPr>
            <a:r>
              <a:rPr lang="en-US" sz="2300" b="1" dirty="0" smtClean="0"/>
              <a:t>Note: </a:t>
            </a:r>
            <a:r>
              <a:rPr lang="en-US" sz="2300" dirty="0" smtClean="0"/>
              <a:t>The user test script must be detailed with all the steps, </a:t>
            </a:r>
            <a:r>
              <a:rPr lang="en-US" sz="2300" dirty="0" err="1" smtClean="0"/>
              <a:t>sql</a:t>
            </a:r>
            <a:r>
              <a:rPr lang="en-US" sz="2300" dirty="0" smtClean="0"/>
              <a:t> query, OBIEE Xml and</a:t>
            </a:r>
          </a:p>
          <a:p>
            <a:pPr>
              <a:buNone/>
            </a:pPr>
            <a:r>
              <a:rPr lang="en-US" sz="2300" dirty="0" smtClean="0"/>
              <a:t>any other steps that were used during testing. You must assume that a novice</a:t>
            </a:r>
          </a:p>
          <a:p>
            <a:pPr>
              <a:buNone/>
            </a:pPr>
            <a:r>
              <a:rPr lang="en-US" sz="2300" dirty="0" smtClean="0"/>
              <a:t>is doing the testing and is following the steps that you have detailed and not to </a:t>
            </a:r>
          </a:p>
          <a:p>
            <a:pPr>
              <a:buNone/>
            </a:pPr>
            <a:r>
              <a:rPr lang="en-US" sz="2300" dirty="0" smtClean="0"/>
              <a:t>forget the screenshots.</a:t>
            </a:r>
          </a:p>
          <a:p>
            <a:pPr>
              <a:buNone/>
            </a:pPr>
            <a:r>
              <a:rPr lang="en-US" sz="2300" dirty="0" smtClean="0"/>
              <a:t>At this point we have 2 scenarios:</a:t>
            </a:r>
          </a:p>
          <a:p>
            <a:pPr marL="914400" lvl="1" indent="-514350">
              <a:buAutoNum type="arabicPeriod"/>
            </a:pPr>
            <a:r>
              <a:rPr lang="en-US" sz="2300" dirty="0" smtClean="0"/>
              <a:t>Review of test script successful</a:t>
            </a:r>
          </a:p>
          <a:p>
            <a:pPr marL="914400" lvl="1" indent="-514350">
              <a:buAutoNum type="arabicPeriod"/>
            </a:pPr>
            <a:r>
              <a:rPr lang="en-US" sz="2300" dirty="0" smtClean="0"/>
              <a:t>Review failed</a:t>
            </a:r>
          </a:p>
          <a:p>
            <a:pPr marL="914400" lvl="1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In case of Scenario 2, the reviewer will inform the developer that the review has failed and the developer </a:t>
            </a:r>
          </a:p>
          <a:p>
            <a:pPr marL="514350" indent="-514350">
              <a:buNone/>
            </a:pPr>
            <a:r>
              <a:rPr lang="en-US" dirty="0" smtClean="0"/>
              <a:t>has to perform the corrections and inform the reviewer when its ready for to be reviewed again. The developer </a:t>
            </a:r>
          </a:p>
          <a:p>
            <a:pPr marL="514350" indent="-514350">
              <a:buNone/>
            </a:pPr>
            <a:r>
              <a:rPr lang="en-US" dirty="0" smtClean="0"/>
              <a:t>has to be assigned for rework in Data Scope Sheet and Robert/</a:t>
            </a:r>
            <a:r>
              <a:rPr lang="en-US" dirty="0" err="1" smtClean="0"/>
              <a:t>Hursha</a:t>
            </a:r>
            <a:r>
              <a:rPr lang="en-US" dirty="0" smtClean="0"/>
              <a:t> need to be informed.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Upon successful review, the tester has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 a user test script or integration test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Place the test script in folder test script to validate to be picked by Paolo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Sharepoint</a:t>
            </a:r>
            <a:r>
              <a:rPr lang="en-US" dirty="0" smtClean="0">
                <a:solidFill>
                  <a:srgbClr val="0070C0"/>
                </a:solidFill>
              </a:rPr>
              <a:t> Update: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Development Status = Ready in DEV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Effort Consumed  = Total Effort Estimated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Data Assigned Person = GRENADE, Robert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ODC </a:t>
            </a:r>
            <a:r>
              <a:rPr lang="en-US" dirty="0" smtClean="0">
                <a:sym typeface="Wingdings" panose="05000000000000000000" pitchFamily="2" charset="2"/>
              </a:rPr>
              <a:t>(Jaime or Miguel)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ym typeface="Wingdings" panose="05000000000000000000" pitchFamily="2" charset="2"/>
              </a:rPr>
              <a:t>Status =</a:t>
            </a:r>
            <a:r>
              <a:rPr lang="en-US" dirty="0" smtClean="0">
                <a:sym typeface="Wingdings" panose="05000000000000000000" pitchFamily="2" charset="2"/>
              </a:rPr>
              <a:t>Complete when all teams have completed development</a:t>
            </a: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  <a:p>
            <a:pPr marL="514350" indent="-514350">
              <a:buNone/>
            </a:pPr>
            <a:endParaRPr lang="en-US" sz="33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ME-PMO-Template-Standard document Landscape (Font 20 and les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33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355600" marR="0" indent="-355600" algn="ctr" defTabSz="17462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8000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33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355600" marR="0" indent="-355600" algn="ctr" defTabSz="17462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8000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TME-PMO-Template-Standard document Landscape (Font 20 and les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2583</Words>
  <Application>Microsoft Office PowerPoint</Application>
  <PresentationFormat>On-screen Show (4:3)</PresentationFormat>
  <Paragraphs>359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Book Antiqua</vt:lpstr>
      <vt:lpstr>Calibri</vt:lpstr>
      <vt:lpstr>Wingdings</vt:lpstr>
      <vt:lpstr>Theme1</vt:lpstr>
      <vt:lpstr>PowerPoint Presentation</vt:lpstr>
      <vt:lpstr>PowerPoint Presentation</vt:lpstr>
      <vt:lpstr>PowerPoint Presentation</vt:lpstr>
      <vt:lpstr>Step 1: Analysis</vt:lpstr>
      <vt:lpstr>PowerPoint Presentation</vt:lpstr>
      <vt:lpstr>Step 3: Development Phase</vt:lpstr>
      <vt:lpstr>Generic Interfaces*</vt:lpstr>
      <vt:lpstr>PowerPoint Presentation</vt:lpstr>
      <vt:lpstr>Step 4: PEER REVIEW PROCESS</vt:lpstr>
      <vt:lpstr>PowerPoint Presentation</vt:lpstr>
      <vt:lpstr>5. READY IN DEV </vt:lpstr>
      <vt:lpstr>DEFECTS</vt:lpstr>
      <vt:lpstr>DEFECT RESOLUTION</vt:lpstr>
      <vt:lpstr>PowerPoint Presentation</vt:lpstr>
      <vt:lpstr>2. Updating Scope Sheet</vt:lpstr>
      <vt:lpstr>2.2 Fields that should be updated</vt:lpstr>
      <vt:lpstr>PowerPoint Presentation</vt:lpstr>
      <vt:lpstr>Updating Scope Sheet</vt:lpstr>
      <vt:lpstr>PowerPoint Presentation</vt:lpstr>
      <vt:lpstr>Updating Scope Sheet </vt:lpstr>
      <vt:lpstr>PowerPoint Presentation</vt:lpstr>
      <vt:lpstr>3. SharePoint UPDATE</vt:lpstr>
      <vt:lpstr>PowerPoint Presentation</vt:lpstr>
      <vt:lpstr>4. INCIDENT  UPDATE</vt:lpstr>
      <vt:lpstr>Update Impacted Object Document</vt:lpstr>
      <vt:lpstr>PowerPoint Presentation</vt:lpstr>
      <vt:lpstr>IMPORTANT LINKS</vt:lpstr>
      <vt:lpstr>PowerPoint Presentation</vt:lpstr>
      <vt:lpstr>PowerPoint Presentation</vt:lpstr>
    </vt:vector>
  </TitlesOfParts>
  <Company>Accenture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Sheet</dc:title>
  <dc:creator>Lina Kanhye</dc:creator>
  <cp:lastModifiedBy>Ramen, Rhishna</cp:lastModifiedBy>
  <cp:revision>235</cp:revision>
  <dcterms:created xsi:type="dcterms:W3CDTF">2012-06-21T11:18:17Z</dcterms:created>
  <dcterms:modified xsi:type="dcterms:W3CDTF">2017-01-16T06:10:34Z</dcterms:modified>
</cp:coreProperties>
</file>