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4BF0-85B6-4005-BEF2-265DFB52C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4912F4-CB03-4311-900C-6DB3DDEE6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155119-ED57-4E02-97E8-E11EA243FF93}"/>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5" name="Footer Placeholder 4">
            <a:extLst>
              <a:ext uri="{FF2B5EF4-FFF2-40B4-BE49-F238E27FC236}">
                <a16:creationId xmlns:a16="http://schemas.microsoft.com/office/drawing/2014/main" id="{908075D5-5EF7-4A21-BBCF-45696BB21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03D2F-8FB9-4E50-8D70-55EE98E20CE3}"/>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27347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9583-E857-4F21-A118-4D4023E6C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B3F3D-632B-4ABA-96FF-E0EDD8E24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A3A4C-EC73-4D9C-96F9-F7EB2A9C6A91}"/>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5" name="Footer Placeholder 4">
            <a:extLst>
              <a:ext uri="{FF2B5EF4-FFF2-40B4-BE49-F238E27FC236}">
                <a16:creationId xmlns:a16="http://schemas.microsoft.com/office/drawing/2014/main" id="{8AAEC8E0-AD32-493F-B031-32A5BC008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C93F3-98AB-47D7-B280-C5C86248F89D}"/>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130812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F2487-7129-4408-9FC0-647464B31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7D12B1-6807-40AC-B942-9E262118C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849AB-9589-4511-AB3F-8A72F3AFB6B3}"/>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5" name="Footer Placeholder 4">
            <a:extLst>
              <a:ext uri="{FF2B5EF4-FFF2-40B4-BE49-F238E27FC236}">
                <a16:creationId xmlns:a16="http://schemas.microsoft.com/office/drawing/2014/main" id="{B23324C0-8116-4BB9-8275-8577F2C9E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0BBF1-E44A-469E-94BB-847CA290B8F8}"/>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371851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E177-9A36-48F2-9B8E-863524FEC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F42ABE-A035-4B8E-90D6-DB8A54FA8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DA45D-6B47-4062-ABD5-8483F065F46C}"/>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5" name="Footer Placeholder 4">
            <a:extLst>
              <a:ext uri="{FF2B5EF4-FFF2-40B4-BE49-F238E27FC236}">
                <a16:creationId xmlns:a16="http://schemas.microsoft.com/office/drawing/2014/main" id="{EA63B874-C88D-4209-BCC5-218341BE5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8142D-2AF4-446C-9D4F-125BD31ED5C4}"/>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397958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7BEB-492D-4EEF-BA92-FBEF8AADE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1203CD-592E-47E1-997A-200526930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FBFB29-18F5-4FA6-8E74-3A33D2E507D4}"/>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5" name="Footer Placeholder 4">
            <a:extLst>
              <a:ext uri="{FF2B5EF4-FFF2-40B4-BE49-F238E27FC236}">
                <a16:creationId xmlns:a16="http://schemas.microsoft.com/office/drawing/2014/main" id="{3C36BEC1-C5BE-4E58-978A-2F893DFD0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6F142-AB5F-4022-9E30-6D0C80B923D2}"/>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375904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118C-D28D-496C-9414-9677FF78F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82FF0-D49D-4FCB-AF9D-309B93CD9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921BC-9102-45AC-A2E3-A97AAD50B6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10306-5EE2-4093-9AFD-B6F41C28EF9C}"/>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6" name="Footer Placeholder 5">
            <a:extLst>
              <a:ext uri="{FF2B5EF4-FFF2-40B4-BE49-F238E27FC236}">
                <a16:creationId xmlns:a16="http://schemas.microsoft.com/office/drawing/2014/main" id="{A096080C-174D-4357-8E13-0B3130D0C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04F01-71D2-43DF-9104-D061A26DE408}"/>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283772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CD04-3DBA-4D2A-B5F4-AB15F04F4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76F80-974C-4277-9BBE-4F5CC0571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DEE28-E9F6-47AA-884B-44DF0AD4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3483E3-16FB-4095-A59E-F9678671D9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600CDE-5BE0-4D92-9314-A0DC855F6A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7C1BD-5AE7-4C8B-AECB-712E946FBEE3}"/>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8" name="Footer Placeholder 7">
            <a:extLst>
              <a:ext uri="{FF2B5EF4-FFF2-40B4-BE49-F238E27FC236}">
                <a16:creationId xmlns:a16="http://schemas.microsoft.com/office/drawing/2014/main" id="{6FF83587-7F29-4F99-9518-4C406D010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8C5C5-F0BC-4FE2-A1AF-CC8BF706E3EB}"/>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70407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9205-FC76-404D-85A5-77F1051C8A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820AA-F205-406F-BFFB-F1C6CBDC9558}"/>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4" name="Footer Placeholder 3">
            <a:extLst>
              <a:ext uri="{FF2B5EF4-FFF2-40B4-BE49-F238E27FC236}">
                <a16:creationId xmlns:a16="http://schemas.microsoft.com/office/drawing/2014/main" id="{931DEF77-36F6-4392-9316-D98F43F029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C2FB1-B63F-4F1F-9823-DC92F8ACF17D}"/>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5320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007F5-CFF8-448B-AF0F-CEA414806B20}"/>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3" name="Footer Placeholder 2">
            <a:extLst>
              <a:ext uri="{FF2B5EF4-FFF2-40B4-BE49-F238E27FC236}">
                <a16:creationId xmlns:a16="http://schemas.microsoft.com/office/drawing/2014/main" id="{7DEA221F-EFFE-4CED-A25F-0BED8D5C7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6B0ED1-56AC-4720-9FFB-D54621652EAE}"/>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245880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F9AD-B5C3-4F46-A3B5-74814D125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1B86D-FE16-4B2F-AAE8-FDD69DF00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8BD9E-1539-4C08-B168-4F9BB96B6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52834-10A2-4218-83A1-099D1AF9F17A}"/>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6" name="Footer Placeholder 5">
            <a:extLst>
              <a:ext uri="{FF2B5EF4-FFF2-40B4-BE49-F238E27FC236}">
                <a16:creationId xmlns:a16="http://schemas.microsoft.com/office/drawing/2014/main" id="{F5C0A706-351D-4EA5-AFE0-8E7EFC33E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ACAF0-A3E0-43A0-897F-2E56E5A25EB2}"/>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109287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2280-E1D7-48EA-AEB8-28263725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932261-0DD4-431D-A3FB-496F71C4E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F60500-7461-4EFD-A95F-64F53896B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7E45D-39A4-48B5-A3BD-D8E40CED34D5}"/>
              </a:ext>
            </a:extLst>
          </p:cNvPr>
          <p:cNvSpPr>
            <a:spLocks noGrp="1"/>
          </p:cNvSpPr>
          <p:nvPr>
            <p:ph type="dt" sz="half" idx="10"/>
          </p:nvPr>
        </p:nvSpPr>
        <p:spPr/>
        <p:txBody>
          <a:bodyPr/>
          <a:lstStyle/>
          <a:p>
            <a:fld id="{218288C9-40C1-4D75-91D7-00B59D3C8CA7}" type="datetimeFigureOut">
              <a:rPr lang="en-US" smtClean="0"/>
              <a:t>8/20/2021</a:t>
            </a:fld>
            <a:endParaRPr lang="en-US"/>
          </a:p>
        </p:txBody>
      </p:sp>
      <p:sp>
        <p:nvSpPr>
          <p:cNvPr id="6" name="Footer Placeholder 5">
            <a:extLst>
              <a:ext uri="{FF2B5EF4-FFF2-40B4-BE49-F238E27FC236}">
                <a16:creationId xmlns:a16="http://schemas.microsoft.com/office/drawing/2014/main" id="{763236D4-D9CE-4662-A3D9-410F006AF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19C99-3DCF-47FD-B697-D426C09B3B12}"/>
              </a:ext>
            </a:extLst>
          </p:cNvPr>
          <p:cNvSpPr>
            <a:spLocks noGrp="1"/>
          </p:cNvSpPr>
          <p:nvPr>
            <p:ph type="sldNum" sz="quarter" idx="12"/>
          </p:nvPr>
        </p:nvSpPr>
        <p:spPr/>
        <p:txBody>
          <a:bodyPr/>
          <a:lstStyle/>
          <a:p>
            <a:fld id="{153B3B49-A47F-4A94-93BB-ABC539307E75}" type="slidenum">
              <a:rPr lang="en-US" smtClean="0"/>
              <a:t>‹#›</a:t>
            </a:fld>
            <a:endParaRPr lang="en-US"/>
          </a:p>
        </p:txBody>
      </p:sp>
    </p:spTree>
    <p:extLst>
      <p:ext uri="{BB962C8B-B14F-4D97-AF65-F5344CB8AC3E}">
        <p14:creationId xmlns:p14="http://schemas.microsoft.com/office/powerpoint/2010/main" val="296749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9E5A9-17ED-479A-9419-B4050142B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56170B-1C42-43A4-94EA-C1AE15DF1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42C53-C62E-422D-99E9-5A48624AA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288C9-40C1-4D75-91D7-00B59D3C8CA7}" type="datetimeFigureOut">
              <a:rPr lang="en-US" smtClean="0"/>
              <a:t>8/20/2021</a:t>
            </a:fld>
            <a:endParaRPr lang="en-US"/>
          </a:p>
        </p:txBody>
      </p:sp>
      <p:sp>
        <p:nvSpPr>
          <p:cNvPr id="5" name="Footer Placeholder 4">
            <a:extLst>
              <a:ext uri="{FF2B5EF4-FFF2-40B4-BE49-F238E27FC236}">
                <a16:creationId xmlns:a16="http://schemas.microsoft.com/office/drawing/2014/main" id="{CA636512-AC20-4743-B393-C1C8CB463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930282-E08B-4D51-8C0F-D8C27776C8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B3B49-A47F-4A94-93BB-ABC539307E75}" type="slidenum">
              <a:rPr lang="en-US" smtClean="0"/>
              <a:t>‹#›</a:t>
            </a:fld>
            <a:endParaRPr lang="en-US"/>
          </a:p>
        </p:txBody>
      </p:sp>
    </p:spTree>
    <p:extLst>
      <p:ext uri="{BB962C8B-B14F-4D97-AF65-F5344CB8AC3E}">
        <p14:creationId xmlns:p14="http://schemas.microsoft.com/office/powerpoint/2010/main" val="422551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9FD-5B3A-43F8-BC95-259ACEA76696}"/>
              </a:ext>
            </a:extLst>
          </p:cNvPr>
          <p:cNvSpPr>
            <a:spLocks noGrp="1"/>
          </p:cNvSpPr>
          <p:nvPr>
            <p:ph type="ctrTitle"/>
          </p:nvPr>
        </p:nvSpPr>
        <p:spPr/>
        <p:txBody>
          <a:bodyPr/>
          <a:lstStyle/>
          <a:p>
            <a:r>
              <a:rPr lang="en-US" dirty="0"/>
              <a:t>Data Mining and Visualization</a:t>
            </a:r>
          </a:p>
        </p:txBody>
      </p:sp>
      <p:sp>
        <p:nvSpPr>
          <p:cNvPr id="3" name="Subtitle 2">
            <a:extLst>
              <a:ext uri="{FF2B5EF4-FFF2-40B4-BE49-F238E27FC236}">
                <a16:creationId xmlns:a16="http://schemas.microsoft.com/office/drawing/2014/main" id="{4155976D-6FA5-4103-93CD-22B4F77766CE}"/>
              </a:ext>
            </a:extLst>
          </p:cNvPr>
          <p:cNvSpPr>
            <a:spLocks noGrp="1"/>
          </p:cNvSpPr>
          <p:nvPr>
            <p:ph type="subTitle" idx="1"/>
          </p:nvPr>
        </p:nvSpPr>
        <p:spPr/>
        <p:txBody>
          <a:bodyPr/>
          <a:lstStyle/>
          <a:p>
            <a:r>
              <a:rPr lang="en-US" dirty="0"/>
              <a:t>-Rakshit Rathi</a:t>
            </a:r>
          </a:p>
        </p:txBody>
      </p:sp>
    </p:spTree>
    <p:extLst>
      <p:ext uri="{BB962C8B-B14F-4D97-AF65-F5344CB8AC3E}">
        <p14:creationId xmlns:p14="http://schemas.microsoft.com/office/powerpoint/2010/main" val="62256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14F0-BA1B-4B16-A9A4-C5C10E8528F6}"/>
              </a:ext>
            </a:extLst>
          </p:cNvPr>
          <p:cNvSpPr>
            <a:spLocks noGrp="1"/>
          </p:cNvSpPr>
          <p:nvPr>
            <p:ph type="title"/>
          </p:nvPr>
        </p:nvSpPr>
        <p:spPr/>
        <p:txBody>
          <a:bodyPr/>
          <a:lstStyle/>
          <a:p>
            <a:pPr algn="ctr"/>
            <a:r>
              <a:rPr lang="en-US" dirty="0"/>
              <a:t>Data Description</a:t>
            </a:r>
          </a:p>
        </p:txBody>
      </p:sp>
      <p:sp>
        <p:nvSpPr>
          <p:cNvPr id="3" name="Content Placeholder 2">
            <a:extLst>
              <a:ext uri="{FF2B5EF4-FFF2-40B4-BE49-F238E27FC236}">
                <a16:creationId xmlns:a16="http://schemas.microsoft.com/office/drawing/2014/main" id="{38F397FF-3E0D-41F7-B4A9-3229A3056329}"/>
              </a:ext>
            </a:extLst>
          </p:cNvPr>
          <p:cNvSpPr>
            <a:spLocks noGrp="1"/>
          </p:cNvSpPr>
          <p:nvPr>
            <p:ph idx="1"/>
          </p:nvPr>
        </p:nvSpPr>
        <p:spPr/>
        <p:txBody>
          <a:bodyPr/>
          <a:lstStyle/>
          <a:p>
            <a:r>
              <a:rPr lang="en-US" dirty="0"/>
              <a:t>The data used for the mining and visualization was related to Data Breaches at different organizations.</a:t>
            </a:r>
          </a:p>
          <a:p>
            <a:r>
              <a:rPr lang="en-US" dirty="0"/>
              <a:t>The attributes associated were the number of records lost during this data breach</a:t>
            </a:r>
          </a:p>
          <a:p>
            <a:r>
              <a:rPr lang="en-US" dirty="0"/>
              <a:t>The reason for this breach – (Hacked, Poor Security, etc.)</a:t>
            </a:r>
          </a:p>
          <a:p>
            <a:r>
              <a:rPr lang="en-US" dirty="0"/>
              <a:t>The source from where the news and details have come.</a:t>
            </a:r>
          </a:p>
          <a:p>
            <a:r>
              <a:rPr lang="en-US" dirty="0"/>
              <a:t>Links to these sources </a:t>
            </a:r>
          </a:p>
          <a:p>
            <a:r>
              <a:rPr lang="en-US" dirty="0"/>
              <a:t>The severity of the breach and few more other details.</a:t>
            </a:r>
          </a:p>
          <a:p>
            <a:endParaRPr lang="en-US" dirty="0"/>
          </a:p>
        </p:txBody>
      </p:sp>
    </p:spTree>
    <p:extLst>
      <p:ext uri="{BB962C8B-B14F-4D97-AF65-F5344CB8AC3E}">
        <p14:creationId xmlns:p14="http://schemas.microsoft.com/office/powerpoint/2010/main" val="225347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0FA1-A138-4D60-B35F-5D07F8995902}"/>
              </a:ext>
            </a:extLst>
          </p:cNvPr>
          <p:cNvSpPr>
            <a:spLocks noGrp="1"/>
          </p:cNvSpPr>
          <p:nvPr>
            <p:ph type="title"/>
          </p:nvPr>
        </p:nvSpPr>
        <p:spPr/>
        <p:txBody>
          <a:bodyPr/>
          <a:lstStyle/>
          <a:p>
            <a:pPr algn="ctr"/>
            <a:r>
              <a:rPr lang="en-US" dirty="0"/>
              <a:t>Data Cleaning and Mining</a:t>
            </a:r>
          </a:p>
        </p:txBody>
      </p:sp>
      <p:sp>
        <p:nvSpPr>
          <p:cNvPr id="3" name="Content Placeholder 2">
            <a:extLst>
              <a:ext uri="{FF2B5EF4-FFF2-40B4-BE49-F238E27FC236}">
                <a16:creationId xmlns:a16="http://schemas.microsoft.com/office/drawing/2014/main" id="{38A7BBA4-207C-430C-B1E0-064F90E48F10}"/>
              </a:ext>
            </a:extLst>
          </p:cNvPr>
          <p:cNvSpPr>
            <a:spLocks noGrp="1"/>
          </p:cNvSpPr>
          <p:nvPr>
            <p:ph idx="1"/>
          </p:nvPr>
        </p:nvSpPr>
        <p:spPr/>
        <p:txBody>
          <a:bodyPr>
            <a:normAutofit lnSpcReduction="10000"/>
          </a:bodyPr>
          <a:lstStyle/>
          <a:p>
            <a:r>
              <a:rPr lang="en-US" dirty="0"/>
              <a:t>As this was raw data, we had many discrepancies in the dataset</a:t>
            </a:r>
          </a:p>
          <a:p>
            <a:r>
              <a:rPr lang="en-US" dirty="0"/>
              <a:t>Initially pulled this data from the csv to Python’s Pandas </a:t>
            </a:r>
            <a:r>
              <a:rPr lang="en-US" dirty="0" err="1"/>
              <a:t>Dataframes</a:t>
            </a:r>
            <a:r>
              <a:rPr lang="en-US" dirty="0"/>
              <a:t>.</a:t>
            </a:r>
          </a:p>
          <a:p>
            <a:r>
              <a:rPr lang="en-US" dirty="0"/>
              <a:t>Tried to remove rows where he main attributes like Entity name, record counts were populated as NULL as they didn’t make any sense.</a:t>
            </a:r>
          </a:p>
          <a:p>
            <a:r>
              <a:rPr lang="en-US" dirty="0"/>
              <a:t>Tried to format the data by splitting a single column into multiple column and store it in a uniform format</a:t>
            </a:r>
          </a:p>
          <a:p>
            <a:r>
              <a:rPr lang="en-US" dirty="0"/>
              <a:t>Removed the duplicate records</a:t>
            </a:r>
          </a:p>
          <a:p>
            <a:r>
              <a:rPr lang="en-US" dirty="0"/>
              <a:t>Removed accent characters from attributes</a:t>
            </a:r>
          </a:p>
          <a:p>
            <a:r>
              <a:rPr lang="en-US" dirty="0"/>
              <a:t>Updated Null values for few columns to be either 0 or in the desired format</a:t>
            </a:r>
          </a:p>
        </p:txBody>
      </p:sp>
    </p:spTree>
    <p:extLst>
      <p:ext uri="{BB962C8B-B14F-4D97-AF65-F5344CB8AC3E}">
        <p14:creationId xmlns:p14="http://schemas.microsoft.com/office/powerpoint/2010/main" val="422343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3801-1302-48FA-9DF4-E3898D45FB06}"/>
              </a:ext>
            </a:extLst>
          </p:cNvPr>
          <p:cNvSpPr>
            <a:spLocks noGrp="1"/>
          </p:cNvSpPr>
          <p:nvPr>
            <p:ph type="title"/>
          </p:nvPr>
        </p:nvSpPr>
        <p:spPr/>
        <p:txBody>
          <a:bodyPr/>
          <a:lstStyle/>
          <a:p>
            <a:pPr algn="ctr"/>
            <a:r>
              <a:rPr lang="en-US" dirty="0"/>
              <a:t>Data Cleaning and Mining</a:t>
            </a:r>
          </a:p>
        </p:txBody>
      </p:sp>
      <p:sp>
        <p:nvSpPr>
          <p:cNvPr id="3" name="Content Placeholder 2">
            <a:extLst>
              <a:ext uri="{FF2B5EF4-FFF2-40B4-BE49-F238E27FC236}">
                <a16:creationId xmlns:a16="http://schemas.microsoft.com/office/drawing/2014/main" id="{A1B97258-EF5E-4137-BACB-16C917CE3671}"/>
              </a:ext>
            </a:extLst>
          </p:cNvPr>
          <p:cNvSpPr>
            <a:spLocks noGrp="1"/>
          </p:cNvSpPr>
          <p:nvPr>
            <p:ph idx="1"/>
          </p:nvPr>
        </p:nvSpPr>
        <p:spPr/>
        <p:txBody>
          <a:bodyPr/>
          <a:lstStyle/>
          <a:p>
            <a:r>
              <a:rPr lang="en-US" dirty="0"/>
              <a:t>Used the subset of the original data by only considering the required columns.</a:t>
            </a:r>
          </a:p>
          <a:p>
            <a:r>
              <a:rPr lang="en-US" dirty="0"/>
              <a:t>Because of time constraints could not run few models which I was thinking to provide using other libraries like </a:t>
            </a:r>
            <a:r>
              <a:rPr lang="en-US" dirty="0" err="1"/>
              <a:t>Pyspark</a:t>
            </a:r>
            <a:r>
              <a:rPr lang="en-US" dirty="0"/>
              <a:t>.</a:t>
            </a:r>
          </a:p>
          <a:p>
            <a:r>
              <a:rPr lang="en-US" dirty="0"/>
              <a:t>Maintain a copy of the data for processing and analysis.</a:t>
            </a:r>
          </a:p>
          <a:p>
            <a:endParaRPr lang="en-US" dirty="0"/>
          </a:p>
        </p:txBody>
      </p:sp>
    </p:spTree>
    <p:extLst>
      <p:ext uri="{BB962C8B-B14F-4D97-AF65-F5344CB8AC3E}">
        <p14:creationId xmlns:p14="http://schemas.microsoft.com/office/powerpoint/2010/main" val="265131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75DB-86D4-4647-B1A1-7076364CAF73}"/>
              </a:ext>
            </a:extLst>
          </p:cNvPr>
          <p:cNvSpPr>
            <a:spLocks noGrp="1"/>
          </p:cNvSpPr>
          <p:nvPr>
            <p:ph type="title"/>
          </p:nvPr>
        </p:nvSpPr>
        <p:spPr>
          <a:xfrm>
            <a:off x="648929" y="629266"/>
            <a:ext cx="3505495" cy="1622321"/>
          </a:xfrm>
        </p:spPr>
        <p:txBody>
          <a:bodyPr>
            <a:normAutofit/>
          </a:bodyPr>
          <a:lstStyle/>
          <a:p>
            <a:r>
              <a:rPr lang="en-US" dirty="0"/>
              <a:t>Data Visualizations</a:t>
            </a:r>
          </a:p>
        </p:txBody>
      </p:sp>
      <p:sp>
        <p:nvSpPr>
          <p:cNvPr id="3" name="Content Placeholder 2">
            <a:extLst>
              <a:ext uri="{FF2B5EF4-FFF2-40B4-BE49-F238E27FC236}">
                <a16:creationId xmlns:a16="http://schemas.microsoft.com/office/drawing/2014/main" id="{0814E10E-0456-4490-A67C-C79544AE7D27}"/>
              </a:ext>
            </a:extLst>
          </p:cNvPr>
          <p:cNvSpPr>
            <a:spLocks noGrp="1"/>
          </p:cNvSpPr>
          <p:nvPr>
            <p:ph idx="1"/>
          </p:nvPr>
        </p:nvSpPr>
        <p:spPr>
          <a:xfrm>
            <a:off x="648931" y="2438400"/>
            <a:ext cx="3505494" cy="3785419"/>
          </a:xfrm>
        </p:spPr>
        <p:txBody>
          <a:bodyPr>
            <a:normAutofit/>
          </a:bodyPr>
          <a:lstStyle/>
          <a:p>
            <a:r>
              <a:rPr lang="en-US" sz="2000"/>
              <a:t>Used the MATPLOTLIB library for visualizations.</a:t>
            </a:r>
          </a:p>
          <a:p>
            <a:r>
              <a:rPr lang="en-US" sz="2000"/>
              <a:t>Created a bar graph for number records which got stolen in each year from the dataset.</a:t>
            </a:r>
          </a:p>
          <a:p>
            <a:r>
              <a:rPr lang="en-US" sz="2000"/>
              <a:t>Used plot.bar() function to map the records_lost column to year column by grouping the overall sum</a:t>
            </a:r>
          </a:p>
          <a:p>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4D17C3A9-C5FD-449A-BD13-228A72AA3755}"/>
              </a:ext>
            </a:extLst>
          </p:cNvPr>
          <p:cNvPicPr>
            <a:picLocks noChangeAspect="1"/>
          </p:cNvPicPr>
          <p:nvPr/>
        </p:nvPicPr>
        <p:blipFill>
          <a:blip r:embed="rId2"/>
          <a:stretch>
            <a:fillRect/>
          </a:stretch>
        </p:blipFill>
        <p:spPr>
          <a:xfrm>
            <a:off x="5405862" y="1674247"/>
            <a:ext cx="6019331" cy="3506260"/>
          </a:xfrm>
          <a:prstGeom prst="rect">
            <a:avLst/>
          </a:prstGeom>
          <a:effectLst/>
        </p:spPr>
      </p:pic>
    </p:spTree>
    <p:extLst>
      <p:ext uri="{BB962C8B-B14F-4D97-AF65-F5344CB8AC3E}">
        <p14:creationId xmlns:p14="http://schemas.microsoft.com/office/powerpoint/2010/main" val="254484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0630-FA6F-4FF9-97F0-E70D25D29464}"/>
              </a:ext>
            </a:extLst>
          </p:cNvPr>
          <p:cNvSpPr>
            <a:spLocks noGrp="1"/>
          </p:cNvSpPr>
          <p:nvPr>
            <p:ph type="title"/>
          </p:nvPr>
        </p:nvSpPr>
        <p:spPr>
          <a:xfrm>
            <a:off x="648929" y="629266"/>
            <a:ext cx="3505495" cy="1622321"/>
          </a:xfrm>
        </p:spPr>
        <p:txBody>
          <a:bodyPr>
            <a:normAutofit/>
          </a:bodyPr>
          <a:lstStyle/>
          <a:p>
            <a:r>
              <a:rPr lang="en-US" dirty="0"/>
              <a:t>Data Visualizations</a:t>
            </a:r>
          </a:p>
        </p:txBody>
      </p:sp>
      <p:sp>
        <p:nvSpPr>
          <p:cNvPr id="3" name="Content Placeholder 2">
            <a:extLst>
              <a:ext uri="{FF2B5EF4-FFF2-40B4-BE49-F238E27FC236}">
                <a16:creationId xmlns:a16="http://schemas.microsoft.com/office/drawing/2014/main" id="{F65EC08D-1720-4BEE-A784-3B8ABF703877}"/>
              </a:ext>
            </a:extLst>
          </p:cNvPr>
          <p:cNvSpPr>
            <a:spLocks noGrp="1"/>
          </p:cNvSpPr>
          <p:nvPr>
            <p:ph idx="1"/>
          </p:nvPr>
        </p:nvSpPr>
        <p:spPr>
          <a:xfrm>
            <a:off x="648931" y="2438400"/>
            <a:ext cx="3505494" cy="3785419"/>
          </a:xfrm>
        </p:spPr>
        <p:txBody>
          <a:bodyPr>
            <a:normAutofit/>
          </a:bodyPr>
          <a:lstStyle/>
          <a:p>
            <a:r>
              <a:rPr lang="en-US" sz="1600"/>
              <a:t>Second graph I mapped was to show the Government entities which got Hacked and what was the loss of data or how much data got breached which shows how poor the security at the government offices are.</a:t>
            </a:r>
          </a:p>
          <a:p>
            <a:r>
              <a:rPr lang="en-US" sz="1600"/>
              <a:t>I focused on government entity because that is a general public information and can cause a bigger impact on society if not secured properly.</a:t>
            </a:r>
          </a:p>
          <a:p>
            <a:r>
              <a:rPr lang="en-US" sz="1600"/>
              <a:t>Created a connected graph plotting names of the government entites on x-axis and number of records breached on Y-axis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412FD902-485A-4A6D-B06D-9A86D392BDEF}"/>
              </a:ext>
            </a:extLst>
          </p:cNvPr>
          <p:cNvPicPr>
            <a:picLocks noChangeAspect="1"/>
          </p:cNvPicPr>
          <p:nvPr/>
        </p:nvPicPr>
        <p:blipFill>
          <a:blip r:embed="rId2"/>
          <a:stretch>
            <a:fillRect/>
          </a:stretch>
        </p:blipFill>
        <p:spPr>
          <a:xfrm>
            <a:off x="5405862" y="1869875"/>
            <a:ext cx="6019331" cy="3115003"/>
          </a:xfrm>
          <a:prstGeom prst="rect">
            <a:avLst/>
          </a:prstGeom>
          <a:effectLst/>
        </p:spPr>
      </p:pic>
    </p:spTree>
    <p:extLst>
      <p:ext uri="{BB962C8B-B14F-4D97-AF65-F5344CB8AC3E}">
        <p14:creationId xmlns:p14="http://schemas.microsoft.com/office/powerpoint/2010/main" val="96290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4106-ACC5-40D1-BDCC-710910C9B287}"/>
              </a:ext>
            </a:extLst>
          </p:cNvPr>
          <p:cNvSpPr>
            <a:spLocks noGrp="1"/>
          </p:cNvSpPr>
          <p:nvPr>
            <p:ph type="title"/>
          </p:nvPr>
        </p:nvSpPr>
        <p:spPr>
          <a:xfrm>
            <a:off x="648929" y="629266"/>
            <a:ext cx="3505495" cy="1622321"/>
          </a:xfrm>
        </p:spPr>
        <p:txBody>
          <a:bodyPr>
            <a:normAutofit/>
          </a:bodyPr>
          <a:lstStyle/>
          <a:p>
            <a:r>
              <a:rPr lang="en-US" dirty="0"/>
              <a:t>Data Visualizations</a:t>
            </a:r>
          </a:p>
        </p:txBody>
      </p:sp>
      <p:sp>
        <p:nvSpPr>
          <p:cNvPr id="3" name="Content Placeholder 2">
            <a:extLst>
              <a:ext uri="{FF2B5EF4-FFF2-40B4-BE49-F238E27FC236}">
                <a16:creationId xmlns:a16="http://schemas.microsoft.com/office/drawing/2014/main" id="{EFC1BFE8-1651-4D3C-AD53-6E0C83033A7C}"/>
              </a:ext>
            </a:extLst>
          </p:cNvPr>
          <p:cNvSpPr>
            <a:spLocks noGrp="1"/>
          </p:cNvSpPr>
          <p:nvPr>
            <p:ph idx="1"/>
          </p:nvPr>
        </p:nvSpPr>
        <p:spPr>
          <a:xfrm>
            <a:off x="648931" y="2438400"/>
            <a:ext cx="3505494" cy="3785419"/>
          </a:xfrm>
        </p:spPr>
        <p:txBody>
          <a:bodyPr>
            <a:normAutofit/>
          </a:bodyPr>
          <a:lstStyle/>
          <a:p>
            <a:r>
              <a:rPr lang="en-US" sz="1700"/>
              <a:t>Third graph I created was to find any result to see if there is any specific relation to the month of the year where these data breaches occur often.</a:t>
            </a:r>
          </a:p>
          <a:p>
            <a:r>
              <a:rPr lang="en-US" sz="1700"/>
              <a:t>Firstly, split this Month information from the story attribute converted to numerical format to display in proper sequence</a:t>
            </a:r>
          </a:p>
          <a:p>
            <a:r>
              <a:rPr lang="en-US" sz="1700"/>
              <a:t>Plotted this again with the record lost or breached.</a:t>
            </a:r>
          </a:p>
          <a:p>
            <a:r>
              <a:rPr lang="en-US" sz="1700"/>
              <a:t>Created a scatter plot graph for this visualization.</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1F8BB3AB-66F3-4536-9ED0-D20ED35BB15F}"/>
              </a:ext>
            </a:extLst>
          </p:cNvPr>
          <p:cNvPicPr>
            <a:picLocks noChangeAspect="1"/>
          </p:cNvPicPr>
          <p:nvPr/>
        </p:nvPicPr>
        <p:blipFill>
          <a:blip r:embed="rId2"/>
          <a:stretch>
            <a:fillRect/>
          </a:stretch>
        </p:blipFill>
        <p:spPr>
          <a:xfrm>
            <a:off x="5405671" y="1571625"/>
            <a:ext cx="6019331" cy="3852371"/>
          </a:xfrm>
          <a:prstGeom prst="rect">
            <a:avLst/>
          </a:prstGeom>
          <a:effectLst/>
        </p:spPr>
      </p:pic>
      <p:sp>
        <p:nvSpPr>
          <p:cNvPr id="6" name="Rectangle 5">
            <a:extLst>
              <a:ext uri="{FF2B5EF4-FFF2-40B4-BE49-F238E27FC236}">
                <a16:creationId xmlns:a16="http://schemas.microsoft.com/office/drawing/2014/main" id="{3841212C-D9B5-4F70-A705-A1599A12E30F}"/>
              </a:ext>
            </a:extLst>
          </p:cNvPr>
          <p:cNvSpPr/>
          <p:nvPr/>
        </p:nvSpPr>
        <p:spPr>
          <a:xfrm>
            <a:off x="7762875" y="5048250"/>
            <a:ext cx="1304925" cy="23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Months</a:t>
            </a:r>
          </a:p>
        </p:txBody>
      </p:sp>
    </p:spTree>
    <p:extLst>
      <p:ext uri="{BB962C8B-B14F-4D97-AF65-F5344CB8AC3E}">
        <p14:creationId xmlns:p14="http://schemas.microsoft.com/office/powerpoint/2010/main" val="281479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946B-B0B4-4A88-9CAA-6BF4157030D1}"/>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D8261CA2-89B1-47F2-A8AB-2F8CA6791DC5}"/>
              </a:ext>
            </a:extLst>
          </p:cNvPr>
          <p:cNvSpPr>
            <a:spLocks noGrp="1"/>
          </p:cNvSpPr>
          <p:nvPr>
            <p:ph idx="1"/>
          </p:nvPr>
        </p:nvSpPr>
        <p:spPr/>
        <p:txBody>
          <a:bodyPr/>
          <a:lstStyle/>
          <a:p>
            <a:r>
              <a:rPr lang="en-US" dirty="0"/>
              <a:t>Using </a:t>
            </a:r>
            <a:r>
              <a:rPr lang="en-US" dirty="0" err="1"/>
              <a:t>Pyspark</a:t>
            </a:r>
            <a:r>
              <a:rPr lang="en-US" dirty="0"/>
              <a:t> ML libraries to map these dataset to form a cluster and provide better results which can help to find more vulnerable companies.</a:t>
            </a:r>
          </a:p>
          <a:p>
            <a:r>
              <a:rPr lang="en-US" dirty="0"/>
              <a:t>Use Tableau to provide more better visualizations with better scenarios to understand the data more thoroughly </a:t>
            </a:r>
          </a:p>
          <a:p>
            <a:r>
              <a:rPr lang="en-US" dirty="0"/>
              <a:t>Use different mapping techniques to provide better algorithm searches.</a:t>
            </a:r>
          </a:p>
        </p:txBody>
      </p:sp>
    </p:spTree>
    <p:extLst>
      <p:ext uri="{BB962C8B-B14F-4D97-AF65-F5344CB8AC3E}">
        <p14:creationId xmlns:p14="http://schemas.microsoft.com/office/powerpoint/2010/main" val="235082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5C9E-03B7-4FF0-8F5D-C181BE564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9F6AF0-1E14-43CB-B8EC-C35B238C1BA5}"/>
              </a:ext>
            </a:extLst>
          </p:cNvPr>
          <p:cNvSpPr>
            <a:spLocks noGrp="1"/>
          </p:cNvSpPr>
          <p:nvPr>
            <p:ph idx="1"/>
          </p:nvPr>
        </p:nvSpPr>
        <p:spPr/>
        <p:txBody>
          <a:bodyPr/>
          <a:lstStyle/>
          <a:p>
            <a:pPr algn="ctr"/>
            <a:r>
              <a:rPr lang="en-US" dirty="0"/>
              <a:t>Thank you!</a:t>
            </a:r>
          </a:p>
        </p:txBody>
      </p:sp>
    </p:spTree>
    <p:extLst>
      <p:ext uri="{BB962C8B-B14F-4D97-AF65-F5344CB8AC3E}">
        <p14:creationId xmlns:p14="http://schemas.microsoft.com/office/powerpoint/2010/main" val="251155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485</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Mining and Visualization</vt:lpstr>
      <vt:lpstr>Data Description</vt:lpstr>
      <vt:lpstr>Data Cleaning and Mining</vt:lpstr>
      <vt:lpstr>Data Cleaning and Mining</vt:lpstr>
      <vt:lpstr>Data Visualizations</vt:lpstr>
      <vt:lpstr>Data Visualizations</vt:lpstr>
      <vt:lpstr>Data Visualizations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Visualization</dc:title>
  <dc:creator>Rakshit Rathi</dc:creator>
  <cp:lastModifiedBy>Rakshit Rathi</cp:lastModifiedBy>
  <cp:revision>1</cp:revision>
  <dcterms:created xsi:type="dcterms:W3CDTF">2021-08-20T19:44:03Z</dcterms:created>
  <dcterms:modified xsi:type="dcterms:W3CDTF">2021-08-20T20:31:17Z</dcterms:modified>
</cp:coreProperties>
</file>