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ks8899/Steganography_Tool_python/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Rakshit Patial</a:t>
            </a:r>
          </a:p>
          <a:p>
            <a:r>
              <a:rPr lang="en-US" sz="2000" b="1" dirty="0">
                <a:solidFill>
                  <a:schemeClr val="accent1">
                    <a:lumMod val="75000"/>
                  </a:schemeClr>
                </a:solidFill>
                <a:latin typeface="Arial"/>
                <a:cs typeface="Arial"/>
              </a:rPr>
              <a:t>Student Name : Rakshit Patial</a:t>
            </a:r>
          </a:p>
          <a:p>
            <a:r>
              <a:rPr lang="en-US" sz="2000" b="1" dirty="0">
                <a:solidFill>
                  <a:schemeClr val="accent1">
                    <a:lumMod val="75000"/>
                  </a:schemeClr>
                </a:solidFill>
                <a:latin typeface="Arial"/>
                <a:cs typeface="Arial"/>
              </a:rPr>
              <a:t>College Name &amp; Department : Jain University &amp; MCA Cybersecurity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5B40E22-B7B8-0EF7-0080-E7803B99FB84}"/>
              </a:ext>
            </a:extLst>
          </p:cNvPr>
          <p:cNvSpPr>
            <a:spLocks noGrp="1" noChangeArrowheads="1"/>
          </p:cNvSpPr>
          <p:nvPr>
            <p:ph idx="1"/>
          </p:nvPr>
        </p:nvSpPr>
        <p:spPr bwMode="auto">
          <a:xfrm>
            <a:off x="682065" y="1607557"/>
            <a:ext cx="1088322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Support for </a:t>
            </a:r>
            <a:r>
              <a:rPr kumimoji="0" lang="en-US" altLang="en-US" sz="1800" b="1" i="0" u="none" strike="noStrike" cap="none" normalizeH="0" baseline="0" dirty="0">
                <a:ln>
                  <a:noFill/>
                </a:ln>
                <a:solidFill>
                  <a:schemeClr val="tx1"/>
                </a:solidFill>
                <a:effectLst/>
                <a:latin typeface="Arial" panose="020B0604020202020204" pitchFamily="34" charset="0"/>
              </a:rPr>
              <a:t>multiple file formats</a:t>
            </a:r>
            <a:r>
              <a:rPr kumimoji="0" lang="en-US" altLang="en-US" sz="1800" b="0" i="0" u="none" strike="noStrike" cap="none" normalizeH="0" baseline="0" dirty="0">
                <a:ln>
                  <a:noFill/>
                </a:ln>
                <a:solidFill>
                  <a:schemeClr val="tx1"/>
                </a:solidFill>
                <a:effectLst/>
                <a:latin typeface="Arial" panose="020B0604020202020204" pitchFamily="34" charset="0"/>
              </a:rPr>
              <a:t> (BMP, TIFF, GIF, audio files like MP3, WAV, etc.)</a:t>
            </a:r>
          </a:p>
          <a:p>
            <a:pPr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Integration of </a:t>
            </a:r>
            <a:r>
              <a:rPr kumimoji="0" lang="en-US" altLang="en-US" sz="1800" b="1" i="0" u="none" strike="noStrike" cap="none" normalizeH="0" baseline="0" dirty="0">
                <a:ln>
                  <a:noFill/>
                </a:ln>
                <a:solidFill>
                  <a:schemeClr val="tx1"/>
                </a:solidFill>
                <a:effectLst/>
                <a:latin typeface="Arial" panose="020B0604020202020204" pitchFamily="34" charset="0"/>
              </a:rPr>
              <a:t>advanced encryption algorithms</a:t>
            </a:r>
            <a:r>
              <a:rPr kumimoji="0" lang="en-US" altLang="en-US" sz="1800" b="0" i="0" u="none" strike="noStrike" cap="none" normalizeH="0" baseline="0" dirty="0">
                <a:ln>
                  <a:noFill/>
                </a:ln>
                <a:solidFill>
                  <a:schemeClr val="tx1"/>
                </a:solidFill>
                <a:effectLst/>
                <a:latin typeface="Arial" panose="020B0604020202020204" pitchFamily="34" charset="0"/>
              </a:rPr>
              <a:t> (AES-256, RSA, ECC)</a:t>
            </a:r>
          </a:p>
          <a:p>
            <a:pPr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Implementation of </a:t>
            </a:r>
            <a:r>
              <a:rPr kumimoji="0" lang="en-US" altLang="en-US" sz="1800" b="1" i="0" u="none" strike="noStrike" cap="none" normalizeH="0" baseline="0" dirty="0">
                <a:ln>
                  <a:noFill/>
                </a:ln>
                <a:solidFill>
                  <a:schemeClr val="tx1"/>
                </a:solidFill>
                <a:effectLst/>
                <a:latin typeface="Arial" panose="020B0604020202020204" pitchFamily="34" charset="0"/>
              </a:rPr>
              <a:t>steganalysis-resistant techniques</a:t>
            </a:r>
            <a:r>
              <a:rPr kumimoji="0" lang="en-US" altLang="en-US" sz="1800" b="0" i="0" u="none" strike="noStrike" cap="none" normalizeH="0" baseline="0" dirty="0">
                <a:ln>
                  <a:noFill/>
                </a:ln>
                <a:solidFill>
                  <a:schemeClr val="tx1"/>
                </a:solidFill>
                <a:effectLst/>
                <a:latin typeface="Arial" panose="020B0604020202020204" pitchFamily="34" charset="0"/>
              </a:rPr>
              <a:t> (random pixel embedding)</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Batch processing</a:t>
            </a:r>
            <a:r>
              <a:rPr kumimoji="0" lang="en-US" altLang="en-US" sz="1800" b="0" i="0" u="none" strike="noStrike" cap="none" normalizeH="0" baseline="0" dirty="0">
                <a:ln>
                  <a:noFill/>
                </a:ln>
                <a:solidFill>
                  <a:schemeClr val="tx1"/>
                </a:solidFill>
                <a:effectLst/>
                <a:latin typeface="Arial" panose="020B0604020202020204" pitchFamily="34" charset="0"/>
              </a:rPr>
              <a:t> for multiple images/messages at once</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(Google Drive, Dropbox) for secure sharing and cloud storage</a:t>
            </a:r>
          </a:p>
          <a:p>
            <a:pPr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Development of </a:t>
            </a:r>
            <a:r>
              <a:rPr kumimoji="0" lang="en-US" altLang="en-US" sz="1800" b="1" i="0" u="none" strike="noStrike" cap="none" normalizeH="0" baseline="0" dirty="0">
                <a:ln>
                  <a:noFill/>
                </a:ln>
                <a:solidFill>
                  <a:schemeClr val="tx1"/>
                </a:solidFill>
                <a:effectLst/>
                <a:latin typeface="Arial" panose="020B0604020202020204" pitchFamily="34" charset="0"/>
              </a:rPr>
              <a:t>mobile app (Android &amp; iOS)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web-based version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Message compression</a:t>
            </a:r>
            <a:r>
              <a:rPr kumimoji="0" lang="en-US" altLang="en-US" sz="1800" b="0" i="0" u="none" strike="noStrike" cap="none" normalizeH="0" baseline="0" dirty="0">
                <a:ln>
                  <a:noFill/>
                </a:ln>
                <a:solidFill>
                  <a:schemeClr val="tx1"/>
                </a:solidFill>
                <a:effectLst/>
                <a:latin typeface="Arial" panose="020B0604020202020204" pitchFamily="34" charset="0"/>
              </a:rPr>
              <a:t> to embed longer messages in smaller images</a:t>
            </a:r>
          </a:p>
          <a:p>
            <a:pPr defTabSz="914400"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Real-time </a:t>
            </a:r>
            <a:r>
              <a:rPr kumimoji="0" lang="en-US" altLang="en-US" sz="1800" b="1" i="0" u="none" strike="noStrike" cap="none" normalizeH="0" baseline="0" dirty="0">
                <a:ln>
                  <a:noFill/>
                </a:ln>
                <a:solidFill>
                  <a:schemeClr val="tx1"/>
                </a:solidFill>
                <a:effectLst/>
                <a:latin typeface="Arial" panose="020B0604020202020204" pitchFamily="34" charset="0"/>
              </a:rPr>
              <a:t>collaborative encryption and decryption sessions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Multi-language support</a:t>
            </a:r>
            <a:r>
              <a:rPr kumimoji="0" lang="en-US" altLang="en-US" sz="1800" b="0" i="0" u="none" strike="noStrike" cap="none" normalizeH="0" baseline="0" dirty="0">
                <a:ln>
                  <a:noFill/>
                </a:ln>
                <a:solidFill>
                  <a:schemeClr val="tx1"/>
                </a:solidFill>
                <a:effectLst/>
                <a:latin typeface="Arial" panose="020B0604020202020204" pitchFamily="34" charset="0"/>
              </a:rPr>
              <a:t> (UTF-8 for all character sets)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8" name="Rectangle 1">
            <a:extLst>
              <a:ext uri="{FF2B5EF4-FFF2-40B4-BE49-F238E27FC236}">
                <a16:creationId xmlns:a16="http://schemas.microsoft.com/office/drawing/2014/main" id="{6B7C8F15-BB17-9335-44B2-E158442AA923}"/>
              </a:ext>
            </a:extLst>
          </p:cNvPr>
          <p:cNvSpPr>
            <a:spLocks noGrp="1" noChangeArrowheads="1"/>
          </p:cNvSpPr>
          <p:nvPr>
            <p:ph idx="1"/>
          </p:nvPr>
        </p:nvSpPr>
        <p:spPr bwMode="auto">
          <a:xfrm>
            <a:off x="581192" y="2233175"/>
            <a:ext cx="11287385" cy="2811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Efficiently embedding characters into image pixel values without compromising image integrity.</a:t>
            </a:r>
          </a:p>
          <a:p>
            <a:pPr defTabSz="91440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Managing different color channels (Red, Green, Blue) for message encoding.</a:t>
            </a:r>
          </a:p>
          <a:p>
            <a:pPr defTabSz="91440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Providing feedback through a </a:t>
            </a:r>
            <a:r>
              <a:rPr kumimoji="0" lang="en-US" altLang="en-US" sz="1800" b="1" i="0" u="none" strike="noStrike" cap="none" normalizeH="0" baseline="0" dirty="0">
                <a:ln>
                  <a:noFill/>
                </a:ln>
                <a:solidFill>
                  <a:schemeClr val="tx1"/>
                </a:solidFill>
                <a:effectLst/>
                <a:latin typeface="Arial" panose="020B0604020202020204" pitchFamily="34" charset="0"/>
              </a:rPr>
              <a:t>real-time log console</a:t>
            </a:r>
            <a:r>
              <a:rPr kumimoji="0" lang="en-US" altLang="en-US" sz="1800" b="0" i="0" u="none" strike="noStrike" cap="none" normalizeH="0" baseline="0" dirty="0">
                <a:ln>
                  <a:noFill/>
                </a:ln>
                <a:solidFill>
                  <a:schemeClr val="tx1"/>
                </a:solidFill>
                <a:effectLst/>
                <a:latin typeface="Arial" panose="020B0604020202020204" pitchFamily="34" charset="0"/>
              </a:rPr>
              <a:t>.</a:t>
            </a:r>
          </a:p>
          <a:p>
            <a:pPr defTabSz="91440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Ensuring compatibility across </a:t>
            </a:r>
            <a:r>
              <a:rPr kumimoji="0" lang="en-US" altLang="en-US" sz="1800" b="1" i="0" u="none" strike="noStrike" cap="none" normalizeH="0" baseline="0" dirty="0">
                <a:ln>
                  <a:noFill/>
                </a:ln>
                <a:solidFill>
                  <a:schemeClr val="tx1"/>
                </a:solidFill>
                <a:effectLst/>
                <a:latin typeface="Arial" panose="020B0604020202020204" pitchFamily="34" charset="0"/>
              </a:rPr>
              <a:t>Windows, macOS, and Linux</a:t>
            </a:r>
            <a:r>
              <a:rPr kumimoji="0" lang="en-US" altLang="en-US" sz="1800" b="0" i="0" u="none" strike="noStrike" cap="none" normalizeH="0" baseline="0" dirty="0">
                <a:ln>
                  <a:noFill/>
                </a:ln>
                <a:solidFill>
                  <a:schemeClr val="tx1"/>
                </a:solidFill>
                <a:effectLst/>
                <a:latin typeface="Arial" panose="020B0604020202020204" pitchFamily="34" charset="0"/>
              </a:rPr>
              <a:t>.</a:t>
            </a:r>
          </a:p>
          <a:p>
            <a:pPr defTabSz="91440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Offering a visually attractive and hacker-themed </a:t>
            </a:r>
            <a:r>
              <a:rPr kumimoji="0" lang="en-US" altLang="en-US" sz="1800" b="1" i="0" u="none" strike="noStrike" cap="none" normalizeH="0" baseline="0" dirty="0">
                <a:ln>
                  <a:noFill/>
                </a:ln>
                <a:solidFill>
                  <a:schemeClr val="tx1"/>
                </a:solidFill>
                <a:effectLst/>
                <a:latin typeface="Arial" panose="020B0604020202020204" pitchFamily="34" charset="0"/>
              </a:rPr>
              <a:t>modern GUI</a:t>
            </a:r>
            <a:r>
              <a:rPr kumimoji="0" lang="en-US" altLang="en-US" sz="1800" b="0" i="0" u="none" strike="noStrike" cap="none" normalizeH="0" baseline="0" dirty="0">
                <a:ln>
                  <a:noFill/>
                </a:ln>
                <a:solidFill>
                  <a:schemeClr val="tx1"/>
                </a:solidFill>
                <a:effectLst/>
                <a:latin typeface="Arial" panose="020B0604020202020204" pitchFamily="34" charset="0"/>
              </a:rPr>
              <a:t> to make the tool appealing for cybersecurity</a:t>
            </a:r>
          </a:p>
          <a:p>
            <a:pPr marL="0" indent="0" defTabSz="914400" eaLnBrk="0" fontAlgn="base" hangingPunct="0">
              <a:lnSpc>
                <a:spcPct val="150000"/>
              </a:lnSpc>
              <a:spcBef>
                <a:spcPct val="0"/>
              </a:spcBef>
              <a:spcAft>
                <a:spcPct val="0"/>
              </a:spcAft>
              <a:buClrTx/>
              <a:buSzTx/>
              <a:buNone/>
            </a:pP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enthusiasts.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dirty="0">
                <a:latin typeface="Times New Roman" panose="02020603050405020304" pitchFamily="18" charset="0"/>
                <a:cs typeface="Times New Roman" panose="02020603050405020304" pitchFamily="18" charset="0"/>
              </a:rPr>
              <a:t>P</a:t>
            </a:r>
            <a:r>
              <a:rPr lang="en-IN" dirty="0" err="1">
                <a:latin typeface="Times New Roman" panose="02020603050405020304" pitchFamily="18" charset="0"/>
                <a:cs typeface="Times New Roman" panose="02020603050405020304" pitchFamily="18" charset="0"/>
              </a:rPr>
              <a:t>ython</a:t>
            </a:r>
            <a:r>
              <a:rPr lang="en-IN" dirty="0">
                <a:latin typeface="Times New Roman" panose="02020603050405020304" pitchFamily="18" charset="0"/>
                <a:cs typeface="Times New Roman" panose="02020603050405020304" pitchFamily="18" charset="0"/>
              </a:rPr>
              <a:t> Version 3.12</a:t>
            </a:r>
          </a:p>
          <a:p>
            <a:r>
              <a:rPr lang="en-IN" dirty="0">
                <a:latin typeface="Times New Roman" panose="02020603050405020304" pitchFamily="18" charset="0"/>
                <a:cs typeface="Times New Roman" panose="02020603050405020304" pitchFamily="18" charset="0"/>
              </a:rPr>
              <a:t>OpenCV</a:t>
            </a:r>
          </a:p>
          <a:p>
            <a:r>
              <a:rPr lang="en-IN" dirty="0">
                <a:latin typeface="Times New Roman" panose="02020603050405020304" pitchFamily="18" charset="0"/>
                <a:cs typeface="Times New Roman" panose="02020603050405020304" pitchFamily="18" charset="0"/>
              </a:rPr>
              <a:t>Pillow</a:t>
            </a:r>
          </a:p>
          <a:p>
            <a:r>
              <a:rPr lang="en-IN" dirty="0">
                <a:latin typeface="Times New Roman" panose="02020603050405020304" pitchFamily="18" charset="0"/>
                <a:cs typeface="Times New Roman" panose="02020603050405020304" pitchFamily="18" charset="0"/>
              </a:rPr>
              <a:t>Image </a:t>
            </a:r>
          </a:p>
          <a:p>
            <a:r>
              <a:rPr lang="en-IN" dirty="0" err="1">
                <a:latin typeface="Times New Roman" panose="02020603050405020304" pitchFamily="18" charset="0"/>
                <a:cs typeface="Times New Roman" panose="02020603050405020304" pitchFamily="18" charset="0"/>
              </a:rPr>
              <a:t>Tkinter</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Ttk</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Pychram</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dirty="0">
                <a:solidFill>
                  <a:srgbClr val="0F0F0F"/>
                </a:solidFill>
                <a:latin typeface="Times New Roman" panose="02020603050405020304" pitchFamily="18" charset="0"/>
                <a:cs typeface="Times New Roman" panose="02020603050405020304" pitchFamily="18" charset="0"/>
              </a:rPr>
              <a:t>User Friendly GUI</a:t>
            </a:r>
          </a:p>
          <a:p>
            <a:r>
              <a:rPr lang="en-IN" sz="2000" dirty="0"/>
              <a:t>Cross-Platform Compatibility</a:t>
            </a:r>
            <a:endParaRPr lang="en-US" sz="2000" dirty="0">
              <a:solidFill>
                <a:srgbClr val="0F0F0F"/>
              </a:solidFill>
              <a:latin typeface="Times New Roman" panose="02020603050405020304" pitchFamily="18" charset="0"/>
              <a:cs typeface="Times New Roman" panose="02020603050405020304" pitchFamily="18" charset="0"/>
            </a:endParaRPr>
          </a:p>
          <a:p>
            <a:r>
              <a:rPr lang="en-IN" sz="2000" dirty="0"/>
              <a:t>Supports Multiple Image Formats</a:t>
            </a:r>
            <a:endParaRPr lang="en-US" sz="2000" dirty="0">
              <a:solidFill>
                <a:srgbClr val="0F0F0F"/>
              </a:solidFill>
              <a:latin typeface="Times New Roman" panose="02020603050405020304" pitchFamily="18" charset="0"/>
              <a:cs typeface="Times New Roman" panose="02020603050405020304" pitchFamily="18" charset="0"/>
            </a:endParaRPr>
          </a:p>
          <a:p>
            <a:r>
              <a:rPr lang="en-IN" sz="2000" dirty="0"/>
              <a:t>Image Preview with Resizing</a:t>
            </a:r>
            <a:endParaRPr lang="en-US" sz="2000" dirty="0">
              <a:solidFill>
                <a:srgbClr val="0F0F0F"/>
              </a:solidFill>
              <a:latin typeface="Times New Roman" panose="02020603050405020304" pitchFamily="18" charset="0"/>
              <a:cs typeface="Times New Roman" panose="02020603050405020304" pitchFamily="18" charset="0"/>
            </a:endParaRPr>
          </a:p>
          <a:p>
            <a:r>
              <a:rPr lang="en-IN" sz="2000" dirty="0"/>
              <a:t>Log Saving Feature</a:t>
            </a:r>
            <a:endParaRPr lang="en-US" sz="2000" dirty="0">
              <a:solidFill>
                <a:srgbClr val="0F0F0F"/>
              </a:solidFill>
              <a:latin typeface="Times New Roman" panose="02020603050405020304" pitchFamily="18" charset="0"/>
              <a:cs typeface="Times New Roman" panose="02020603050405020304" pitchFamily="18" charset="0"/>
            </a:endParaRPr>
          </a:p>
          <a:p>
            <a:r>
              <a:rPr lang="en-IN" sz="2000" dirty="0"/>
              <a:t>Progress Bar Feedback</a:t>
            </a:r>
            <a:endParaRPr lang="en-US" sz="2000" dirty="0">
              <a:solidFill>
                <a:srgbClr val="0F0F0F"/>
              </a:solidFill>
              <a:latin typeface="Times New Roman" panose="02020603050405020304" pitchFamily="18" charset="0"/>
              <a:cs typeface="Times New Roman" panose="02020603050405020304" pitchFamily="18" charset="0"/>
            </a:endParaRPr>
          </a:p>
          <a:p>
            <a:r>
              <a:rPr lang="en-IN" sz="2000" dirty="0"/>
              <a:t>Real-Time Log Console</a:t>
            </a:r>
            <a:endParaRPr lang="en-US" sz="2000" dirty="0">
              <a:solidFill>
                <a:srgbClr val="0F0F0F"/>
              </a:solidFill>
              <a:latin typeface="Times New Roman" panose="02020603050405020304" pitchFamily="18" charset="0"/>
              <a:cs typeface="Times New Roman" panose="02020603050405020304" pitchFamily="18" charset="0"/>
            </a:endParaRPr>
          </a:p>
          <a:p>
            <a:r>
              <a:rPr lang="en-US" sz="2000" dirty="0"/>
              <a:t>Dual Theme Toggle (Dark/Light Mode)</a:t>
            </a:r>
          </a:p>
          <a:p>
            <a:r>
              <a:rPr lang="en-IN" sz="2000" dirty="0"/>
              <a:t>Live Character Count Tracking</a:t>
            </a:r>
            <a:endParaRPr lang="en-US" sz="2000" dirty="0">
              <a:solidFill>
                <a:srgbClr val="0F0F0F"/>
              </a:solidFill>
              <a:latin typeface="Times New Roman" panose="02020603050405020304" pitchFamily="18" charset="0"/>
              <a:cs typeface="Times New Roman" panose="02020603050405020304" pitchFamily="18" charset="0"/>
            </a:endParaRPr>
          </a:p>
          <a:p>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Cybersecurity Professionals</a:t>
            </a:r>
            <a:endParaRPr lang="en-IN" dirty="0">
              <a:latin typeface="Times New Roman" panose="02020603050405020304" pitchFamily="18" charset="0"/>
              <a:cs typeface="Times New Roman" panose="02020603050405020304" pitchFamily="18" charset="0"/>
            </a:endParaRPr>
          </a:p>
          <a:p>
            <a:r>
              <a:rPr lang="en-IN" dirty="0"/>
              <a:t>Journalists &amp; Whistleblowers</a:t>
            </a:r>
            <a:endParaRPr lang="en-IN" dirty="0">
              <a:latin typeface="Times New Roman" panose="02020603050405020304" pitchFamily="18" charset="0"/>
              <a:cs typeface="Times New Roman" panose="02020603050405020304" pitchFamily="18" charset="0"/>
            </a:endParaRPr>
          </a:p>
          <a:p>
            <a:r>
              <a:rPr lang="en-IN" dirty="0"/>
              <a:t>Law Enforcement &amp; Intelligence Agencies</a:t>
            </a:r>
            <a:endParaRPr lang="en-IN" dirty="0">
              <a:latin typeface="Times New Roman" panose="02020603050405020304" pitchFamily="18" charset="0"/>
              <a:cs typeface="Times New Roman" panose="02020603050405020304" pitchFamily="18" charset="0"/>
            </a:endParaRPr>
          </a:p>
          <a:p>
            <a:r>
              <a:rPr lang="en-IN" dirty="0"/>
              <a:t>Cryptographers &amp; Security Researchers</a:t>
            </a:r>
            <a:endParaRPr lang="en-IN" dirty="0">
              <a:latin typeface="Times New Roman" panose="02020603050405020304" pitchFamily="18" charset="0"/>
              <a:cs typeface="Times New Roman" panose="02020603050405020304" pitchFamily="18" charset="0"/>
            </a:endParaRPr>
          </a:p>
          <a:p>
            <a:r>
              <a:rPr lang="en-IN" dirty="0"/>
              <a:t>Privacy-Conscious Users</a:t>
            </a:r>
            <a:endParaRPr lang="en-IN" dirty="0">
              <a:latin typeface="Times New Roman" panose="02020603050405020304" pitchFamily="18" charset="0"/>
              <a:cs typeface="Times New Roman" panose="02020603050405020304" pitchFamily="18" charset="0"/>
            </a:endParaRPr>
          </a:p>
          <a:p>
            <a:r>
              <a:rPr lang="en-IN" dirty="0"/>
              <a:t>Digital Forensics Teams</a:t>
            </a:r>
            <a:endParaRPr lang="en-IN" dirty="0">
              <a:latin typeface="Times New Roman" panose="02020603050405020304" pitchFamily="18" charset="0"/>
              <a:cs typeface="Times New Roman" panose="02020603050405020304" pitchFamily="18" charset="0"/>
            </a:endParaRPr>
          </a:p>
          <a:p>
            <a:r>
              <a:rPr lang="en-IN" dirty="0"/>
              <a:t>Educators &amp; Students</a:t>
            </a:r>
            <a:endParaRPr lang="en-IN" dirty="0">
              <a:latin typeface="Times New Roman" panose="02020603050405020304" pitchFamily="18" charset="0"/>
              <a:cs typeface="Times New Roman" panose="02020603050405020304" pitchFamily="18" charset="0"/>
            </a:endParaRPr>
          </a:p>
          <a:p>
            <a:r>
              <a:rPr lang="en-IN" dirty="0"/>
              <a:t>Military &amp; Defence Organizations</a:t>
            </a:r>
          </a:p>
          <a:p>
            <a:r>
              <a:rPr lang="en-IN" dirty="0"/>
              <a:t>Medical &amp; Healthcare Organizations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23" name="Content Placeholder 22">
            <a:extLst>
              <a:ext uri="{FF2B5EF4-FFF2-40B4-BE49-F238E27FC236}">
                <a16:creationId xmlns:a16="http://schemas.microsoft.com/office/drawing/2014/main" id="{172990E4-20FD-891E-E6F8-191B461C19F5}"/>
              </a:ext>
            </a:extLst>
          </p:cNvPr>
          <p:cNvSpPr>
            <a:spLocks noGrp="1"/>
          </p:cNvSpPr>
          <p:nvPr>
            <p:ph idx="1"/>
          </p:nvPr>
        </p:nvSpPr>
        <p:spPr>
          <a:xfrm>
            <a:off x="581192" y="1302026"/>
            <a:ext cx="11502653" cy="4673324"/>
          </a:xfrm>
        </p:spPr>
        <p:txBody>
          <a:bodyPr>
            <a:normAutofit/>
          </a:bodyPr>
          <a:lstStyle/>
          <a:p>
            <a:pPr marL="0" indent="0">
              <a:buNone/>
            </a:pPr>
            <a:r>
              <a:rPr lang="en-US" dirty="0"/>
              <a:t>Encryption Code:                                                      Decryption Code:                                                            GUI:</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Input Image:                    Encrypted Image:</a:t>
            </a:r>
          </a:p>
          <a:p>
            <a:pPr marL="0" indent="0">
              <a:buNone/>
            </a:pPr>
            <a:endParaRPr lang="en-US" dirty="0"/>
          </a:p>
          <a:p>
            <a:pPr marL="0" indent="0">
              <a:buNone/>
            </a:pPr>
            <a:endParaRPr lang="en-US" dirty="0"/>
          </a:p>
          <a:p>
            <a:pPr marL="0" indent="0" algn="just">
              <a:buNone/>
            </a:pPr>
            <a:endParaRPr lang="en-IN" dirty="0"/>
          </a:p>
        </p:txBody>
      </p:sp>
      <p:pic>
        <p:nvPicPr>
          <p:cNvPr id="25" name="Picture 24">
            <a:extLst>
              <a:ext uri="{FF2B5EF4-FFF2-40B4-BE49-F238E27FC236}">
                <a16:creationId xmlns:a16="http://schemas.microsoft.com/office/drawing/2014/main" id="{B9347A11-57E1-847B-4694-415AEF79A3BA}"/>
              </a:ext>
            </a:extLst>
          </p:cNvPr>
          <p:cNvPicPr>
            <a:picLocks noChangeAspect="1"/>
          </p:cNvPicPr>
          <p:nvPr/>
        </p:nvPicPr>
        <p:blipFill>
          <a:blip r:embed="rId2"/>
          <a:stretch>
            <a:fillRect/>
          </a:stretch>
        </p:blipFill>
        <p:spPr>
          <a:xfrm>
            <a:off x="581192" y="1560871"/>
            <a:ext cx="3332047" cy="2756764"/>
          </a:xfrm>
          <a:prstGeom prst="rect">
            <a:avLst/>
          </a:prstGeom>
        </p:spPr>
      </p:pic>
      <p:pic>
        <p:nvPicPr>
          <p:cNvPr id="27" name="Picture 26">
            <a:extLst>
              <a:ext uri="{FF2B5EF4-FFF2-40B4-BE49-F238E27FC236}">
                <a16:creationId xmlns:a16="http://schemas.microsoft.com/office/drawing/2014/main" id="{7756274F-C9A6-BF98-A74C-F0ECF1F8ACEA}"/>
              </a:ext>
            </a:extLst>
          </p:cNvPr>
          <p:cNvPicPr>
            <a:picLocks noChangeAspect="1"/>
          </p:cNvPicPr>
          <p:nvPr/>
        </p:nvPicPr>
        <p:blipFill>
          <a:blip r:embed="rId3"/>
          <a:stretch>
            <a:fillRect/>
          </a:stretch>
        </p:blipFill>
        <p:spPr>
          <a:xfrm>
            <a:off x="8162764" y="1560872"/>
            <a:ext cx="3921081" cy="4810431"/>
          </a:xfrm>
          <a:prstGeom prst="rect">
            <a:avLst/>
          </a:prstGeom>
        </p:spPr>
      </p:pic>
      <p:pic>
        <p:nvPicPr>
          <p:cNvPr id="29" name="Picture 28">
            <a:extLst>
              <a:ext uri="{FF2B5EF4-FFF2-40B4-BE49-F238E27FC236}">
                <a16:creationId xmlns:a16="http://schemas.microsoft.com/office/drawing/2014/main" id="{49664D19-EAE0-573F-CC46-DC5F4A4B00D2}"/>
              </a:ext>
            </a:extLst>
          </p:cNvPr>
          <p:cNvPicPr>
            <a:picLocks noChangeAspect="1"/>
          </p:cNvPicPr>
          <p:nvPr/>
        </p:nvPicPr>
        <p:blipFill>
          <a:blip r:embed="rId4"/>
          <a:stretch>
            <a:fillRect/>
          </a:stretch>
        </p:blipFill>
        <p:spPr>
          <a:xfrm>
            <a:off x="4135458" y="1560871"/>
            <a:ext cx="3921082" cy="2853813"/>
          </a:xfrm>
          <a:prstGeom prst="rect">
            <a:avLst/>
          </a:prstGeom>
        </p:spPr>
      </p:pic>
      <p:pic>
        <p:nvPicPr>
          <p:cNvPr id="31" name="Picture 30">
            <a:extLst>
              <a:ext uri="{FF2B5EF4-FFF2-40B4-BE49-F238E27FC236}">
                <a16:creationId xmlns:a16="http://schemas.microsoft.com/office/drawing/2014/main" id="{6BA812BB-B0CF-1848-B958-36720D44A8A5}"/>
              </a:ext>
            </a:extLst>
          </p:cNvPr>
          <p:cNvPicPr>
            <a:picLocks noChangeAspect="1"/>
          </p:cNvPicPr>
          <p:nvPr/>
        </p:nvPicPr>
        <p:blipFill>
          <a:blip r:embed="rId5"/>
          <a:stretch>
            <a:fillRect/>
          </a:stretch>
        </p:blipFill>
        <p:spPr>
          <a:xfrm>
            <a:off x="581192" y="4886939"/>
            <a:ext cx="1889484" cy="1677431"/>
          </a:xfrm>
          <a:prstGeom prst="rect">
            <a:avLst/>
          </a:prstGeom>
        </p:spPr>
      </p:pic>
      <p:pic>
        <p:nvPicPr>
          <p:cNvPr id="33" name="Picture 32">
            <a:extLst>
              <a:ext uri="{FF2B5EF4-FFF2-40B4-BE49-F238E27FC236}">
                <a16:creationId xmlns:a16="http://schemas.microsoft.com/office/drawing/2014/main" id="{86B79BAF-36BC-6416-3798-088810DCC690}"/>
              </a:ext>
            </a:extLst>
          </p:cNvPr>
          <p:cNvPicPr>
            <a:picLocks noChangeAspect="1"/>
          </p:cNvPicPr>
          <p:nvPr/>
        </p:nvPicPr>
        <p:blipFill>
          <a:blip r:embed="rId6"/>
          <a:stretch>
            <a:fillRect/>
          </a:stretch>
        </p:blipFill>
        <p:spPr>
          <a:xfrm>
            <a:off x="2852499" y="4800752"/>
            <a:ext cx="1889485" cy="176361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The </a:t>
            </a:r>
            <a:r>
              <a:rPr lang="en-US" b="1" dirty="0"/>
              <a:t>Steganography Tool - Advanced</a:t>
            </a:r>
            <a:r>
              <a:rPr lang="en-US" dirty="0"/>
              <a:t> provides a secure and user-friendly solution for embedding secret messages within images. By combining simple encryption techniques with an intuitive graphical interface, it allows users to hide, save, and retrieve confidential information discreetly. With its flexibility, real-time feedback, and customizable themes, the tool is not only useful for personal privacy but also for secure communications in professional environments. As digital data security becomes increasingly important, tools like this play a crucial role in safeguarding sensitive information and enabling safe, covert communication in a wide range of applications.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a:hlinkClick r:id="rId2"/>
              </a:rPr>
              <a:t>https://github.com/Raks8899/Steganography_Tool_python/tree/main - </a:t>
            </a:r>
            <a:endParaRPr lang="en-IN" sz="2800" dirty="0">
              <a:hlinkClick r:id="rId2"/>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101</TotalTime>
  <Words>439</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Rakshit Patial</cp:lastModifiedBy>
  <cp:revision>26</cp:revision>
  <dcterms:created xsi:type="dcterms:W3CDTF">2021-05-26T16:50:10Z</dcterms:created>
  <dcterms:modified xsi:type="dcterms:W3CDTF">2025-03-01T11:51:27Z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