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8288000" cy="10287000"/>
  <p:notesSz cx="6858000" cy="9144000"/>
  <p:embeddedFontLst>
    <p:embeddedFont>
      <p:font typeface="Calibri" panose="020F0502020204030204" pitchFamily="34" charset="0"/>
      <p:regular r:id="rId37"/>
      <p:bold r:id="rId38"/>
      <p:italic r:id="rId39"/>
      <p:boldItalic r:id="rId40"/>
    </p:embeddedFont>
    <p:embeddedFont>
      <p:font typeface="DM Sans" pitchFamily="2" charset="0"/>
      <p:regular r:id="rId41"/>
    </p:embeddedFont>
    <p:embeddedFont>
      <p:font typeface="DM Sans Bold" charset="0"/>
      <p:regular r:id="rId42"/>
    </p:embeddedFont>
    <p:embeddedFont>
      <p:font typeface="DM Sans Italics"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81200" y="-94024"/>
            <a:ext cx="4102978" cy="2245448"/>
          </a:xfrm>
          <a:prstGeom prst="rect">
            <a:avLst/>
          </a:prstGeom>
        </p:spPr>
      </p:pic>
      <p:sp>
        <p:nvSpPr>
          <p:cNvPr id="6" name="TextBox 6"/>
          <p:cNvSpPr txBox="1"/>
          <p:nvPr/>
        </p:nvSpPr>
        <p:spPr>
          <a:xfrm>
            <a:off x="1418349" y="2980585"/>
            <a:ext cx="15123728" cy="3773188"/>
          </a:xfrm>
          <a:prstGeom prst="rect">
            <a:avLst/>
          </a:prstGeom>
        </p:spPr>
        <p:txBody>
          <a:bodyPr lIns="0" tIns="0" rIns="0" bIns="0" rtlCol="0" anchor="t">
            <a:spAutoFit/>
          </a:bodyPr>
          <a:lstStyle/>
          <a:p>
            <a:pPr algn="r">
              <a:lnSpc>
                <a:spcPts val="9800"/>
              </a:lnSpc>
            </a:pPr>
            <a:r>
              <a:rPr lang="en-US" sz="9800">
                <a:solidFill>
                  <a:srgbClr val="FFFFFF"/>
                </a:solidFill>
                <a:latin typeface="DM Sans Bold"/>
              </a:rPr>
              <a:t>PREDICTING FRAUD </a:t>
            </a:r>
          </a:p>
          <a:p>
            <a:pPr algn="r">
              <a:lnSpc>
                <a:spcPts val="9800"/>
              </a:lnSpc>
            </a:pPr>
            <a:r>
              <a:rPr lang="en-US" sz="9800">
                <a:solidFill>
                  <a:srgbClr val="FFFFFF"/>
                </a:solidFill>
                <a:latin typeface="DM Sans Bold"/>
              </a:rPr>
              <a:t>IN AUTO INSURANCE CLAIM</a:t>
            </a:r>
          </a:p>
        </p:txBody>
      </p:sp>
      <p:sp>
        <p:nvSpPr>
          <p:cNvPr id="7" name="TextBox 7"/>
          <p:cNvSpPr txBox="1"/>
          <p:nvPr/>
        </p:nvSpPr>
        <p:spPr>
          <a:xfrm>
            <a:off x="10274793" y="7430533"/>
            <a:ext cx="5722116" cy="1551946"/>
          </a:xfrm>
          <a:prstGeom prst="rect">
            <a:avLst/>
          </a:prstGeom>
        </p:spPr>
        <p:txBody>
          <a:bodyPr lIns="0" tIns="0" rIns="0" bIns="0" rtlCol="0" anchor="t">
            <a:spAutoFit/>
          </a:bodyPr>
          <a:lstStyle/>
          <a:p>
            <a:pPr algn="r">
              <a:lnSpc>
                <a:spcPts val="4070"/>
              </a:lnSpc>
            </a:pPr>
            <a:r>
              <a:rPr lang="en-US" sz="3700">
                <a:solidFill>
                  <a:srgbClr val="FFFFFF"/>
                </a:solidFill>
                <a:latin typeface="DM Sans Italics"/>
              </a:rPr>
              <a:t>B S Raksha</a:t>
            </a:r>
          </a:p>
          <a:p>
            <a:pPr algn="r">
              <a:lnSpc>
                <a:spcPts val="4070"/>
              </a:lnSpc>
            </a:pPr>
            <a:r>
              <a:rPr lang="en-US" sz="3700">
                <a:solidFill>
                  <a:srgbClr val="FFFFFF"/>
                </a:solidFill>
                <a:latin typeface="DM Sans Italics"/>
              </a:rPr>
              <a:t>5096</a:t>
            </a:r>
          </a:p>
          <a:p>
            <a:pPr algn="r">
              <a:lnSpc>
                <a:spcPts val="4070"/>
              </a:lnSpc>
            </a:pPr>
            <a:r>
              <a:rPr lang="en-US" sz="3700">
                <a:solidFill>
                  <a:srgbClr val="FFFFFF"/>
                </a:solidFill>
                <a:latin typeface="DM Sans Italics"/>
              </a:rPr>
              <a:t>Batch 122</a:t>
            </a:r>
          </a:p>
        </p:txBody>
      </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81200" y="6267450"/>
            <a:ext cx="2880360" cy="4114800"/>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5623560" y="7673106"/>
            <a:ext cx="3422956" cy="26138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01847"/>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00000">
                <a:alpha val="0"/>
              </a:srgbClr>
            </a:solidFill>
            <a:ln w="38100">
              <a:solidFill>
                <a:srgbClr val="8CA9AD"/>
              </a:solidFill>
            </a:ln>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1909438" y="3205698"/>
            <a:ext cx="4236835" cy="2062377"/>
            <a:chOff x="0" y="0"/>
            <a:chExt cx="1804401" cy="878334"/>
          </a:xfrm>
        </p:grpSpPr>
        <p:sp>
          <p:nvSpPr>
            <p:cNvPr id="6" name="Freeform 6"/>
            <p:cNvSpPr/>
            <p:nvPr/>
          </p:nvSpPr>
          <p:spPr>
            <a:xfrm>
              <a:off x="0" y="0"/>
              <a:ext cx="1804401" cy="878334"/>
            </a:xfrm>
            <a:custGeom>
              <a:avLst/>
              <a:gdLst/>
              <a:ahLst/>
              <a:cxnLst/>
              <a:rect l="l" t="t" r="r" b="b"/>
              <a:pathLst>
                <a:path w="1804401" h="878334">
                  <a:moveTo>
                    <a:pt x="93192" y="0"/>
                  </a:moveTo>
                  <a:lnTo>
                    <a:pt x="1711210" y="0"/>
                  </a:lnTo>
                  <a:cubicBezTo>
                    <a:pt x="1762678" y="0"/>
                    <a:pt x="1804401" y="41723"/>
                    <a:pt x="1804401" y="93192"/>
                  </a:cubicBezTo>
                  <a:lnTo>
                    <a:pt x="1804401" y="785142"/>
                  </a:lnTo>
                  <a:cubicBezTo>
                    <a:pt x="1804401" y="836611"/>
                    <a:pt x="1762678" y="878334"/>
                    <a:pt x="1711210" y="878334"/>
                  </a:cubicBezTo>
                  <a:lnTo>
                    <a:pt x="93192" y="878334"/>
                  </a:lnTo>
                  <a:cubicBezTo>
                    <a:pt x="41723" y="878334"/>
                    <a:pt x="0" y="836611"/>
                    <a:pt x="0" y="785142"/>
                  </a:cubicBezTo>
                  <a:lnTo>
                    <a:pt x="0" y="93192"/>
                  </a:lnTo>
                  <a:cubicBezTo>
                    <a:pt x="0" y="41723"/>
                    <a:pt x="41723" y="0"/>
                    <a:pt x="93192" y="0"/>
                  </a:cubicBezTo>
                  <a:close/>
                </a:path>
              </a:pathLst>
            </a:custGeom>
            <a:solidFill>
              <a:srgbClr val="8CA9AD"/>
            </a:solidFill>
          </p:spPr>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pic>
        <p:nvPicPr>
          <p:cNvPr id="8" name="Picture 8"/>
          <p:cNvPicPr>
            <a:picLocks noChangeAspect="1"/>
          </p:cNvPicPr>
          <p:nvPr/>
        </p:nvPicPr>
        <p:blipFill>
          <a:blip r:embed="rId2"/>
          <a:srcRect/>
          <a:stretch>
            <a:fillRect/>
          </a:stretch>
        </p:blipFill>
        <p:spPr>
          <a:xfrm>
            <a:off x="1945845" y="3162119"/>
            <a:ext cx="7198155" cy="5094397"/>
          </a:xfrm>
          <a:prstGeom prst="rect">
            <a:avLst/>
          </a:prstGeom>
        </p:spPr>
      </p:pic>
      <p:sp>
        <p:nvSpPr>
          <p:cNvPr id="9" name="TextBox 9"/>
          <p:cNvSpPr txBox="1"/>
          <p:nvPr/>
        </p:nvSpPr>
        <p:spPr>
          <a:xfrm>
            <a:off x="13894251" y="2723011"/>
            <a:ext cx="2147524" cy="419100"/>
          </a:xfrm>
          <a:prstGeom prst="rect">
            <a:avLst/>
          </a:prstGeom>
        </p:spPr>
        <p:txBody>
          <a:bodyPr lIns="0" tIns="0" rIns="0" bIns="0" rtlCol="0" anchor="t">
            <a:spAutoFit/>
          </a:bodyPr>
          <a:lstStyle/>
          <a:p>
            <a:pPr algn="ctr">
              <a:lnSpc>
                <a:spcPts val="3299"/>
              </a:lnSpc>
            </a:pPr>
            <a:r>
              <a:rPr lang="en-US" sz="2999">
                <a:solidFill>
                  <a:srgbClr val="FFFFFF"/>
                </a:solidFill>
                <a:latin typeface="DM Sans Bold"/>
              </a:rPr>
              <a:t>458K</a:t>
            </a:r>
          </a:p>
        </p:txBody>
      </p:sp>
      <p:sp>
        <p:nvSpPr>
          <p:cNvPr id="10" name="TextBox 10"/>
          <p:cNvSpPr txBox="1"/>
          <p:nvPr/>
        </p:nvSpPr>
        <p:spPr>
          <a:xfrm>
            <a:off x="12260465" y="3455195"/>
            <a:ext cx="3446281" cy="2014222"/>
          </a:xfrm>
          <a:prstGeom prst="rect">
            <a:avLst/>
          </a:prstGeom>
        </p:spPr>
        <p:txBody>
          <a:bodyPr lIns="0" tIns="0" rIns="0" bIns="0" rtlCol="0" anchor="t">
            <a:spAutoFit/>
          </a:bodyPr>
          <a:lstStyle/>
          <a:p>
            <a:pPr algn="ctr">
              <a:lnSpc>
                <a:spcPts val="4021"/>
              </a:lnSpc>
            </a:pPr>
            <a:r>
              <a:rPr lang="en-US" sz="3656">
                <a:solidFill>
                  <a:srgbClr val="FFFFFF"/>
                </a:solidFill>
                <a:latin typeface="DM Sans"/>
              </a:rPr>
              <a:t>73% of the reported data is not a fraud.</a:t>
            </a:r>
          </a:p>
          <a:p>
            <a:pPr algn="ctr">
              <a:lnSpc>
                <a:spcPts val="4021"/>
              </a:lnSpc>
            </a:pPr>
            <a:endParaRPr lang="en-US" sz="3656">
              <a:solidFill>
                <a:srgbClr val="FFFFFF"/>
              </a:solidFill>
              <a:latin typeface="DM Sans"/>
            </a:endParaRPr>
          </a:p>
        </p:txBody>
      </p:sp>
      <p:sp>
        <p:nvSpPr>
          <p:cNvPr id="11" name="TextBox 11"/>
          <p:cNvSpPr txBox="1"/>
          <p:nvPr/>
        </p:nvSpPr>
        <p:spPr>
          <a:xfrm>
            <a:off x="1580659" y="1435226"/>
            <a:ext cx="14565613" cy="982985"/>
          </a:xfrm>
          <a:prstGeom prst="rect">
            <a:avLst/>
          </a:prstGeom>
        </p:spPr>
        <p:txBody>
          <a:bodyPr lIns="0" tIns="0" rIns="0" bIns="0" rtlCol="0" anchor="t">
            <a:spAutoFit/>
          </a:bodyPr>
          <a:lstStyle/>
          <a:p>
            <a:pPr algn="ctr">
              <a:lnSpc>
                <a:spcPts val="7590"/>
              </a:lnSpc>
            </a:pPr>
            <a:r>
              <a:rPr lang="en-US" sz="6900">
                <a:solidFill>
                  <a:srgbClr val="8CA9AD"/>
                </a:solidFill>
                <a:latin typeface="DM Sans Bold"/>
              </a:rPr>
              <a:t>Target: Reported Frauds</a:t>
            </a:r>
          </a:p>
        </p:txBody>
      </p:sp>
      <p:grpSp>
        <p:nvGrpSpPr>
          <p:cNvPr id="12" name="Group 12"/>
          <p:cNvGrpSpPr/>
          <p:nvPr/>
        </p:nvGrpSpPr>
        <p:grpSpPr>
          <a:xfrm>
            <a:off x="11909438" y="6194139"/>
            <a:ext cx="4236835" cy="2062377"/>
            <a:chOff x="0" y="0"/>
            <a:chExt cx="1804401" cy="878334"/>
          </a:xfrm>
        </p:grpSpPr>
        <p:sp>
          <p:nvSpPr>
            <p:cNvPr id="13" name="Freeform 13"/>
            <p:cNvSpPr/>
            <p:nvPr/>
          </p:nvSpPr>
          <p:spPr>
            <a:xfrm>
              <a:off x="0" y="0"/>
              <a:ext cx="1804401" cy="878334"/>
            </a:xfrm>
            <a:custGeom>
              <a:avLst/>
              <a:gdLst/>
              <a:ahLst/>
              <a:cxnLst/>
              <a:rect l="l" t="t" r="r" b="b"/>
              <a:pathLst>
                <a:path w="1804401" h="878334">
                  <a:moveTo>
                    <a:pt x="93192" y="0"/>
                  </a:moveTo>
                  <a:lnTo>
                    <a:pt x="1711210" y="0"/>
                  </a:lnTo>
                  <a:cubicBezTo>
                    <a:pt x="1762678" y="0"/>
                    <a:pt x="1804401" y="41723"/>
                    <a:pt x="1804401" y="93192"/>
                  </a:cubicBezTo>
                  <a:lnTo>
                    <a:pt x="1804401" y="785142"/>
                  </a:lnTo>
                  <a:cubicBezTo>
                    <a:pt x="1804401" y="836611"/>
                    <a:pt x="1762678" y="878334"/>
                    <a:pt x="1711210" y="878334"/>
                  </a:cubicBezTo>
                  <a:lnTo>
                    <a:pt x="93192" y="878334"/>
                  </a:lnTo>
                  <a:cubicBezTo>
                    <a:pt x="41723" y="878334"/>
                    <a:pt x="0" y="836611"/>
                    <a:pt x="0" y="785142"/>
                  </a:cubicBezTo>
                  <a:lnTo>
                    <a:pt x="0" y="93192"/>
                  </a:lnTo>
                  <a:cubicBezTo>
                    <a:pt x="0" y="41723"/>
                    <a:pt x="41723" y="0"/>
                    <a:pt x="93192" y="0"/>
                  </a:cubicBezTo>
                  <a:close/>
                </a:path>
              </a:pathLst>
            </a:custGeom>
            <a:solidFill>
              <a:srgbClr val="8CA9AD"/>
            </a:solidFill>
          </p:spPr>
        </p:sp>
        <p:sp>
          <p:nvSpPr>
            <p:cNvPr id="14" name="TextBox 1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2304715" y="6428244"/>
            <a:ext cx="3446281" cy="2014222"/>
          </a:xfrm>
          <a:prstGeom prst="rect">
            <a:avLst/>
          </a:prstGeom>
        </p:spPr>
        <p:txBody>
          <a:bodyPr lIns="0" tIns="0" rIns="0" bIns="0" rtlCol="0" anchor="t">
            <a:spAutoFit/>
          </a:bodyPr>
          <a:lstStyle/>
          <a:p>
            <a:pPr algn="ctr">
              <a:lnSpc>
                <a:spcPts val="4021"/>
              </a:lnSpc>
            </a:pPr>
            <a:r>
              <a:rPr lang="en-US" sz="3656">
                <a:solidFill>
                  <a:srgbClr val="FFFFFF"/>
                </a:solidFill>
                <a:latin typeface="DM Sans"/>
              </a:rPr>
              <a:t>26% of the reported data is fraud.</a:t>
            </a:r>
          </a:p>
          <a:p>
            <a:pPr algn="ctr">
              <a:lnSpc>
                <a:spcPts val="4021"/>
              </a:lnSpc>
            </a:pPr>
            <a:endParaRPr lang="en-US" sz="3656">
              <a:solidFill>
                <a:srgbClr val="FFFFFF"/>
              </a:solidFill>
              <a:latin typeface="DM Sans"/>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0354" b="164"/>
          <a:stretch>
            <a:fillRect/>
          </a:stretch>
        </p:blipFill>
        <p:spPr>
          <a:xfrm>
            <a:off x="863705" y="4684896"/>
            <a:ext cx="16560591" cy="4573404"/>
          </a:xfrm>
          <a:prstGeom prst="rect">
            <a:avLst/>
          </a:prstGeom>
        </p:spPr>
      </p:pic>
      <p:sp>
        <p:nvSpPr>
          <p:cNvPr id="3" name="TextBox 3"/>
          <p:cNvSpPr txBox="1"/>
          <p:nvPr/>
        </p:nvSpPr>
        <p:spPr>
          <a:xfrm>
            <a:off x="1580659" y="1435226"/>
            <a:ext cx="14565613" cy="982985"/>
          </a:xfrm>
          <a:prstGeom prst="rect">
            <a:avLst/>
          </a:prstGeom>
        </p:spPr>
        <p:txBody>
          <a:bodyPr lIns="0" tIns="0" rIns="0" bIns="0" rtlCol="0" anchor="t">
            <a:spAutoFit/>
          </a:bodyPr>
          <a:lstStyle/>
          <a:p>
            <a:pPr algn="ctr">
              <a:lnSpc>
                <a:spcPts val="7590"/>
              </a:lnSpc>
            </a:pPr>
            <a:r>
              <a:rPr lang="en-US" sz="6900">
                <a:solidFill>
                  <a:srgbClr val="8CA9AD"/>
                </a:solidFill>
                <a:latin typeface="DM Sans Bold"/>
              </a:rPr>
              <a:t>COUNT PLOTS</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5819120" y="-164019"/>
            <a:ext cx="2880360" cy="4114800"/>
          </a:xfrm>
          <a:prstGeom prst="rect">
            <a:avLst/>
          </a:prstGeom>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60477"/>
          <a:stretch>
            <a:fillRect/>
          </a:stretch>
        </p:blipFill>
        <p:spPr>
          <a:xfrm>
            <a:off x="849599" y="496504"/>
            <a:ext cx="16588803" cy="9293992"/>
          </a:xfrm>
          <a:prstGeom prst="rect">
            <a:avLst/>
          </a:prstGeom>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40014" b="20039"/>
          <a:stretch>
            <a:fillRect/>
          </a:stretch>
        </p:blipFill>
        <p:spPr>
          <a:xfrm>
            <a:off x="795285" y="415935"/>
            <a:ext cx="16697431" cy="9455129"/>
          </a:xfrm>
          <a:prstGeom prst="rect">
            <a:avLst/>
          </a:prstGeom>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80001"/>
          <a:stretch>
            <a:fillRect/>
          </a:stretch>
        </p:blipFill>
        <p:spPr>
          <a:xfrm>
            <a:off x="580225" y="4405624"/>
            <a:ext cx="17127551" cy="4852676"/>
          </a:xfrm>
          <a:prstGeom prst="rect">
            <a:avLst/>
          </a:prstGeom>
        </p:spPr>
      </p:pic>
      <p:sp>
        <p:nvSpPr>
          <p:cNvPr id="3" name="TextBox 3"/>
          <p:cNvSpPr txBox="1"/>
          <p:nvPr/>
        </p:nvSpPr>
        <p:spPr>
          <a:xfrm>
            <a:off x="1028700" y="954214"/>
            <a:ext cx="12408646" cy="1945010"/>
          </a:xfrm>
          <a:prstGeom prst="rect">
            <a:avLst/>
          </a:prstGeom>
        </p:spPr>
        <p:txBody>
          <a:bodyPr lIns="0" tIns="0" rIns="0" bIns="0" rtlCol="0" anchor="t">
            <a:spAutoFit/>
          </a:bodyPr>
          <a:lstStyle/>
          <a:p>
            <a:pPr algn="ctr">
              <a:lnSpc>
                <a:spcPts val="7590"/>
              </a:lnSpc>
            </a:pPr>
            <a:r>
              <a:rPr lang="en-US" sz="6900">
                <a:solidFill>
                  <a:srgbClr val="8CA9AD"/>
                </a:solidFill>
                <a:latin typeface="DM Sans Bold"/>
              </a:rPr>
              <a:t>COUNT PLOTS WITH REPORTED FRAUDS</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5819120" y="-164019"/>
            <a:ext cx="2880360" cy="4114800"/>
          </a:xfrm>
          <a:prstGeom prst="rect">
            <a:avLst/>
          </a:prstGeom>
        </p:spPr>
      </p:pic>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9998" b="40701"/>
          <a:stretch>
            <a:fillRect/>
          </a:stretch>
        </p:blipFill>
        <p:spPr>
          <a:xfrm>
            <a:off x="1028700" y="625107"/>
            <a:ext cx="16230600" cy="9036785"/>
          </a:xfrm>
          <a:prstGeom prst="rect">
            <a:avLst/>
          </a:prstGeom>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256"/>
          <a:stretch>
            <a:fillRect/>
          </a:stretch>
        </p:blipFill>
        <p:spPr>
          <a:xfrm>
            <a:off x="971556" y="541949"/>
            <a:ext cx="16344888" cy="9203102"/>
          </a:xfrm>
          <a:prstGeom prst="rect">
            <a:avLst/>
          </a:prstGeom>
        </p:spPr>
      </p:pic>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070387" y="544485"/>
            <a:ext cx="14084873" cy="9157491"/>
          </a:xfrm>
          <a:prstGeom prst="rect">
            <a:avLst/>
          </a:prstGeom>
        </p:spPr>
      </p:pic>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83288" y="249467"/>
            <a:ext cx="14806313" cy="9788066"/>
          </a:xfrm>
          <a:prstGeom prst="rect">
            <a:avLst/>
          </a:prstGeom>
        </p:spPr>
      </p:pic>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819882" y="207863"/>
            <a:ext cx="14648237" cy="9871275"/>
          </a:xfrm>
          <a:prstGeom prst="rect">
            <a:avLst/>
          </a:prstGeom>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56322" y="0"/>
            <a:ext cx="4102978" cy="3133183"/>
          </a:xfrm>
          <a:prstGeom prst="rect">
            <a:avLst/>
          </a:prstGeom>
        </p:spPr>
      </p:pic>
      <p:sp>
        <p:nvSpPr>
          <p:cNvPr id="3" name="TextBox 3"/>
          <p:cNvSpPr txBox="1"/>
          <p:nvPr/>
        </p:nvSpPr>
        <p:spPr>
          <a:xfrm>
            <a:off x="11759210" y="7143750"/>
            <a:ext cx="5500090" cy="2114550"/>
          </a:xfrm>
          <a:prstGeom prst="rect">
            <a:avLst/>
          </a:prstGeom>
        </p:spPr>
        <p:txBody>
          <a:bodyPr lIns="0" tIns="0" rIns="0" bIns="0" rtlCol="0" anchor="t">
            <a:spAutoFit/>
          </a:bodyPr>
          <a:lstStyle/>
          <a:p>
            <a:pPr algn="r">
              <a:lnSpc>
                <a:spcPts val="8250"/>
              </a:lnSpc>
            </a:pPr>
            <a:r>
              <a:rPr lang="en-US" sz="7500">
                <a:solidFill>
                  <a:srgbClr val="8CA9AD"/>
                </a:solidFill>
                <a:latin typeface="DM Sans Bold"/>
              </a:rPr>
              <a:t>TABLE OF</a:t>
            </a:r>
          </a:p>
          <a:p>
            <a:pPr algn="r">
              <a:lnSpc>
                <a:spcPts val="8250"/>
              </a:lnSpc>
            </a:pPr>
            <a:r>
              <a:rPr lang="en-US" sz="7500">
                <a:solidFill>
                  <a:srgbClr val="8CA9AD"/>
                </a:solidFill>
                <a:latin typeface="DM Sans Bold"/>
              </a:rPr>
              <a:t>CONTENT</a:t>
            </a:r>
          </a:p>
        </p:txBody>
      </p:sp>
      <p:sp>
        <p:nvSpPr>
          <p:cNvPr id="4" name="TextBox 4"/>
          <p:cNvSpPr txBox="1"/>
          <p:nvPr/>
        </p:nvSpPr>
        <p:spPr>
          <a:xfrm>
            <a:off x="1279816" y="2025806"/>
            <a:ext cx="1938412" cy="1003308"/>
          </a:xfrm>
          <a:prstGeom prst="rect">
            <a:avLst/>
          </a:prstGeom>
        </p:spPr>
        <p:txBody>
          <a:bodyPr lIns="0" tIns="0" rIns="0" bIns="0" rtlCol="0" anchor="t">
            <a:spAutoFit/>
          </a:bodyPr>
          <a:lstStyle/>
          <a:p>
            <a:pPr>
              <a:lnSpc>
                <a:spcPts val="7700"/>
              </a:lnSpc>
            </a:pPr>
            <a:r>
              <a:rPr lang="en-US" sz="7000">
                <a:solidFill>
                  <a:srgbClr val="8CA9AD"/>
                </a:solidFill>
                <a:latin typeface="DM Sans Bold"/>
              </a:rPr>
              <a:t>01.</a:t>
            </a:r>
          </a:p>
        </p:txBody>
      </p:sp>
      <p:sp>
        <p:nvSpPr>
          <p:cNvPr id="5" name="TextBox 5"/>
          <p:cNvSpPr txBox="1"/>
          <p:nvPr/>
        </p:nvSpPr>
        <p:spPr>
          <a:xfrm>
            <a:off x="1279816" y="3547792"/>
            <a:ext cx="1938412" cy="1003308"/>
          </a:xfrm>
          <a:prstGeom prst="rect">
            <a:avLst/>
          </a:prstGeom>
        </p:spPr>
        <p:txBody>
          <a:bodyPr lIns="0" tIns="0" rIns="0" bIns="0" rtlCol="0" anchor="t">
            <a:spAutoFit/>
          </a:bodyPr>
          <a:lstStyle/>
          <a:p>
            <a:pPr>
              <a:lnSpc>
                <a:spcPts val="7700"/>
              </a:lnSpc>
            </a:pPr>
            <a:r>
              <a:rPr lang="en-US" sz="7000">
                <a:solidFill>
                  <a:srgbClr val="8CA9AD"/>
                </a:solidFill>
                <a:latin typeface="DM Sans Bold"/>
              </a:rPr>
              <a:t>02.</a:t>
            </a:r>
          </a:p>
        </p:txBody>
      </p:sp>
      <p:sp>
        <p:nvSpPr>
          <p:cNvPr id="6" name="TextBox 6"/>
          <p:cNvSpPr txBox="1"/>
          <p:nvPr/>
        </p:nvSpPr>
        <p:spPr>
          <a:xfrm>
            <a:off x="3218228" y="2033741"/>
            <a:ext cx="6726444" cy="501656"/>
          </a:xfrm>
          <a:prstGeom prst="rect">
            <a:avLst/>
          </a:prstGeom>
        </p:spPr>
        <p:txBody>
          <a:bodyPr lIns="0" tIns="0" rIns="0" bIns="0" rtlCol="0" anchor="t">
            <a:spAutoFit/>
          </a:bodyPr>
          <a:lstStyle/>
          <a:p>
            <a:pPr>
              <a:lnSpc>
                <a:spcPts val="3850"/>
              </a:lnSpc>
            </a:pPr>
            <a:r>
              <a:rPr lang="en-US" sz="3500">
                <a:solidFill>
                  <a:srgbClr val="737373"/>
                </a:solidFill>
                <a:latin typeface="DM Sans Bold"/>
              </a:rPr>
              <a:t>ABOUT THE DATA</a:t>
            </a:r>
          </a:p>
        </p:txBody>
      </p:sp>
      <p:sp>
        <p:nvSpPr>
          <p:cNvPr id="7" name="TextBox 7"/>
          <p:cNvSpPr txBox="1"/>
          <p:nvPr/>
        </p:nvSpPr>
        <p:spPr>
          <a:xfrm>
            <a:off x="3218228" y="3555728"/>
            <a:ext cx="11585545" cy="501656"/>
          </a:xfrm>
          <a:prstGeom prst="rect">
            <a:avLst/>
          </a:prstGeom>
        </p:spPr>
        <p:txBody>
          <a:bodyPr lIns="0" tIns="0" rIns="0" bIns="0" rtlCol="0" anchor="t">
            <a:spAutoFit/>
          </a:bodyPr>
          <a:lstStyle/>
          <a:p>
            <a:pPr>
              <a:lnSpc>
                <a:spcPts val="3850"/>
              </a:lnSpc>
            </a:pPr>
            <a:r>
              <a:rPr lang="en-US" sz="3500">
                <a:solidFill>
                  <a:srgbClr val="737373"/>
                </a:solidFill>
                <a:latin typeface="DM Sans Bold"/>
              </a:rPr>
              <a:t>DATA VISUALIZATION, EDA AND PRE-PROCESSING</a:t>
            </a:r>
          </a:p>
        </p:txBody>
      </p:sp>
      <p:sp>
        <p:nvSpPr>
          <p:cNvPr id="8" name="TextBox 8"/>
          <p:cNvSpPr txBox="1"/>
          <p:nvPr/>
        </p:nvSpPr>
        <p:spPr>
          <a:xfrm>
            <a:off x="3218228" y="2554447"/>
            <a:ext cx="3954579" cy="678186"/>
          </a:xfrm>
          <a:prstGeom prst="rect">
            <a:avLst/>
          </a:prstGeom>
        </p:spPr>
        <p:txBody>
          <a:bodyPr lIns="0" tIns="0" rIns="0" bIns="0" rtlCol="0" anchor="t">
            <a:spAutoFit/>
          </a:bodyPr>
          <a:lstStyle/>
          <a:p>
            <a:pPr>
              <a:lnSpc>
                <a:spcPts val="2640"/>
              </a:lnSpc>
            </a:pPr>
            <a:r>
              <a:rPr lang="en-US" sz="2400">
                <a:solidFill>
                  <a:srgbClr val="737373"/>
                </a:solidFill>
                <a:latin typeface="DM Sans Italics"/>
              </a:rPr>
              <a:t>Understanding and creating the required data</a:t>
            </a:r>
          </a:p>
        </p:txBody>
      </p:sp>
      <p:sp>
        <p:nvSpPr>
          <p:cNvPr id="9" name="TextBox 9"/>
          <p:cNvSpPr txBox="1"/>
          <p:nvPr/>
        </p:nvSpPr>
        <p:spPr>
          <a:xfrm>
            <a:off x="1279816" y="5069779"/>
            <a:ext cx="1938412" cy="1003308"/>
          </a:xfrm>
          <a:prstGeom prst="rect">
            <a:avLst/>
          </a:prstGeom>
        </p:spPr>
        <p:txBody>
          <a:bodyPr lIns="0" tIns="0" rIns="0" bIns="0" rtlCol="0" anchor="t">
            <a:spAutoFit/>
          </a:bodyPr>
          <a:lstStyle/>
          <a:p>
            <a:pPr>
              <a:lnSpc>
                <a:spcPts val="7700"/>
              </a:lnSpc>
            </a:pPr>
            <a:r>
              <a:rPr lang="en-US" sz="7000">
                <a:solidFill>
                  <a:srgbClr val="8CA9AD"/>
                </a:solidFill>
                <a:latin typeface="DM Sans Bold"/>
              </a:rPr>
              <a:t>03.</a:t>
            </a:r>
          </a:p>
        </p:txBody>
      </p:sp>
      <p:sp>
        <p:nvSpPr>
          <p:cNvPr id="10" name="TextBox 10"/>
          <p:cNvSpPr txBox="1"/>
          <p:nvPr/>
        </p:nvSpPr>
        <p:spPr>
          <a:xfrm>
            <a:off x="3218228" y="5077715"/>
            <a:ext cx="9547093" cy="501656"/>
          </a:xfrm>
          <a:prstGeom prst="rect">
            <a:avLst/>
          </a:prstGeom>
        </p:spPr>
        <p:txBody>
          <a:bodyPr lIns="0" tIns="0" rIns="0" bIns="0" rtlCol="0" anchor="t">
            <a:spAutoFit/>
          </a:bodyPr>
          <a:lstStyle/>
          <a:p>
            <a:pPr>
              <a:lnSpc>
                <a:spcPts val="3850"/>
              </a:lnSpc>
            </a:pPr>
            <a:r>
              <a:rPr lang="en-US" sz="3500">
                <a:solidFill>
                  <a:srgbClr val="737373"/>
                </a:solidFill>
                <a:latin typeface="DM Sans Bold"/>
              </a:rPr>
              <a:t>MODEL BUILDING AND EVALUATION</a:t>
            </a:r>
          </a:p>
        </p:txBody>
      </p:sp>
      <p:sp>
        <p:nvSpPr>
          <p:cNvPr id="11" name="TextBox 11"/>
          <p:cNvSpPr txBox="1"/>
          <p:nvPr/>
        </p:nvSpPr>
        <p:spPr>
          <a:xfrm>
            <a:off x="1279816" y="6591766"/>
            <a:ext cx="1938412" cy="1003308"/>
          </a:xfrm>
          <a:prstGeom prst="rect">
            <a:avLst/>
          </a:prstGeom>
        </p:spPr>
        <p:txBody>
          <a:bodyPr lIns="0" tIns="0" rIns="0" bIns="0" rtlCol="0" anchor="t">
            <a:spAutoFit/>
          </a:bodyPr>
          <a:lstStyle/>
          <a:p>
            <a:pPr>
              <a:lnSpc>
                <a:spcPts val="7700"/>
              </a:lnSpc>
            </a:pPr>
            <a:r>
              <a:rPr lang="en-US" sz="7000">
                <a:solidFill>
                  <a:srgbClr val="8CA9AD"/>
                </a:solidFill>
                <a:latin typeface="DM Sans Bold"/>
              </a:rPr>
              <a:t>04.</a:t>
            </a:r>
          </a:p>
        </p:txBody>
      </p:sp>
      <p:sp>
        <p:nvSpPr>
          <p:cNvPr id="12" name="TextBox 12"/>
          <p:cNvSpPr txBox="1"/>
          <p:nvPr/>
        </p:nvSpPr>
        <p:spPr>
          <a:xfrm>
            <a:off x="3218228" y="6599701"/>
            <a:ext cx="8800353" cy="501656"/>
          </a:xfrm>
          <a:prstGeom prst="rect">
            <a:avLst/>
          </a:prstGeom>
        </p:spPr>
        <p:txBody>
          <a:bodyPr lIns="0" tIns="0" rIns="0" bIns="0" rtlCol="0" anchor="t">
            <a:spAutoFit/>
          </a:bodyPr>
          <a:lstStyle/>
          <a:p>
            <a:pPr>
              <a:lnSpc>
                <a:spcPts val="3850"/>
              </a:lnSpc>
            </a:pPr>
            <a:r>
              <a:rPr lang="en-US" sz="3500">
                <a:solidFill>
                  <a:srgbClr val="737373"/>
                </a:solidFill>
                <a:latin typeface="DM Sans Bold"/>
              </a:rPr>
              <a:t>PATTERN EXTRACTION AND PREDICTION</a:t>
            </a:r>
          </a:p>
        </p:txBody>
      </p:sp>
      <p:sp>
        <p:nvSpPr>
          <p:cNvPr id="13" name="TextBox 13"/>
          <p:cNvSpPr txBox="1"/>
          <p:nvPr/>
        </p:nvSpPr>
        <p:spPr>
          <a:xfrm>
            <a:off x="3218228" y="4076434"/>
            <a:ext cx="9287740" cy="344811"/>
          </a:xfrm>
          <a:prstGeom prst="rect">
            <a:avLst/>
          </a:prstGeom>
        </p:spPr>
        <p:txBody>
          <a:bodyPr lIns="0" tIns="0" rIns="0" bIns="0" rtlCol="0" anchor="t">
            <a:spAutoFit/>
          </a:bodyPr>
          <a:lstStyle/>
          <a:p>
            <a:pPr>
              <a:lnSpc>
                <a:spcPts val="2640"/>
              </a:lnSpc>
            </a:pPr>
            <a:r>
              <a:rPr lang="en-US" sz="2400">
                <a:solidFill>
                  <a:srgbClr val="737373"/>
                </a:solidFill>
                <a:latin typeface="DM Sans Italics"/>
              </a:rPr>
              <a:t>Visualizing the data and performing pre-processing steps</a:t>
            </a:r>
          </a:p>
        </p:txBody>
      </p:sp>
      <p:sp>
        <p:nvSpPr>
          <p:cNvPr id="14" name="TextBox 14"/>
          <p:cNvSpPr txBox="1"/>
          <p:nvPr/>
        </p:nvSpPr>
        <p:spPr>
          <a:xfrm>
            <a:off x="3218228" y="5598421"/>
            <a:ext cx="7344099" cy="344811"/>
          </a:xfrm>
          <a:prstGeom prst="rect">
            <a:avLst/>
          </a:prstGeom>
        </p:spPr>
        <p:txBody>
          <a:bodyPr lIns="0" tIns="0" rIns="0" bIns="0" rtlCol="0" anchor="t">
            <a:spAutoFit/>
          </a:bodyPr>
          <a:lstStyle/>
          <a:p>
            <a:pPr>
              <a:lnSpc>
                <a:spcPts val="2640"/>
              </a:lnSpc>
            </a:pPr>
            <a:r>
              <a:rPr lang="en-US" sz="2400">
                <a:solidFill>
                  <a:srgbClr val="737373"/>
                </a:solidFill>
                <a:latin typeface="DM Sans"/>
              </a:rPr>
              <a:t>Building models and evaluating their performance</a:t>
            </a:r>
          </a:p>
        </p:txBody>
      </p:sp>
      <p:sp>
        <p:nvSpPr>
          <p:cNvPr id="15" name="TextBox 15"/>
          <p:cNvSpPr txBox="1"/>
          <p:nvPr/>
        </p:nvSpPr>
        <p:spPr>
          <a:xfrm>
            <a:off x="3218228" y="7120407"/>
            <a:ext cx="8540982" cy="344811"/>
          </a:xfrm>
          <a:prstGeom prst="rect">
            <a:avLst/>
          </a:prstGeom>
        </p:spPr>
        <p:txBody>
          <a:bodyPr lIns="0" tIns="0" rIns="0" bIns="0" rtlCol="0" anchor="t">
            <a:spAutoFit/>
          </a:bodyPr>
          <a:lstStyle/>
          <a:p>
            <a:pPr>
              <a:lnSpc>
                <a:spcPts val="2640"/>
              </a:lnSpc>
            </a:pPr>
            <a:r>
              <a:rPr lang="en-US" sz="2400">
                <a:solidFill>
                  <a:srgbClr val="737373"/>
                </a:solidFill>
                <a:latin typeface="DM Sans Italics"/>
              </a:rPr>
              <a:t>Extracting top 20 features and predicting on unseen data</a:t>
            </a:r>
          </a:p>
        </p:txBody>
      </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417556" y="9164276"/>
            <a:ext cx="4102978" cy="2245448"/>
          </a:xfrm>
          <a:prstGeom prst="rect">
            <a:avLst/>
          </a:prstGeom>
        </p:spPr>
      </p:pic>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089124" y="179891"/>
            <a:ext cx="14109751" cy="9927218"/>
          </a:xfrm>
          <a:prstGeom prst="rect">
            <a:avLst/>
          </a:prstGeom>
        </p:spPr>
      </p:pic>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138842" y="514350"/>
            <a:ext cx="12583262" cy="9258300"/>
          </a:xfrm>
          <a:prstGeom prst="rect">
            <a:avLst/>
          </a:prstGeom>
        </p:spPr>
      </p:pic>
      <p:sp>
        <p:nvSpPr>
          <p:cNvPr id="3" name="TextBox 3"/>
          <p:cNvSpPr txBox="1"/>
          <p:nvPr/>
        </p:nvSpPr>
        <p:spPr>
          <a:xfrm>
            <a:off x="348112" y="7466593"/>
            <a:ext cx="6726444" cy="1276356"/>
          </a:xfrm>
          <a:prstGeom prst="rect">
            <a:avLst/>
          </a:prstGeom>
        </p:spPr>
        <p:txBody>
          <a:bodyPr lIns="0" tIns="0" rIns="0" bIns="0" rtlCol="0" anchor="t">
            <a:spAutoFit/>
          </a:bodyPr>
          <a:lstStyle/>
          <a:p>
            <a:pPr>
              <a:lnSpc>
                <a:spcPts val="4950"/>
              </a:lnSpc>
            </a:pPr>
            <a:r>
              <a:rPr lang="en-US" sz="4500">
                <a:solidFill>
                  <a:srgbClr val="8CA9AD"/>
                </a:solidFill>
                <a:latin typeface="DM Sans Bold"/>
              </a:rPr>
              <a:t>STATISTICAL </a:t>
            </a:r>
          </a:p>
          <a:p>
            <a:pPr>
              <a:lnSpc>
                <a:spcPts val="4950"/>
              </a:lnSpc>
            </a:pPr>
            <a:r>
              <a:rPr lang="en-US" sz="4500">
                <a:solidFill>
                  <a:srgbClr val="8CA9AD"/>
                </a:solidFill>
                <a:latin typeface="DM Sans Bold"/>
              </a:rPr>
              <a:t>SUMMARY</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84897" y="1208850"/>
            <a:ext cx="4102978" cy="3133183"/>
          </a:xfrm>
          <a:prstGeom prst="rect">
            <a:avLst/>
          </a:prstGeom>
        </p:spPr>
      </p:pic>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175686" y="9713"/>
            <a:ext cx="15023335" cy="10277287"/>
          </a:xfrm>
          <a:prstGeom prst="rect">
            <a:avLst/>
          </a:prstGeom>
        </p:spPr>
      </p:pic>
      <p:sp>
        <p:nvSpPr>
          <p:cNvPr id="3" name="TextBox 3"/>
          <p:cNvSpPr txBox="1"/>
          <p:nvPr/>
        </p:nvSpPr>
        <p:spPr>
          <a:xfrm>
            <a:off x="490329" y="8639172"/>
            <a:ext cx="4308744" cy="1276356"/>
          </a:xfrm>
          <a:prstGeom prst="rect">
            <a:avLst/>
          </a:prstGeom>
        </p:spPr>
        <p:txBody>
          <a:bodyPr lIns="0" tIns="0" rIns="0" bIns="0" rtlCol="0" anchor="t">
            <a:spAutoFit/>
          </a:bodyPr>
          <a:lstStyle/>
          <a:p>
            <a:pPr>
              <a:lnSpc>
                <a:spcPts val="4950"/>
              </a:lnSpc>
            </a:pPr>
            <a:r>
              <a:rPr lang="en-US" sz="4500">
                <a:solidFill>
                  <a:srgbClr val="8CA9AD"/>
                </a:solidFill>
                <a:latin typeface="DM Sans Bold"/>
              </a:rPr>
              <a:t>CORRELATION</a:t>
            </a:r>
          </a:p>
          <a:p>
            <a:pPr>
              <a:lnSpc>
                <a:spcPts val="4950"/>
              </a:lnSpc>
            </a:pPr>
            <a:r>
              <a:rPr lang="en-US" sz="4500">
                <a:solidFill>
                  <a:srgbClr val="8CA9AD"/>
                </a:solidFill>
                <a:latin typeface="DM Sans Bold"/>
              </a:rPr>
              <a:t>HEATMAP</a:t>
            </a:r>
          </a:p>
        </p:txBody>
      </p:sp>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8669286" cy="5143500"/>
          </a:xfrm>
          <a:prstGeom prst="rect">
            <a:avLst/>
          </a:prstGeom>
        </p:spPr>
      </p:pic>
      <p:pic>
        <p:nvPicPr>
          <p:cNvPr id="3" name="Picture 3"/>
          <p:cNvPicPr>
            <a:picLocks noChangeAspect="1"/>
          </p:cNvPicPr>
          <p:nvPr/>
        </p:nvPicPr>
        <p:blipFill>
          <a:blip r:embed="rId3"/>
          <a:srcRect/>
          <a:stretch>
            <a:fillRect/>
          </a:stretch>
        </p:blipFill>
        <p:spPr>
          <a:xfrm>
            <a:off x="0" y="5222258"/>
            <a:ext cx="8669286" cy="5064742"/>
          </a:xfrm>
          <a:prstGeom prst="rect">
            <a:avLst/>
          </a:prstGeom>
        </p:spPr>
      </p:pic>
      <p:pic>
        <p:nvPicPr>
          <p:cNvPr id="4" name="Picture 4"/>
          <p:cNvPicPr>
            <a:picLocks noChangeAspect="1"/>
          </p:cNvPicPr>
          <p:nvPr/>
        </p:nvPicPr>
        <p:blipFill>
          <a:blip r:embed="rId4"/>
          <a:srcRect/>
          <a:stretch>
            <a:fillRect/>
          </a:stretch>
        </p:blipFill>
        <p:spPr>
          <a:xfrm>
            <a:off x="9421684" y="5222258"/>
            <a:ext cx="8524673" cy="4980256"/>
          </a:xfrm>
          <a:prstGeom prst="rect">
            <a:avLst/>
          </a:prstGeom>
        </p:spPr>
      </p:pic>
      <p:pic>
        <p:nvPicPr>
          <p:cNvPr id="5" name="Picture 5"/>
          <p:cNvPicPr>
            <a:picLocks noChangeAspect="1"/>
          </p:cNvPicPr>
          <p:nvPr/>
        </p:nvPicPr>
        <p:blipFill>
          <a:blip r:embed="rId5"/>
          <a:srcRect/>
          <a:stretch>
            <a:fillRect/>
          </a:stretch>
        </p:blipFill>
        <p:spPr>
          <a:xfrm>
            <a:off x="9421684" y="0"/>
            <a:ext cx="8866316" cy="5143500"/>
          </a:xfrm>
          <a:prstGeom prst="rect">
            <a:avLst/>
          </a:prstGeom>
        </p:spPr>
      </p:pic>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028700"/>
          <a:ext cx="16230600" cy="8896348"/>
        </p:xfrm>
        <a:graphic>
          <a:graphicData uri="http://schemas.openxmlformats.org/drawingml/2006/table">
            <a:tbl>
              <a:tblPr/>
              <a:tblGrid>
                <a:gridCol w="4366925">
                  <a:extLst>
                    <a:ext uri="{9D8B030D-6E8A-4147-A177-3AD203B41FA5}">
                      <a16:colId xmlns:a16="http://schemas.microsoft.com/office/drawing/2014/main" val="20000"/>
                    </a:ext>
                  </a:extLst>
                </a:gridCol>
                <a:gridCol w="4365375">
                  <a:extLst>
                    <a:ext uri="{9D8B030D-6E8A-4147-A177-3AD203B41FA5}">
                      <a16:colId xmlns:a16="http://schemas.microsoft.com/office/drawing/2014/main" val="20001"/>
                    </a:ext>
                  </a:extLst>
                </a:gridCol>
                <a:gridCol w="3629721">
                  <a:extLst>
                    <a:ext uri="{9D8B030D-6E8A-4147-A177-3AD203B41FA5}">
                      <a16:colId xmlns:a16="http://schemas.microsoft.com/office/drawing/2014/main" val="20002"/>
                    </a:ext>
                  </a:extLst>
                </a:gridCol>
                <a:gridCol w="3868579">
                  <a:extLst>
                    <a:ext uri="{9D8B030D-6E8A-4147-A177-3AD203B41FA5}">
                      <a16:colId xmlns:a16="http://schemas.microsoft.com/office/drawing/2014/main" val="20003"/>
                    </a:ext>
                  </a:extLst>
                </a:gridCol>
              </a:tblGrid>
              <a:tr h="754900">
                <a:tc>
                  <a:txBody>
                    <a:bodyPr/>
                    <a:lstStyle/>
                    <a:p>
                      <a:pPr algn="ctr">
                        <a:lnSpc>
                          <a:spcPts val="3499"/>
                        </a:lnSpc>
                        <a:defRPr/>
                      </a:pPr>
                      <a:r>
                        <a:rPr lang="en-US" sz="2499">
                          <a:solidFill>
                            <a:srgbClr val="8CA9AD"/>
                          </a:solidFill>
                          <a:latin typeface="DM Sans Bold"/>
                        </a:rPr>
                        <a:t>Column Name</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3499"/>
                        </a:lnSpc>
                        <a:defRPr/>
                      </a:pPr>
                      <a:r>
                        <a:rPr lang="en-US" sz="2499">
                          <a:solidFill>
                            <a:srgbClr val="8CA9AD"/>
                          </a:solidFill>
                          <a:latin typeface="DM Sans Bold"/>
                        </a:rPr>
                        <a:t>Amount of missing data</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3499"/>
                        </a:lnSpc>
                        <a:defRPr/>
                      </a:pPr>
                      <a:r>
                        <a:rPr lang="en-US" sz="2499">
                          <a:solidFill>
                            <a:srgbClr val="8CA9AD"/>
                          </a:solidFill>
                          <a:latin typeface="DM Sans Bold"/>
                        </a:rPr>
                        <a:t>% of missing data</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3499"/>
                        </a:lnSpc>
                        <a:defRPr/>
                      </a:pPr>
                      <a:r>
                        <a:rPr lang="en-US" sz="2499">
                          <a:solidFill>
                            <a:srgbClr val="8CA9AD"/>
                          </a:solidFill>
                          <a:latin typeface="DM Sans Bold"/>
                        </a:rPr>
                        <a:t>Imputation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0"/>
                  </a:ext>
                </a:extLst>
              </a:tr>
              <a:tr h="678454">
                <a:tc gridSpan="4">
                  <a:txBody>
                    <a:bodyPr/>
                    <a:lstStyle/>
                    <a:p>
                      <a:pPr algn="ctr">
                        <a:lnSpc>
                          <a:spcPts val="2940"/>
                        </a:lnSpc>
                        <a:defRPr/>
                      </a:pPr>
                      <a:r>
                        <a:rPr lang="en-US" sz="2100">
                          <a:solidFill>
                            <a:srgbClr val="737373"/>
                          </a:solidFill>
                          <a:latin typeface="DM Sans Bold"/>
                        </a:rPr>
                        <a:t>Categorical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hMerge="1">
                  <a:txBody>
                    <a:bodyPr/>
                    <a:lstStyle/>
                    <a:p>
                      <a:pPr algn="ctr">
                        <a:lnSpc>
                          <a:spcPts val="2940"/>
                        </a:lnSpc>
                        <a:defRPr/>
                      </a:pPr>
                      <a:r>
                        <a:rPr lang="en-US" sz="2100">
                          <a:solidFill>
                            <a:srgbClr val="737373"/>
                          </a:solidFill>
                          <a:latin typeface="DM Sans Bold"/>
                        </a:rPr>
                        <a:t>Categorical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hMerge="1">
                  <a:txBody>
                    <a:bodyPr/>
                    <a:lstStyle/>
                    <a:p>
                      <a:pPr algn="ctr">
                        <a:lnSpc>
                          <a:spcPts val="2940"/>
                        </a:lnSpc>
                        <a:defRPr/>
                      </a:pPr>
                      <a:r>
                        <a:rPr lang="en-US" sz="2100">
                          <a:solidFill>
                            <a:srgbClr val="737373"/>
                          </a:solidFill>
                          <a:latin typeface="DM Sans Bold"/>
                        </a:rPr>
                        <a:t>Categorical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hMerge="1">
                  <a:txBody>
                    <a:bodyPr/>
                    <a:lstStyle/>
                    <a:p>
                      <a:pPr algn="ctr">
                        <a:lnSpc>
                          <a:spcPts val="2940"/>
                        </a:lnSpc>
                        <a:defRPr/>
                      </a:pPr>
                      <a:r>
                        <a:rPr lang="en-US" sz="2100">
                          <a:solidFill>
                            <a:srgbClr val="737373"/>
                          </a:solidFill>
                          <a:latin typeface="DM Sans Bold"/>
                        </a:rPr>
                        <a:t>Categorical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1"/>
                  </a:ext>
                </a:extLst>
              </a:tr>
              <a:tr h="678454">
                <a:tc>
                  <a:txBody>
                    <a:bodyPr/>
                    <a:lstStyle/>
                    <a:p>
                      <a:pPr algn="ctr">
                        <a:lnSpc>
                          <a:spcPts val="2940"/>
                        </a:lnSpc>
                        <a:defRPr/>
                      </a:pPr>
                      <a:r>
                        <a:rPr lang="en-US" sz="2100">
                          <a:solidFill>
                            <a:srgbClr val="737373"/>
                          </a:solidFill>
                          <a:latin typeface="DM Sans"/>
                        </a:rPr>
                        <a:t>InsuredGender</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30</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0.1.04 %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Mode</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2"/>
                  </a:ext>
                </a:extLst>
              </a:tr>
              <a:tr h="678454">
                <a:tc>
                  <a:txBody>
                    <a:bodyPr/>
                    <a:lstStyle/>
                    <a:p>
                      <a:pPr algn="ctr">
                        <a:lnSpc>
                          <a:spcPts val="2940"/>
                        </a:lnSpc>
                        <a:defRPr/>
                      </a:pPr>
                      <a:r>
                        <a:rPr lang="en-US" sz="2100">
                          <a:solidFill>
                            <a:srgbClr val="737373"/>
                          </a:solidFill>
                          <a:latin typeface="DM Sans"/>
                        </a:rPr>
                        <a:t>VehicleMake</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50</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0.173 %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Mode</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3"/>
                  </a:ext>
                </a:extLst>
              </a:tr>
              <a:tr h="678454">
                <a:tc>
                  <a:txBody>
                    <a:bodyPr/>
                    <a:lstStyle/>
                    <a:p>
                      <a:pPr algn="ctr">
                        <a:lnSpc>
                          <a:spcPts val="2940"/>
                        </a:lnSpc>
                        <a:defRPr/>
                      </a:pPr>
                      <a:r>
                        <a:rPr lang="en-US" sz="2100">
                          <a:solidFill>
                            <a:srgbClr val="737373"/>
                          </a:solidFill>
                          <a:latin typeface="DM Sans"/>
                        </a:rPr>
                        <a:t>Country</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2</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0.007 %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India</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4"/>
                  </a:ext>
                </a:extLst>
              </a:tr>
              <a:tr h="678454">
                <a:tc>
                  <a:txBody>
                    <a:bodyPr/>
                    <a:lstStyle/>
                    <a:p>
                      <a:pPr algn="ctr">
                        <a:lnSpc>
                          <a:spcPts val="2940"/>
                        </a:lnSpc>
                        <a:defRPr/>
                      </a:pPr>
                      <a:r>
                        <a:rPr lang="en-US" sz="2100">
                          <a:solidFill>
                            <a:srgbClr val="737373"/>
                          </a:solidFill>
                          <a:latin typeface="DM Sans"/>
                        </a:rPr>
                        <a:t>PropertyDamage</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10459</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36.271 %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Unknown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5"/>
                  </a:ext>
                </a:extLst>
              </a:tr>
              <a:tr h="678454">
                <a:tc>
                  <a:txBody>
                    <a:bodyPr/>
                    <a:lstStyle/>
                    <a:p>
                      <a:pPr algn="ctr">
                        <a:lnSpc>
                          <a:spcPts val="2940"/>
                        </a:lnSpc>
                        <a:defRPr/>
                      </a:pPr>
                      <a:r>
                        <a:rPr lang="en-US" sz="2100">
                          <a:solidFill>
                            <a:srgbClr val="737373"/>
                          </a:solidFill>
                          <a:latin typeface="DM Sans"/>
                        </a:rPr>
                        <a:t>PoliceReport</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9805</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34.003 %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Unknown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6"/>
                  </a:ext>
                </a:extLst>
              </a:tr>
              <a:tr h="678454">
                <a:tc>
                  <a:txBody>
                    <a:bodyPr/>
                    <a:lstStyle/>
                    <a:p>
                      <a:pPr algn="ctr">
                        <a:lnSpc>
                          <a:spcPts val="2940"/>
                        </a:lnSpc>
                        <a:defRPr/>
                      </a:pPr>
                      <a:r>
                        <a:rPr lang="en-US" sz="2100">
                          <a:solidFill>
                            <a:srgbClr val="737373"/>
                          </a:solidFill>
                          <a:latin typeface="DM Sans"/>
                        </a:rPr>
                        <a:t>TypeOfCollission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5162</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17.901 %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Unknown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7"/>
                  </a:ext>
                </a:extLst>
              </a:tr>
              <a:tr h="678454">
                <a:tc gridSpan="4">
                  <a:txBody>
                    <a:bodyPr/>
                    <a:lstStyle/>
                    <a:p>
                      <a:pPr algn="ctr">
                        <a:lnSpc>
                          <a:spcPts val="2940"/>
                        </a:lnSpc>
                        <a:defRPr/>
                      </a:pPr>
                      <a:r>
                        <a:rPr lang="en-US" sz="2100">
                          <a:solidFill>
                            <a:srgbClr val="737373"/>
                          </a:solidFill>
                          <a:latin typeface="DM Sans Bold"/>
                        </a:rPr>
                        <a:t>Numerical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hMerge="1">
                  <a:txBody>
                    <a:bodyPr/>
                    <a:lstStyle/>
                    <a:p>
                      <a:pPr algn="ctr">
                        <a:lnSpc>
                          <a:spcPts val="2940"/>
                        </a:lnSpc>
                        <a:defRPr/>
                      </a:pPr>
                      <a:r>
                        <a:rPr lang="en-US" sz="2100">
                          <a:solidFill>
                            <a:srgbClr val="737373"/>
                          </a:solidFill>
                          <a:latin typeface="DM Sans Bold"/>
                        </a:rPr>
                        <a:t>Numerical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hMerge="1">
                  <a:txBody>
                    <a:bodyPr/>
                    <a:lstStyle/>
                    <a:p>
                      <a:pPr algn="ctr">
                        <a:lnSpc>
                          <a:spcPts val="2940"/>
                        </a:lnSpc>
                        <a:defRPr/>
                      </a:pPr>
                      <a:r>
                        <a:rPr lang="en-US" sz="2100">
                          <a:solidFill>
                            <a:srgbClr val="737373"/>
                          </a:solidFill>
                          <a:latin typeface="DM Sans Bold"/>
                        </a:rPr>
                        <a:t>Numerical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hMerge="1">
                  <a:txBody>
                    <a:bodyPr/>
                    <a:lstStyle/>
                    <a:p>
                      <a:pPr algn="ctr">
                        <a:lnSpc>
                          <a:spcPts val="2940"/>
                        </a:lnSpc>
                        <a:defRPr/>
                      </a:pPr>
                      <a:r>
                        <a:rPr lang="en-US" sz="2100">
                          <a:solidFill>
                            <a:srgbClr val="737373"/>
                          </a:solidFill>
                          <a:latin typeface="DM Sans Bold"/>
                        </a:rPr>
                        <a:t>Numerical</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8"/>
                  </a:ext>
                </a:extLst>
              </a:tr>
              <a:tr h="678454">
                <a:tc>
                  <a:txBody>
                    <a:bodyPr/>
                    <a:lstStyle/>
                    <a:p>
                      <a:pPr algn="ctr">
                        <a:lnSpc>
                          <a:spcPts val="2940"/>
                        </a:lnSpc>
                        <a:defRPr/>
                      </a:pPr>
                      <a:r>
                        <a:rPr lang="en-US" sz="2100">
                          <a:solidFill>
                            <a:srgbClr val="737373"/>
                          </a:solidFill>
                          <a:latin typeface="DM Sans"/>
                        </a:rPr>
                        <a:t>IncidentTime</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31</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0.107 %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Median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09"/>
                  </a:ext>
                </a:extLst>
              </a:tr>
              <a:tr h="678454">
                <a:tc>
                  <a:txBody>
                    <a:bodyPr/>
                    <a:lstStyle/>
                    <a:p>
                      <a:pPr algn="ctr">
                        <a:lnSpc>
                          <a:spcPts val="2940"/>
                        </a:lnSpc>
                        <a:defRPr/>
                      </a:pPr>
                      <a:r>
                        <a:rPr lang="en-US" sz="2100">
                          <a:solidFill>
                            <a:srgbClr val="737373"/>
                          </a:solidFill>
                          <a:latin typeface="DM Sans"/>
                        </a:rPr>
                        <a:t>Witnesses</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46</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0.159 %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Mean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10"/>
                  </a:ext>
                </a:extLst>
              </a:tr>
              <a:tr h="678454">
                <a:tc>
                  <a:txBody>
                    <a:bodyPr/>
                    <a:lstStyle/>
                    <a:p>
                      <a:pPr algn="ctr">
                        <a:lnSpc>
                          <a:spcPts val="2940"/>
                        </a:lnSpc>
                        <a:defRPr/>
                      </a:pPr>
                      <a:r>
                        <a:rPr lang="en-US" sz="2100">
                          <a:solidFill>
                            <a:srgbClr val="737373"/>
                          </a:solidFill>
                          <a:latin typeface="DM Sans"/>
                        </a:rPr>
                        <a:t>AmountOfTotalClaim</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50</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0.173 %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Mean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11"/>
                  </a:ext>
                </a:extLst>
              </a:tr>
              <a:tr h="678454">
                <a:tc>
                  <a:txBody>
                    <a:bodyPr/>
                    <a:lstStyle/>
                    <a:p>
                      <a:pPr algn="ctr">
                        <a:lnSpc>
                          <a:spcPts val="2940"/>
                        </a:lnSpc>
                        <a:defRPr/>
                      </a:pPr>
                      <a:r>
                        <a:rPr lang="en-US" sz="2100">
                          <a:solidFill>
                            <a:srgbClr val="737373"/>
                          </a:solidFill>
                          <a:latin typeface="DM Sans"/>
                        </a:rPr>
                        <a:t>PolicyAnnualPremium</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141</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0.489 %</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tc>
                  <a:txBody>
                    <a:bodyPr/>
                    <a:lstStyle/>
                    <a:p>
                      <a:pPr algn="ctr">
                        <a:lnSpc>
                          <a:spcPts val="2940"/>
                        </a:lnSpc>
                        <a:defRPr/>
                      </a:pPr>
                      <a:r>
                        <a:rPr lang="en-US" sz="2100">
                          <a:solidFill>
                            <a:srgbClr val="737373"/>
                          </a:solidFill>
                          <a:latin typeface="DM Sans"/>
                        </a:rPr>
                        <a:t>Mean</a:t>
                      </a:r>
                      <a:endParaRPr lang="en-US" sz="1100"/>
                    </a:p>
                  </a:txBody>
                  <a:tcPr marL="123825" marR="123825" marT="123825" marB="123825" anchor="ctr">
                    <a:lnL w="28575" cap="flat" cmpd="sng" algn="ctr">
                      <a:solidFill>
                        <a:srgbClr val="737373"/>
                      </a:solidFill>
                      <a:prstDash val="solid"/>
                      <a:round/>
                      <a:headEnd type="none" w="med" len="med"/>
                      <a:tailEnd type="none" w="med" len="med"/>
                    </a:lnL>
                    <a:lnR w="28575" cap="flat" cmpd="sng" algn="ctr">
                      <a:solidFill>
                        <a:srgbClr val="737373"/>
                      </a:solidFill>
                      <a:prstDash val="solid"/>
                      <a:round/>
                      <a:headEnd type="none" w="med" len="med"/>
                      <a:tailEnd type="none" w="med" len="med"/>
                    </a:lnR>
                    <a:lnT w="28575" cap="flat" cmpd="sng" algn="ctr">
                      <a:solidFill>
                        <a:srgbClr val="737373"/>
                      </a:solidFill>
                      <a:prstDash val="solid"/>
                      <a:round/>
                      <a:headEnd type="none" w="med" len="med"/>
                      <a:tailEnd type="none" w="med" len="med"/>
                    </a:lnT>
                    <a:lnB w="28575" cap="flat" cmpd="sng" algn="ctr">
                      <a:solidFill>
                        <a:srgbClr val="737373"/>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 name="TextBox 3"/>
          <p:cNvSpPr txBox="1"/>
          <p:nvPr/>
        </p:nvSpPr>
        <p:spPr>
          <a:xfrm>
            <a:off x="5143050" y="204021"/>
            <a:ext cx="8001901" cy="647706"/>
          </a:xfrm>
          <a:prstGeom prst="rect">
            <a:avLst/>
          </a:prstGeom>
        </p:spPr>
        <p:txBody>
          <a:bodyPr lIns="0" tIns="0" rIns="0" bIns="0" rtlCol="0" anchor="t">
            <a:spAutoFit/>
          </a:bodyPr>
          <a:lstStyle/>
          <a:p>
            <a:pPr>
              <a:lnSpc>
                <a:spcPts val="4950"/>
              </a:lnSpc>
            </a:pPr>
            <a:r>
              <a:rPr lang="en-US" sz="4500">
                <a:solidFill>
                  <a:srgbClr val="737373"/>
                </a:solidFill>
                <a:latin typeface="DM Sans Bold"/>
              </a:rPr>
              <a:t>MISSING VALUE TREATMENT</a:t>
            </a:r>
          </a:p>
        </p:txBody>
      </p:sp>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83306" y="1066800"/>
            <a:ext cx="10874457" cy="647706"/>
          </a:xfrm>
          <a:prstGeom prst="rect">
            <a:avLst/>
          </a:prstGeom>
        </p:spPr>
        <p:txBody>
          <a:bodyPr lIns="0" tIns="0" rIns="0" bIns="0" rtlCol="0" anchor="t">
            <a:spAutoFit/>
          </a:bodyPr>
          <a:lstStyle/>
          <a:p>
            <a:pPr>
              <a:lnSpc>
                <a:spcPts val="4950"/>
              </a:lnSpc>
            </a:pPr>
            <a:r>
              <a:rPr lang="en-US" sz="4500">
                <a:solidFill>
                  <a:srgbClr val="8CA9AD"/>
                </a:solidFill>
                <a:latin typeface="DM Sans Bold"/>
              </a:rPr>
              <a:t>CREATING AND DROPPING COLUMNS</a:t>
            </a:r>
          </a:p>
        </p:txBody>
      </p:sp>
      <p:sp>
        <p:nvSpPr>
          <p:cNvPr id="3" name="TextBox 3"/>
          <p:cNvSpPr txBox="1"/>
          <p:nvPr/>
        </p:nvSpPr>
        <p:spPr>
          <a:xfrm>
            <a:off x="592430" y="2773975"/>
            <a:ext cx="15861198" cy="6816731"/>
          </a:xfrm>
          <a:prstGeom prst="rect">
            <a:avLst/>
          </a:prstGeom>
        </p:spPr>
        <p:txBody>
          <a:bodyPr lIns="0" tIns="0" rIns="0" bIns="0" rtlCol="0" anchor="t">
            <a:spAutoFit/>
          </a:bodyPr>
          <a:lstStyle/>
          <a:p>
            <a:pPr marL="755753" lvl="1" indent="-377876">
              <a:lnSpc>
                <a:spcPts val="3850"/>
              </a:lnSpc>
              <a:buFont typeface="Arial"/>
              <a:buChar char="•"/>
            </a:pPr>
            <a:r>
              <a:rPr lang="en-US" sz="3500">
                <a:solidFill>
                  <a:srgbClr val="737373"/>
                </a:solidFill>
                <a:latin typeface="DM Sans"/>
              </a:rPr>
              <a:t>We create a column 'VehicleAge' to represent the age of the vehicle at the time of incident.</a:t>
            </a:r>
          </a:p>
          <a:p>
            <a:pPr marL="755753" lvl="1" indent="-377876">
              <a:lnSpc>
                <a:spcPts val="3850"/>
              </a:lnSpc>
              <a:buFont typeface="Arial"/>
              <a:buChar char="•"/>
            </a:pPr>
            <a:r>
              <a:rPr lang="en-US" sz="3500">
                <a:solidFill>
                  <a:srgbClr val="737373"/>
                </a:solidFill>
                <a:latin typeface="DM Sans"/>
              </a:rPr>
              <a:t>We create a column 'PolicyAge' to represent the number of years since the policy was taken.</a:t>
            </a:r>
          </a:p>
          <a:p>
            <a:pPr marL="755753" lvl="1" indent="-377876">
              <a:lnSpc>
                <a:spcPts val="3850"/>
              </a:lnSpc>
              <a:buFont typeface="Arial"/>
              <a:buChar char="•"/>
            </a:pPr>
            <a:r>
              <a:rPr lang="en-US" sz="3500">
                <a:solidFill>
                  <a:srgbClr val="737373"/>
                </a:solidFill>
                <a:latin typeface="DM Sans"/>
              </a:rPr>
              <a:t>Due to the above changes we do not require the following columns: 'YearOfPolicyCoverage', 'DayOfPolicyCoverage', 'MonthOfPolicyCoverage', 'IncidentDay'</a:t>
            </a:r>
          </a:p>
          <a:p>
            <a:pPr marL="755753" lvl="1" indent="-377876">
              <a:lnSpc>
                <a:spcPts val="3850"/>
              </a:lnSpc>
              <a:buFont typeface="Arial"/>
              <a:buChar char="•"/>
            </a:pPr>
            <a:r>
              <a:rPr lang="en-US" sz="3500">
                <a:solidFill>
                  <a:srgbClr val="737373"/>
                </a:solidFill>
                <a:latin typeface="DM Sans"/>
              </a:rPr>
              <a:t>The number of unique values in the columns CustomerID', VehicleID and InsurancePolicyNumber of the test dataset are 28836 which is the same as the number of datapoints in the column, hence we do not require the column and drop it. </a:t>
            </a:r>
          </a:p>
          <a:p>
            <a:pPr marL="755753" lvl="1" indent="-377876">
              <a:lnSpc>
                <a:spcPts val="3850"/>
              </a:lnSpc>
              <a:buFont typeface="Arial"/>
              <a:buChar char="•"/>
            </a:pPr>
            <a:r>
              <a:rPr lang="en-US" sz="3500">
                <a:solidFill>
                  <a:srgbClr val="737373"/>
                </a:solidFill>
                <a:latin typeface="DM Sans"/>
              </a:rPr>
              <a:t>IncidentYear has only one value of 2015 and Country also has only one value 'India', hence we drop them</a:t>
            </a:r>
          </a:p>
          <a:p>
            <a:pPr marL="755753" lvl="1" indent="-377876">
              <a:lnSpc>
                <a:spcPts val="3850"/>
              </a:lnSpc>
              <a:buFont typeface="Arial"/>
              <a:buChar char="•"/>
            </a:pPr>
            <a:r>
              <a:rPr lang="en-US" sz="3500">
                <a:solidFill>
                  <a:srgbClr val="737373"/>
                </a:solidFill>
                <a:latin typeface="DM Sans"/>
              </a:rPr>
              <a:t>The rest of the columns in the data set need not be dropped</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482016" y="-2080942"/>
            <a:ext cx="5450085" cy="4161883"/>
          </a:xfrm>
          <a:prstGeom prst="rect">
            <a:avLst/>
          </a:prstGeom>
        </p:spPr>
      </p:pic>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17556" y="9164276"/>
            <a:ext cx="4102978" cy="2245448"/>
          </a:xfrm>
          <a:prstGeom prst="rect">
            <a:avLst/>
          </a:prstGeom>
        </p:spPr>
      </p:pic>
      <p:sp>
        <p:nvSpPr>
          <p:cNvPr id="3" name="TextBox 3"/>
          <p:cNvSpPr txBox="1"/>
          <p:nvPr/>
        </p:nvSpPr>
        <p:spPr>
          <a:xfrm>
            <a:off x="2417556" y="2337274"/>
            <a:ext cx="6726444" cy="647706"/>
          </a:xfrm>
          <a:prstGeom prst="rect">
            <a:avLst/>
          </a:prstGeom>
        </p:spPr>
        <p:txBody>
          <a:bodyPr lIns="0" tIns="0" rIns="0" bIns="0" rtlCol="0" anchor="t">
            <a:spAutoFit/>
          </a:bodyPr>
          <a:lstStyle/>
          <a:p>
            <a:pPr>
              <a:lnSpc>
                <a:spcPts val="4950"/>
              </a:lnSpc>
            </a:pPr>
            <a:r>
              <a:rPr lang="en-US" sz="4500">
                <a:solidFill>
                  <a:srgbClr val="8CA9AD"/>
                </a:solidFill>
                <a:latin typeface="DM Sans Bold"/>
              </a:rPr>
              <a:t>Ordinal Encoding</a:t>
            </a:r>
          </a:p>
        </p:txBody>
      </p:sp>
      <p:sp>
        <p:nvSpPr>
          <p:cNvPr id="4" name="TextBox 4"/>
          <p:cNvSpPr txBox="1"/>
          <p:nvPr/>
        </p:nvSpPr>
        <p:spPr>
          <a:xfrm>
            <a:off x="2417556" y="3667308"/>
            <a:ext cx="5953371" cy="2930531"/>
          </a:xfrm>
          <a:prstGeom prst="rect">
            <a:avLst/>
          </a:prstGeom>
        </p:spPr>
        <p:txBody>
          <a:bodyPr lIns="0" tIns="0" rIns="0" bIns="0" rtlCol="0" anchor="t">
            <a:spAutoFit/>
          </a:bodyPr>
          <a:lstStyle/>
          <a:p>
            <a:pPr algn="just">
              <a:lnSpc>
                <a:spcPts val="3850"/>
              </a:lnSpc>
            </a:pPr>
            <a:r>
              <a:rPr lang="en-US" sz="3500">
                <a:solidFill>
                  <a:srgbClr val="737373"/>
                </a:solidFill>
                <a:latin typeface="DM Sans"/>
              </a:rPr>
              <a:t>Both Education level and Severity of incident, although categorical, have an order to the data. Hence we use ordinal encoder to depict this order.</a:t>
            </a:r>
          </a:p>
        </p:txBody>
      </p:sp>
      <p:pic>
        <p:nvPicPr>
          <p:cNvPr id="5" name="Picture 5"/>
          <p:cNvPicPr>
            <a:picLocks noChangeAspect="1"/>
          </p:cNvPicPr>
          <p:nvPr/>
        </p:nvPicPr>
        <p:blipFill>
          <a:blip r:embed="rId4">
            <a:alphaModFix amt="7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518907" y="0"/>
            <a:ext cx="3628505" cy="10287000"/>
          </a:xfrm>
          <a:prstGeom prst="rect">
            <a:avLst/>
          </a:prstGeom>
        </p:spPr>
      </p:pic>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080189" y="4124325"/>
            <a:ext cx="10393115" cy="2114550"/>
          </a:xfrm>
          <a:prstGeom prst="rect">
            <a:avLst/>
          </a:prstGeom>
        </p:spPr>
        <p:txBody>
          <a:bodyPr lIns="0" tIns="0" rIns="0" bIns="0" rtlCol="0" anchor="t">
            <a:spAutoFit/>
          </a:bodyPr>
          <a:lstStyle/>
          <a:p>
            <a:pPr algn="r">
              <a:lnSpc>
                <a:spcPts val="8250"/>
              </a:lnSpc>
            </a:pPr>
            <a:r>
              <a:rPr lang="en-US" sz="7500">
                <a:solidFill>
                  <a:srgbClr val="FFFFFF"/>
                </a:solidFill>
                <a:latin typeface="DM Sans Bold"/>
              </a:rPr>
              <a:t>MODEL BUILDING AND EVALUATION</a:t>
            </a:r>
          </a:p>
        </p:txBody>
      </p:sp>
      <p:sp>
        <p:nvSpPr>
          <p:cNvPr id="6" name="TextBox 6"/>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03.</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93678" y="8135576"/>
            <a:ext cx="4102978" cy="224544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8135576"/>
            <a:ext cx="4102978" cy="3133183"/>
          </a:xfrm>
          <a:prstGeom prst="rect">
            <a:avLst/>
          </a:prstGeom>
        </p:spPr>
      </p:pic>
    </p:spTree>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56322" y="-160719"/>
            <a:ext cx="4102978" cy="224544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156322" y="2434622"/>
            <a:ext cx="4102978" cy="3133183"/>
          </a:xfrm>
          <a:prstGeom prst="rect">
            <a:avLst/>
          </a:prstGeom>
        </p:spPr>
      </p:pic>
      <p:sp>
        <p:nvSpPr>
          <p:cNvPr id="4" name="TextBox 4"/>
          <p:cNvSpPr txBox="1"/>
          <p:nvPr/>
        </p:nvSpPr>
        <p:spPr>
          <a:xfrm>
            <a:off x="0" y="413959"/>
            <a:ext cx="11294225" cy="3195430"/>
          </a:xfrm>
          <a:prstGeom prst="rect">
            <a:avLst/>
          </a:prstGeom>
        </p:spPr>
        <p:txBody>
          <a:bodyPr lIns="0" tIns="0" rIns="0" bIns="0" rtlCol="0" anchor="t">
            <a:spAutoFit/>
          </a:bodyPr>
          <a:lstStyle/>
          <a:p>
            <a:pPr algn="r">
              <a:lnSpc>
                <a:spcPts val="8310"/>
              </a:lnSpc>
            </a:pPr>
            <a:r>
              <a:rPr lang="en-US" sz="7554">
                <a:solidFill>
                  <a:srgbClr val="8CA9AD"/>
                </a:solidFill>
                <a:latin typeface="DM Sans Bold"/>
              </a:rPr>
              <a:t>PREPARING THE DATA FOR MODEL BUILDING</a:t>
            </a:r>
          </a:p>
          <a:p>
            <a:pPr algn="r">
              <a:lnSpc>
                <a:spcPts val="8310"/>
              </a:lnSpc>
            </a:pPr>
            <a:endParaRPr lang="en-US" sz="7554">
              <a:solidFill>
                <a:srgbClr val="8CA9AD"/>
              </a:solidFill>
              <a:latin typeface="DM Sans Bold"/>
            </a:endParaRPr>
          </a:p>
        </p:txBody>
      </p:sp>
      <p:sp>
        <p:nvSpPr>
          <p:cNvPr id="5" name="TextBox 5"/>
          <p:cNvSpPr txBox="1"/>
          <p:nvPr/>
        </p:nvSpPr>
        <p:spPr>
          <a:xfrm>
            <a:off x="780817" y="2950439"/>
            <a:ext cx="5953371" cy="501656"/>
          </a:xfrm>
          <a:prstGeom prst="rect">
            <a:avLst/>
          </a:prstGeom>
        </p:spPr>
        <p:txBody>
          <a:bodyPr lIns="0" tIns="0" rIns="0" bIns="0" rtlCol="0" anchor="t">
            <a:spAutoFit/>
          </a:bodyPr>
          <a:lstStyle/>
          <a:p>
            <a:pPr>
              <a:lnSpc>
                <a:spcPts val="3850"/>
              </a:lnSpc>
            </a:pPr>
            <a:r>
              <a:rPr lang="en-US" sz="3500">
                <a:solidFill>
                  <a:srgbClr val="8CA9AD"/>
                </a:solidFill>
                <a:latin typeface="DM Sans Bold"/>
              </a:rPr>
              <a:t>Initial steps</a:t>
            </a:r>
          </a:p>
        </p:txBody>
      </p:sp>
      <p:sp>
        <p:nvSpPr>
          <p:cNvPr id="6" name="TextBox 6"/>
          <p:cNvSpPr txBox="1"/>
          <p:nvPr/>
        </p:nvSpPr>
        <p:spPr>
          <a:xfrm>
            <a:off x="780817" y="5915872"/>
            <a:ext cx="8363183" cy="501656"/>
          </a:xfrm>
          <a:prstGeom prst="rect">
            <a:avLst/>
          </a:prstGeom>
        </p:spPr>
        <p:txBody>
          <a:bodyPr lIns="0" tIns="0" rIns="0" bIns="0" rtlCol="0" anchor="t">
            <a:spAutoFit/>
          </a:bodyPr>
          <a:lstStyle/>
          <a:p>
            <a:pPr>
              <a:lnSpc>
                <a:spcPts val="3850"/>
              </a:lnSpc>
            </a:pPr>
            <a:r>
              <a:rPr lang="en-US" sz="3500">
                <a:solidFill>
                  <a:srgbClr val="8CA9AD"/>
                </a:solidFill>
                <a:latin typeface="DM Sans Bold"/>
              </a:rPr>
              <a:t>Encoding and Standardizing</a:t>
            </a:r>
          </a:p>
        </p:txBody>
      </p:sp>
      <p:sp>
        <p:nvSpPr>
          <p:cNvPr id="7" name="TextBox 7"/>
          <p:cNvSpPr txBox="1"/>
          <p:nvPr/>
        </p:nvSpPr>
        <p:spPr>
          <a:xfrm>
            <a:off x="780817" y="3480670"/>
            <a:ext cx="11452452" cy="1958981"/>
          </a:xfrm>
          <a:prstGeom prst="rect">
            <a:avLst/>
          </a:prstGeom>
        </p:spPr>
        <p:txBody>
          <a:bodyPr lIns="0" tIns="0" rIns="0" bIns="0" rtlCol="0" anchor="t">
            <a:spAutoFit/>
          </a:bodyPr>
          <a:lstStyle/>
          <a:p>
            <a:pPr marL="755753" lvl="1" indent="-377876">
              <a:lnSpc>
                <a:spcPts val="3850"/>
              </a:lnSpc>
              <a:buFont typeface="Arial"/>
              <a:buChar char="•"/>
            </a:pPr>
            <a:r>
              <a:rPr lang="en-US" sz="3500">
                <a:solidFill>
                  <a:srgbClr val="737373"/>
                </a:solidFill>
                <a:latin typeface="DM Sans"/>
              </a:rPr>
              <a:t>Splitting the data</a:t>
            </a:r>
          </a:p>
          <a:p>
            <a:pPr marL="755753" lvl="1" indent="-377876">
              <a:lnSpc>
                <a:spcPts val="3850"/>
              </a:lnSpc>
              <a:buFont typeface="Arial"/>
              <a:buChar char="•"/>
            </a:pPr>
            <a:r>
              <a:rPr lang="en-US" sz="3500">
                <a:solidFill>
                  <a:srgbClr val="737373"/>
                </a:solidFill>
                <a:latin typeface="DM Sans"/>
              </a:rPr>
              <a:t>Separating the categorical and numerical columns for pipeline</a:t>
            </a:r>
          </a:p>
          <a:p>
            <a:pPr marL="755753" lvl="1" indent="-377876">
              <a:lnSpc>
                <a:spcPts val="3850"/>
              </a:lnSpc>
              <a:buFont typeface="Arial"/>
              <a:buChar char="•"/>
            </a:pPr>
            <a:r>
              <a:rPr lang="en-US" sz="3500">
                <a:solidFill>
                  <a:srgbClr val="737373"/>
                </a:solidFill>
                <a:latin typeface="DM Sans"/>
              </a:rPr>
              <a:t>Over sampling the data</a:t>
            </a:r>
          </a:p>
        </p:txBody>
      </p:sp>
      <p:sp>
        <p:nvSpPr>
          <p:cNvPr id="8" name="TextBox 8"/>
          <p:cNvSpPr txBox="1"/>
          <p:nvPr/>
        </p:nvSpPr>
        <p:spPr>
          <a:xfrm>
            <a:off x="780817" y="6446103"/>
            <a:ext cx="11204569" cy="2444756"/>
          </a:xfrm>
          <a:prstGeom prst="rect">
            <a:avLst/>
          </a:prstGeom>
        </p:spPr>
        <p:txBody>
          <a:bodyPr lIns="0" tIns="0" rIns="0" bIns="0" rtlCol="0" anchor="t">
            <a:spAutoFit/>
          </a:bodyPr>
          <a:lstStyle/>
          <a:p>
            <a:pPr marL="755753" lvl="1" indent="-377876">
              <a:lnSpc>
                <a:spcPts val="3850"/>
              </a:lnSpc>
              <a:buFont typeface="Arial"/>
              <a:buChar char="•"/>
            </a:pPr>
            <a:r>
              <a:rPr lang="en-US" sz="3500">
                <a:solidFill>
                  <a:srgbClr val="737373"/>
                </a:solidFill>
                <a:latin typeface="DM Sans"/>
              </a:rPr>
              <a:t>.Creating a pipeline with standard scalar for numeric data</a:t>
            </a:r>
          </a:p>
          <a:p>
            <a:pPr marL="755753" lvl="1" indent="-377876">
              <a:lnSpc>
                <a:spcPts val="3850"/>
              </a:lnSpc>
              <a:buFont typeface="Arial"/>
              <a:buChar char="•"/>
            </a:pPr>
            <a:r>
              <a:rPr lang="en-US" sz="3500">
                <a:solidFill>
                  <a:srgbClr val="737373"/>
                </a:solidFill>
                <a:latin typeface="DM Sans"/>
              </a:rPr>
              <a:t>Creating a pipeline with one hot encoding for categorical data</a:t>
            </a:r>
          </a:p>
          <a:p>
            <a:pPr marL="755753" lvl="1" indent="-377876">
              <a:lnSpc>
                <a:spcPts val="3850"/>
              </a:lnSpc>
              <a:buFont typeface="Arial"/>
              <a:buChar char="•"/>
            </a:pPr>
            <a:r>
              <a:rPr lang="en-US" sz="3500">
                <a:solidFill>
                  <a:srgbClr val="737373"/>
                </a:solidFill>
                <a:latin typeface="DM Sans"/>
              </a:rPr>
              <a:t>Column Transformer to parallelize the process</a:t>
            </a:r>
          </a:p>
        </p:txBody>
      </p:sp>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56322" y="0"/>
            <a:ext cx="4102978" cy="2245448"/>
          </a:xfrm>
          <a:prstGeom prst="rect">
            <a:avLst/>
          </a:prstGeom>
        </p:spPr>
      </p:pic>
      <p:sp>
        <p:nvSpPr>
          <p:cNvPr id="3" name="TextBox 3"/>
          <p:cNvSpPr txBox="1"/>
          <p:nvPr/>
        </p:nvSpPr>
        <p:spPr>
          <a:xfrm>
            <a:off x="3942943" y="3138313"/>
            <a:ext cx="6528237" cy="987425"/>
          </a:xfrm>
          <a:prstGeom prst="rect">
            <a:avLst/>
          </a:prstGeom>
        </p:spPr>
        <p:txBody>
          <a:bodyPr lIns="0" tIns="0" rIns="0" bIns="0" rtlCol="0" anchor="t">
            <a:spAutoFit/>
          </a:bodyPr>
          <a:lstStyle/>
          <a:p>
            <a:pPr algn="just">
              <a:lnSpc>
                <a:spcPts val="3849"/>
              </a:lnSpc>
            </a:pPr>
            <a:r>
              <a:rPr lang="en-US" sz="3499">
                <a:solidFill>
                  <a:srgbClr val="8CA9AD"/>
                </a:solidFill>
                <a:latin typeface="DM Sans Bold"/>
              </a:rPr>
              <a:t>RANDOM FOREST CLASSIFIER</a:t>
            </a:r>
          </a:p>
          <a:p>
            <a:pPr algn="just">
              <a:lnSpc>
                <a:spcPts val="3849"/>
              </a:lnSpc>
            </a:pPr>
            <a:endParaRPr lang="en-US" sz="3499">
              <a:solidFill>
                <a:srgbClr val="8CA9AD"/>
              </a:solidFill>
              <a:latin typeface="DM Sans Bold"/>
            </a:endParaRPr>
          </a:p>
        </p:txBody>
      </p:sp>
      <p:sp>
        <p:nvSpPr>
          <p:cNvPr id="4" name="AutoShape 4"/>
          <p:cNvSpPr/>
          <p:nvPr/>
        </p:nvSpPr>
        <p:spPr>
          <a:xfrm flipH="1">
            <a:off x="658052" y="3378244"/>
            <a:ext cx="3124112" cy="0"/>
          </a:xfrm>
          <a:prstGeom prst="line">
            <a:avLst/>
          </a:prstGeom>
          <a:ln w="38100" cap="flat">
            <a:solidFill>
              <a:srgbClr val="8CA9AD"/>
            </a:solidFill>
            <a:prstDash val="solid"/>
            <a:headEnd type="none" w="sm" len="sm"/>
            <a:tailEnd type="oval" w="lg" len="lg"/>
          </a:ln>
        </p:spPr>
      </p:sp>
      <p:sp>
        <p:nvSpPr>
          <p:cNvPr id="5" name="TextBox 5"/>
          <p:cNvSpPr txBox="1"/>
          <p:nvPr/>
        </p:nvSpPr>
        <p:spPr>
          <a:xfrm>
            <a:off x="602047" y="533400"/>
            <a:ext cx="9166757" cy="1066800"/>
          </a:xfrm>
          <a:prstGeom prst="rect">
            <a:avLst/>
          </a:prstGeom>
        </p:spPr>
        <p:txBody>
          <a:bodyPr lIns="0" tIns="0" rIns="0" bIns="0" rtlCol="0" anchor="t">
            <a:spAutoFit/>
          </a:bodyPr>
          <a:lstStyle/>
          <a:p>
            <a:pPr>
              <a:lnSpc>
                <a:spcPts val="8250"/>
              </a:lnSpc>
            </a:pPr>
            <a:r>
              <a:rPr lang="en-US" sz="7500">
                <a:solidFill>
                  <a:srgbClr val="8CA9AD"/>
                </a:solidFill>
                <a:latin typeface="DM Sans Bold"/>
              </a:rPr>
              <a:t>MODEL BUILDING</a:t>
            </a:r>
          </a:p>
        </p:txBody>
      </p:sp>
      <p:sp>
        <p:nvSpPr>
          <p:cNvPr id="6" name="TextBox 6"/>
          <p:cNvSpPr txBox="1"/>
          <p:nvPr/>
        </p:nvSpPr>
        <p:spPr>
          <a:xfrm>
            <a:off x="681416" y="1886093"/>
            <a:ext cx="7815025" cy="728345"/>
          </a:xfrm>
          <a:prstGeom prst="rect">
            <a:avLst/>
          </a:prstGeom>
        </p:spPr>
        <p:txBody>
          <a:bodyPr lIns="0" tIns="0" rIns="0" bIns="0" rtlCol="0" anchor="t">
            <a:spAutoFit/>
          </a:bodyPr>
          <a:lstStyle/>
          <a:p>
            <a:pPr>
              <a:lnSpc>
                <a:spcPts val="2859"/>
              </a:lnSpc>
            </a:pPr>
            <a:r>
              <a:rPr lang="en-US" sz="2599">
                <a:solidFill>
                  <a:srgbClr val="737373"/>
                </a:solidFill>
                <a:latin typeface="DM Sans"/>
              </a:rPr>
              <a:t>We use the following algorithms to build the model, fit the train data and predict for the test data.</a:t>
            </a:r>
          </a:p>
        </p:txBody>
      </p:sp>
      <p:sp>
        <p:nvSpPr>
          <p:cNvPr id="7" name="TextBox 7"/>
          <p:cNvSpPr txBox="1"/>
          <p:nvPr/>
        </p:nvSpPr>
        <p:spPr>
          <a:xfrm>
            <a:off x="3966307" y="4349512"/>
            <a:ext cx="6528237" cy="987425"/>
          </a:xfrm>
          <a:prstGeom prst="rect">
            <a:avLst/>
          </a:prstGeom>
        </p:spPr>
        <p:txBody>
          <a:bodyPr lIns="0" tIns="0" rIns="0" bIns="0" rtlCol="0" anchor="t">
            <a:spAutoFit/>
          </a:bodyPr>
          <a:lstStyle/>
          <a:p>
            <a:pPr algn="just">
              <a:lnSpc>
                <a:spcPts val="3849"/>
              </a:lnSpc>
            </a:pPr>
            <a:r>
              <a:rPr lang="en-US" sz="3499">
                <a:solidFill>
                  <a:srgbClr val="8CA9AD"/>
                </a:solidFill>
                <a:latin typeface="DM Sans Bold"/>
              </a:rPr>
              <a:t>DESCISION TREE CLASSIFIER</a:t>
            </a:r>
          </a:p>
          <a:p>
            <a:pPr algn="just">
              <a:lnSpc>
                <a:spcPts val="3849"/>
              </a:lnSpc>
            </a:pPr>
            <a:endParaRPr lang="en-US" sz="3499">
              <a:solidFill>
                <a:srgbClr val="8CA9AD"/>
              </a:solidFill>
              <a:latin typeface="DM Sans Bold"/>
            </a:endParaRPr>
          </a:p>
        </p:txBody>
      </p:sp>
      <p:sp>
        <p:nvSpPr>
          <p:cNvPr id="8" name="AutoShape 8"/>
          <p:cNvSpPr/>
          <p:nvPr/>
        </p:nvSpPr>
        <p:spPr>
          <a:xfrm flipH="1">
            <a:off x="681416" y="4589444"/>
            <a:ext cx="3124112" cy="0"/>
          </a:xfrm>
          <a:prstGeom prst="line">
            <a:avLst/>
          </a:prstGeom>
          <a:ln w="38100" cap="flat">
            <a:solidFill>
              <a:srgbClr val="8CA9AD"/>
            </a:solidFill>
            <a:prstDash val="solid"/>
            <a:headEnd type="none" w="sm" len="sm"/>
            <a:tailEnd type="oval" w="lg" len="lg"/>
          </a:ln>
        </p:spPr>
      </p:sp>
      <p:sp>
        <p:nvSpPr>
          <p:cNvPr id="9" name="TextBox 9"/>
          <p:cNvSpPr txBox="1"/>
          <p:nvPr/>
        </p:nvSpPr>
        <p:spPr>
          <a:xfrm>
            <a:off x="3966307" y="5556012"/>
            <a:ext cx="6528237" cy="987425"/>
          </a:xfrm>
          <a:prstGeom prst="rect">
            <a:avLst/>
          </a:prstGeom>
        </p:spPr>
        <p:txBody>
          <a:bodyPr lIns="0" tIns="0" rIns="0" bIns="0" rtlCol="0" anchor="t">
            <a:spAutoFit/>
          </a:bodyPr>
          <a:lstStyle/>
          <a:p>
            <a:pPr algn="just">
              <a:lnSpc>
                <a:spcPts val="3849"/>
              </a:lnSpc>
            </a:pPr>
            <a:r>
              <a:rPr lang="en-US" sz="3499">
                <a:solidFill>
                  <a:srgbClr val="8CA9AD"/>
                </a:solidFill>
                <a:latin typeface="DM Sans Bold"/>
              </a:rPr>
              <a:t>LOGISTIC REGRESSION</a:t>
            </a:r>
          </a:p>
          <a:p>
            <a:pPr algn="just">
              <a:lnSpc>
                <a:spcPts val="3849"/>
              </a:lnSpc>
            </a:pPr>
            <a:endParaRPr lang="en-US" sz="3499">
              <a:solidFill>
                <a:srgbClr val="8CA9AD"/>
              </a:solidFill>
              <a:latin typeface="DM Sans Bold"/>
            </a:endParaRPr>
          </a:p>
        </p:txBody>
      </p:sp>
      <p:sp>
        <p:nvSpPr>
          <p:cNvPr id="10" name="AutoShape 10"/>
          <p:cNvSpPr/>
          <p:nvPr/>
        </p:nvSpPr>
        <p:spPr>
          <a:xfrm flipH="1">
            <a:off x="681416" y="5795943"/>
            <a:ext cx="3124112" cy="0"/>
          </a:xfrm>
          <a:prstGeom prst="line">
            <a:avLst/>
          </a:prstGeom>
          <a:ln w="38100" cap="flat">
            <a:solidFill>
              <a:srgbClr val="8CA9AD"/>
            </a:solidFill>
            <a:prstDash val="solid"/>
            <a:headEnd type="none" w="sm" len="sm"/>
            <a:tailEnd type="oval" w="lg" len="lg"/>
          </a:ln>
        </p:spPr>
      </p:sp>
      <p:sp>
        <p:nvSpPr>
          <p:cNvPr id="11" name="TextBox 11"/>
          <p:cNvSpPr txBox="1"/>
          <p:nvPr/>
        </p:nvSpPr>
        <p:spPr>
          <a:xfrm>
            <a:off x="3942943" y="6819662"/>
            <a:ext cx="6528237" cy="987425"/>
          </a:xfrm>
          <a:prstGeom prst="rect">
            <a:avLst/>
          </a:prstGeom>
        </p:spPr>
        <p:txBody>
          <a:bodyPr lIns="0" tIns="0" rIns="0" bIns="0" rtlCol="0" anchor="t">
            <a:spAutoFit/>
          </a:bodyPr>
          <a:lstStyle/>
          <a:p>
            <a:pPr algn="just">
              <a:lnSpc>
                <a:spcPts val="3849"/>
              </a:lnSpc>
            </a:pPr>
            <a:r>
              <a:rPr lang="en-US" sz="3499">
                <a:solidFill>
                  <a:srgbClr val="8CA9AD"/>
                </a:solidFill>
                <a:latin typeface="DM Sans Bold"/>
              </a:rPr>
              <a:t>SUPPORT VECTOR CLASSIFIER</a:t>
            </a:r>
          </a:p>
          <a:p>
            <a:pPr algn="just">
              <a:lnSpc>
                <a:spcPts val="3849"/>
              </a:lnSpc>
            </a:pPr>
            <a:endParaRPr lang="en-US" sz="3499">
              <a:solidFill>
                <a:srgbClr val="8CA9AD"/>
              </a:solidFill>
              <a:latin typeface="DM Sans Bold"/>
            </a:endParaRPr>
          </a:p>
        </p:txBody>
      </p:sp>
      <p:sp>
        <p:nvSpPr>
          <p:cNvPr id="12" name="AutoShape 12"/>
          <p:cNvSpPr/>
          <p:nvPr/>
        </p:nvSpPr>
        <p:spPr>
          <a:xfrm flipH="1">
            <a:off x="658052" y="7059593"/>
            <a:ext cx="3124112" cy="0"/>
          </a:xfrm>
          <a:prstGeom prst="line">
            <a:avLst/>
          </a:prstGeom>
          <a:ln w="38100" cap="flat">
            <a:solidFill>
              <a:srgbClr val="8CA9AD"/>
            </a:solidFill>
            <a:prstDash val="solid"/>
            <a:headEnd type="none" w="sm" len="sm"/>
            <a:tailEnd type="oval" w="lg" len="lg"/>
          </a:ln>
        </p:spPr>
      </p:sp>
      <p:sp>
        <p:nvSpPr>
          <p:cNvPr id="13" name="TextBox 13"/>
          <p:cNvSpPr txBox="1"/>
          <p:nvPr/>
        </p:nvSpPr>
        <p:spPr>
          <a:xfrm>
            <a:off x="3942943" y="8083311"/>
            <a:ext cx="6528237" cy="987425"/>
          </a:xfrm>
          <a:prstGeom prst="rect">
            <a:avLst/>
          </a:prstGeom>
        </p:spPr>
        <p:txBody>
          <a:bodyPr lIns="0" tIns="0" rIns="0" bIns="0" rtlCol="0" anchor="t">
            <a:spAutoFit/>
          </a:bodyPr>
          <a:lstStyle/>
          <a:p>
            <a:pPr algn="just">
              <a:lnSpc>
                <a:spcPts val="3849"/>
              </a:lnSpc>
            </a:pPr>
            <a:r>
              <a:rPr lang="en-US" sz="3499">
                <a:solidFill>
                  <a:srgbClr val="8CA9AD"/>
                </a:solidFill>
                <a:latin typeface="DM Sans Bold"/>
              </a:rPr>
              <a:t>ADABOOSTCLASSIFIER</a:t>
            </a:r>
          </a:p>
          <a:p>
            <a:pPr algn="just">
              <a:lnSpc>
                <a:spcPts val="3849"/>
              </a:lnSpc>
            </a:pPr>
            <a:endParaRPr lang="en-US" sz="3499">
              <a:solidFill>
                <a:srgbClr val="8CA9AD"/>
              </a:solidFill>
              <a:latin typeface="DM Sans Bold"/>
            </a:endParaRPr>
          </a:p>
        </p:txBody>
      </p:sp>
      <p:sp>
        <p:nvSpPr>
          <p:cNvPr id="14" name="AutoShape 14"/>
          <p:cNvSpPr/>
          <p:nvPr/>
        </p:nvSpPr>
        <p:spPr>
          <a:xfrm flipH="1">
            <a:off x="658052" y="8323243"/>
            <a:ext cx="3124112" cy="0"/>
          </a:xfrm>
          <a:prstGeom prst="line">
            <a:avLst/>
          </a:prstGeom>
          <a:ln w="38100" cap="flat">
            <a:solidFill>
              <a:srgbClr val="8CA9AD"/>
            </a:solidFill>
            <a:prstDash val="solid"/>
            <a:headEnd type="none" w="sm" len="sm"/>
            <a:tailEnd type="oval" w="lg" len="lg"/>
          </a:ln>
        </p:spPr>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2114550"/>
          </a:xfrm>
          <a:prstGeom prst="rect">
            <a:avLst/>
          </a:prstGeom>
        </p:spPr>
        <p:txBody>
          <a:bodyPr lIns="0" tIns="0" rIns="0" bIns="0" rtlCol="0" anchor="t">
            <a:spAutoFit/>
          </a:bodyPr>
          <a:lstStyle/>
          <a:p>
            <a:pPr algn="r">
              <a:lnSpc>
                <a:spcPts val="8250"/>
              </a:lnSpc>
            </a:pPr>
            <a:r>
              <a:rPr lang="en-US" sz="7500">
                <a:solidFill>
                  <a:srgbClr val="FFFFFF"/>
                </a:solidFill>
                <a:latin typeface="DM Sans Bold"/>
              </a:rPr>
              <a:t>ABOUT THE DATA</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93678" y="8135576"/>
            <a:ext cx="4102978" cy="2245448"/>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8135576"/>
            <a:ext cx="4102978" cy="3133183"/>
          </a:xfrm>
          <a:prstGeom prst="rect">
            <a:avLst/>
          </a:prstGeom>
        </p:spPr>
      </p:pic>
      <p:sp>
        <p:nvSpPr>
          <p:cNvPr id="8" name="TextBox 8"/>
          <p:cNvSpPr txBox="1"/>
          <p:nvPr/>
        </p:nvSpPr>
        <p:spPr>
          <a:xfrm>
            <a:off x="6860537" y="6029322"/>
            <a:ext cx="6612767" cy="438156"/>
          </a:xfrm>
          <a:prstGeom prst="rect">
            <a:avLst/>
          </a:prstGeom>
        </p:spPr>
        <p:txBody>
          <a:bodyPr lIns="0" tIns="0" rIns="0" bIns="0" rtlCol="0" anchor="t">
            <a:spAutoFit/>
          </a:bodyPr>
          <a:lstStyle/>
          <a:p>
            <a:pPr algn="r">
              <a:lnSpc>
                <a:spcPts val="3300"/>
              </a:lnSpc>
            </a:pPr>
            <a:endParaRPr/>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01.</a:t>
            </a:r>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3963" y="4122333"/>
            <a:ext cx="17736021" cy="3054239"/>
          </a:xfrm>
          <a:prstGeom prst="rect">
            <a:avLst/>
          </a:prstGeom>
        </p:spPr>
      </p:pic>
      <p:sp>
        <p:nvSpPr>
          <p:cNvPr id="3" name="TextBox 3"/>
          <p:cNvSpPr txBox="1"/>
          <p:nvPr/>
        </p:nvSpPr>
        <p:spPr>
          <a:xfrm>
            <a:off x="13894251" y="2723011"/>
            <a:ext cx="2147524" cy="419100"/>
          </a:xfrm>
          <a:prstGeom prst="rect">
            <a:avLst/>
          </a:prstGeom>
        </p:spPr>
        <p:txBody>
          <a:bodyPr lIns="0" tIns="0" rIns="0" bIns="0" rtlCol="0" anchor="t">
            <a:spAutoFit/>
          </a:bodyPr>
          <a:lstStyle/>
          <a:p>
            <a:pPr algn="ctr">
              <a:lnSpc>
                <a:spcPts val="3299"/>
              </a:lnSpc>
            </a:pPr>
            <a:r>
              <a:rPr lang="en-US" sz="2999">
                <a:solidFill>
                  <a:srgbClr val="FFFFFF"/>
                </a:solidFill>
                <a:latin typeface="DM Sans Bold"/>
              </a:rPr>
              <a:t>458K</a:t>
            </a:r>
          </a:p>
        </p:txBody>
      </p:sp>
      <p:sp>
        <p:nvSpPr>
          <p:cNvPr id="4" name="TextBox 4"/>
          <p:cNvSpPr txBox="1"/>
          <p:nvPr/>
        </p:nvSpPr>
        <p:spPr>
          <a:xfrm>
            <a:off x="13789753" y="3161161"/>
            <a:ext cx="2356520" cy="698500"/>
          </a:xfrm>
          <a:prstGeom prst="rect">
            <a:avLst/>
          </a:prstGeom>
        </p:spPr>
        <p:txBody>
          <a:bodyPr lIns="0" tIns="0" rIns="0" bIns="0" rtlCol="0" anchor="t">
            <a:spAutoFit/>
          </a:bodyPr>
          <a:lstStyle/>
          <a:p>
            <a:pPr algn="ctr">
              <a:lnSpc>
                <a:spcPts val="2749"/>
              </a:lnSpc>
            </a:pPr>
            <a:r>
              <a:rPr lang="en-US" sz="2499">
                <a:solidFill>
                  <a:srgbClr val="FFFFFF"/>
                </a:solidFill>
                <a:latin typeface="DM Sans"/>
              </a:rPr>
              <a:t>People use this product</a:t>
            </a:r>
          </a:p>
        </p:txBody>
      </p:sp>
      <p:sp>
        <p:nvSpPr>
          <p:cNvPr id="5" name="TextBox 5"/>
          <p:cNvSpPr txBox="1"/>
          <p:nvPr/>
        </p:nvSpPr>
        <p:spPr>
          <a:xfrm>
            <a:off x="1384948" y="749426"/>
            <a:ext cx="7257307" cy="1945010"/>
          </a:xfrm>
          <a:prstGeom prst="rect">
            <a:avLst/>
          </a:prstGeom>
        </p:spPr>
        <p:txBody>
          <a:bodyPr lIns="0" tIns="0" rIns="0" bIns="0" rtlCol="0" anchor="t">
            <a:spAutoFit/>
          </a:bodyPr>
          <a:lstStyle/>
          <a:p>
            <a:pPr algn="ctr">
              <a:lnSpc>
                <a:spcPts val="7590"/>
              </a:lnSpc>
            </a:pPr>
            <a:r>
              <a:rPr lang="en-US" sz="6900">
                <a:solidFill>
                  <a:srgbClr val="8CA9AD"/>
                </a:solidFill>
                <a:latin typeface="DM Sans Bold"/>
              </a:rPr>
              <a:t>EVALUATION RESULTS</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156322" y="0"/>
            <a:ext cx="4102978" cy="2245448"/>
          </a:xfrm>
          <a:prstGeom prst="rect">
            <a:avLst/>
          </a:prstGeom>
        </p:spPr>
      </p:pic>
    </p:spTree>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790700" y="3934702"/>
            <a:ext cx="12028144" cy="2114550"/>
          </a:xfrm>
          <a:prstGeom prst="rect">
            <a:avLst/>
          </a:prstGeom>
        </p:spPr>
        <p:txBody>
          <a:bodyPr lIns="0" tIns="0" rIns="0" bIns="0" rtlCol="0" anchor="t">
            <a:spAutoFit/>
          </a:bodyPr>
          <a:lstStyle/>
          <a:p>
            <a:pPr algn="r">
              <a:lnSpc>
                <a:spcPts val="8250"/>
              </a:lnSpc>
            </a:pPr>
            <a:r>
              <a:rPr lang="en-US" sz="7500">
                <a:solidFill>
                  <a:srgbClr val="FFFFFF"/>
                </a:solidFill>
                <a:latin typeface="DM Sans Bold"/>
              </a:rPr>
              <a:t>  PATTERN EXTRACTION AND PREDICTION </a:t>
            </a:r>
          </a:p>
        </p:txBody>
      </p:sp>
      <p:sp>
        <p:nvSpPr>
          <p:cNvPr id="6" name="TextBox 6"/>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04.</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93678" y="8135576"/>
            <a:ext cx="4102978" cy="224544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8135576"/>
            <a:ext cx="4102978" cy="3133183"/>
          </a:xfrm>
          <a:prstGeom prst="rect">
            <a:avLst/>
          </a:prstGeom>
        </p:spPr>
      </p:pic>
    </p:spTree>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08946" y="2579471"/>
            <a:ext cx="15870108" cy="7427210"/>
          </a:xfrm>
          <a:prstGeom prst="rect">
            <a:avLst/>
          </a:prstGeom>
        </p:spPr>
      </p:pic>
      <p:sp>
        <p:nvSpPr>
          <p:cNvPr id="3" name="TextBox 3"/>
          <p:cNvSpPr txBox="1"/>
          <p:nvPr/>
        </p:nvSpPr>
        <p:spPr>
          <a:xfrm>
            <a:off x="732505" y="464921"/>
            <a:ext cx="16822989" cy="2114550"/>
          </a:xfrm>
          <a:prstGeom prst="rect">
            <a:avLst/>
          </a:prstGeom>
        </p:spPr>
        <p:txBody>
          <a:bodyPr lIns="0" tIns="0" rIns="0" bIns="0" rtlCol="0" anchor="t">
            <a:spAutoFit/>
          </a:bodyPr>
          <a:lstStyle/>
          <a:p>
            <a:pPr algn="ctr">
              <a:lnSpc>
                <a:spcPts val="8250"/>
              </a:lnSpc>
            </a:pPr>
            <a:r>
              <a:rPr lang="en-US" sz="7500">
                <a:solidFill>
                  <a:srgbClr val="8CA9AD"/>
                </a:solidFill>
                <a:latin typeface="DM Sans Bold"/>
              </a:rPr>
              <a:t>TOP 20 FEATURES ACCORDING TO DESCISION TREE CLASSIFIER</a:t>
            </a:r>
          </a:p>
        </p:txBody>
      </p:sp>
    </p:spTree>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12341" y="2816500"/>
            <a:ext cx="15063318" cy="7200851"/>
          </a:xfrm>
          <a:prstGeom prst="rect">
            <a:avLst/>
          </a:prstGeom>
        </p:spPr>
      </p:pic>
      <p:sp>
        <p:nvSpPr>
          <p:cNvPr id="3" name="TextBox 3"/>
          <p:cNvSpPr txBox="1"/>
          <p:nvPr/>
        </p:nvSpPr>
        <p:spPr>
          <a:xfrm>
            <a:off x="732505" y="464921"/>
            <a:ext cx="16822989" cy="2114550"/>
          </a:xfrm>
          <a:prstGeom prst="rect">
            <a:avLst/>
          </a:prstGeom>
        </p:spPr>
        <p:txBody>
          <a:bodyPr lIns="0" tIns="0" rIns="0" bIns="0" rtlCol="0" anchor="t">
            <a:spAutoFit/>
          </a:bodyPr>
          <a:lstStyle/>
          <a:p>
            <a:pPr algn="ctr">
              <a:lnSpc>
                <a:spcPts val="8250"/>
              </a:lnSpc>
            </a:pPr>
            <a:r>
              <a:rPr lang="en-US" sz="7500">
                <a:solidFill>
                  <a:srgbClr val="8CA9AD"/>
                </a:solidFill>
                <a:latin typeface="DM Sans Bold"/>
              </a:rPr>
              <a:t>TOP 20 FEATURES ACCORDING TO RANDOM FORREST CLASSIFIER</a:t>
            </a:r>
          </a:p>
        </p:txBody>
      </p:sp>
    </p:spTree>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622" y="1104900"/>
            <a:ext cx="9166757" cy="1066800"/>
          </a:xfrm>
          <a:prstGeom prst="rect">
            <a:avLst/>
          </a:prstGeom>
        </p:spPr>
        <p:txBody>
          <a:bodyPr lIns="0" tIns="0" rIns="0" bIns="0" rtlCol="0" anchor="t">
            <a:spAutoFit/>
          </a:bodyPr>
          <a:lstStyle/>
          <a:p>
            <a:pPr algn="ctr">
              <a:lnSpc>
                <a:spcPts val="8250"/>
              </a:lnSpc>
            </a:pPr>
            <a:r>
              <a:rPr lang="en-US" sz="7500">
                <a:solidFill>
                  <a:srgbClr val="8CA9AD"/>
                </a:solidFill>
                <a:latin typeface="DM Sans Bold"/>
              </a:rPr>
              <a:t>PREDICTION</a:t>
            </a:r>
          </a:p>
        </p:txBody>
      </p:sp>
      <p:sp>
        <p:nvSpPr>
          <p:cNvPr id="3" name="TextBox 3"/>
          <p:cNvSpPr txBox="1"/>
          <p:nvPr/>
        </p:nvSpPr>
        <p:spPr>
          <a:xfrm>
            <a:off x="2559917" y="3687816"/>
            <a:ext cx="12810644" cy="5321193"/>
          </a:xfrm>
          <a:prstGeom prst="rect">
            <a:avLst/>
          </a:prstGeom>
        </p:spPr>
        <p:txBody>
          <a:bodyPr lIns="0" tIns="0" rIns="0" bIns="0" rtlCol="0" anchor="t">
            <a:spAutoFit/>
          </a:bodyPr>
          <a:lstStyle/>
          <a:p>
            <a:pPr marL="915762" lvl="1" indent="-457881" algn="just">
              <a:lnSpc>
                <a:spcPts val="4665"/>
              </a:lnSpc>
              <a:buFont typeface="Arial"/>
              <a:buChar char="•"/>
            </a:pPr>
            <a:r>
              <a:rPr lang="en-US" sz="4241">
                <a:solidFill>
                  <a:srgbClr val="737373"/>
                </a:solidFill>
                <a:latin typeface="DM Sans"/>
              </a:rPr>
              <a:t>The final model we use for prediction is RandomForestClassifier as is has the highest f1 score for the test data.</a:t>
            </a:r>
          </a:p>
          <a:p>
            <a:pPr algn="just">
              <a:lnSpc>
                <a:spcPts val="4665"/>
              </a:lnSpc>
            </a:pPr>
            <a:endParaRPr lang="en-US" sz="4241">
              <a:solidFill>
                <a:srgbClr val="737373"/>
              </a:solidFill>
              <a:latin typeface="DM Sans"/>
            </a:endParaRPr>
          </a:p>
          <a:p>
            <a:pPr marL="915762" lvl="1" indent="-457881" algn="just">
              <a:lnSpc>
                <a:spcPts val="4665"/>
              </a:lnSpc>
              <a:buFont typeface="Arial"/>
              <a:buChar char="•"/>
            </a:pPr>
            <a:r>
              <a:rPr lang="en-US" sz="4241">
                <a:solidFill>
                  <a:srgbClr val="737373"/>
                </a:solidFill>
                <a:latin typeface="DM Sans"/>
              </a:rPr>
              <a:t>We predict the ReportedFraud column for the unseen data provided using RandomForestClassifier</a:t>
            </a:r>
          </a:p>
          <a:p>
            <a:pPr algn="ctr">
              <a:lnSpc>
                <a:spcPts val="4665"/>
              </a:lnSpc>
              <a:spcBef>
                <a:spcPct val="0"/>
              </a:spcBef>
            </a:pPr>
            <a:endParaRPr lang="en-US" sz="4241">
              <a:solidFill>
                <a:srgbClr val="737373"/>
              </a:solidFill>
              <a:latin typeface="DM Sans"/>
            </a:endParaRPr>
          </a:p>
          <a:p>
            <a:pPr algn="ctr">
              <a:lnSpc>
                <a:spcPts val="4665"/>
              </a:lnSpc>
              <a:spcBef>
                <a:spcPct val="0"/>
              </a:spcBef>
            </a:pPr>
            <a:endParaRPr lang="en-US" sz="4241">
              <a:solidFill>
                <a:srgbClr val="737373"/>
              </a:solidFill>
              <a:latin typeface="DM Sans"/>
            </a:endParaRP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56322" y="-160719"/>
            <a:ext cx="4102978" cy="2245448"/>
          </a:xfrm>
          <a:prstGeom prst="rect">
            <a:avLst/>
          </a:prstGeom>
        </p:spPr>
      </p:pic>
    </p:spTree>
  </p:cSld>
  <p:clrMapOvr>
    <a:masterClrMapping/>
  </p:clrMapOvr>
  <p:transition spd="med">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81200" y="-94024"/>
            <a:ext cx="4102978" cy="2245448"/>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81200" y="6267450"/>
            <a:ext cx="2880360" cy="4114800"/>
          </a:xfrm>
          <a:prstGeom prst="rect">
            <a:avLst/>
          </a:prstGeom>
        </p:spPr>
      </p:pic>
      <p:sp>
        <p:nvSpPr>
          <p:cNvPr id="7" name="TextBox 7"/>
          <p:cNvSpPr txBox="1"/>
          <p:nvPr/>
        </p:nvSpPr>
        <p:spPr>
          <a:xfrm>
            <a:off x="4245946" y="3130544"/>
            <a:ext cx="10620170" cy="1660526"/>
          </a:xfrm>
          <a:prstGeom prst="rect">
            <a:avLst/>
          </a:prstGeom>
        </p:spPr>
        <p:txBody>
          <a:bodyPr lIns="0" tIns="0" rIns="0" bIns="0" rtlCol="0" anchor="t">
            <a:spAutoFit/>
          </a:bodyPr>
          <a:lstStyle/>
          <a:p>
            <a:pPr algn="r">
              <a:lnSpc>
                <a:spcPts val="12500"/>
              </a:lnSpc>
            </a:pPr>
            <a:r>
              <a:rPr lang="en-US" sz="12500">
                <a:solidFill>
                  <a:srgbClr val="FFFFFF"/>
                </a:solidFill>
                <a:latin typeface="DM Sans Bold"/>
              </a:rPr>
              <a:t>THANK YOU</a:t>
            </a:r>
          </a:p>
        </p:txBody>
      </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5623560" y="7673106"/>
            <a:ext cx="3422956" cy="2613894"/>
          </a:xfrm>
          <a:prstGeom prst="rect">
            <a:avLst/>
          </a:prstGeom>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56322" y="9164276"/>
            <a:ext cx="4102978" cy="224544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0"/>
            <a:ext cx="4102978" cy="3133183"/>
          </a:xfrm>
          <a:prstGeom prst="rect">
            <a:avLst/>
          </a:prstGeom>
        </p:spPr>
      </p:pic>
      <p:sp>
        <p:nvSpPr>
          <p:cNvPr id="4" name="TextBox 4"/>
          <p:cNvSpPr txBox="1"/>
          <p:nvPr/>
        </p:nvSpPr>
        <p:spPr>
          <a:xfrm>
            <a:off x="4975440" y="734241"/>
            <a:ext cx="12591998" cy="3172475"/>
          </a:xfrm>
          <a:prstGeom prst="rect">
            <a:avLst/>
          </a:prstGeom>
        </p:spPr>
        <p:txBody>
          <a:bodyPr lIns="0" tIns="0" rIns="0" bIns="0" rtlCol="0" anchor="t">
            <a:spAutoFit/>
          </a:bodyPr>
          <a:lstStyle/>
          <a:p>
            <a:pPr algn="ctr">
              <a:lnSpc>
                <a:spcPts val="12431"/>
              </a:lnSpc>
            </a:pPr>
            <a:r>
              <a:rPr lang="en-US" sz="11301">
                <a:solidFill>
                  <a:srgbClr val="FFFFFF"/>
                </a:solidFill>
                <a:latin typeface="DM Sans Bold"/>
              </a:rPr>
              <a:t>PROBLEM STATEMENT</a:t>
            </a:r>
          </a:p>
        </p:txBody>
      </p:sp>
      <p:sp>
        <p:nvSpPr>
          <p:cNvPr id="5" name="TextBox 5"/>
          <p:cNvSpPr txBox="1"/>
          <p:nvPr/>
        </p:nvSpPr>
        <p:spPr>
          <a:xfrm>
            <a:off x="543548" y="4619423"/>
            <a:ext cx="17023890" cy="2698111"/>
          </a:xfrm>
          <a:prstGeom prst="rect">
            <a:avLst/>
          </a:prstGeom>
        </p:spPr>
        <p:txBody>
          <a:bodyPr wrap="square" lIns="0" tIns="0" rIns="0" bIns="0" rtlCol="0" anchor="t">
            <a:spAutoFit/>
          </a:bodyPr>
          <a:lstStyle/>
          <a:p>
            <a:pPr algn="just">
              <a:lnSpc>
                <a:spcPts val="3520"/>
              </a:lnSpc>
            </a:pPr>
            <a:r>
              <a:rPr lang="en-US" sz="3200" dirty="0">
                <a:solidFill>
                  <a:srgbClr val="FFFFFF"/>
                </a:solidFill>
                <a:latin typeface="DM Sans Bold"/>
              </a:rPr>
              <a:t>A major general insurance company has a business problem with significant number of claims being reported are fraudulent in nature and it is leading to loss. The task is to predict the fraudulent ones before even processing the claims to allocate costs appropriately, to keep the thorough investigation process in place and to design proper action plan for the claims to be approved. The goal of the project is prediction of fraud plays in auto insurance claims.</a:t>
            </a: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56322" y="8041552"/>
            <a:ext cx="4102978" cy="224544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3907" y="-713983"/>
            <a:ext cx="4102978" cy="3133183"/>
          </a:xfrm>
          <a:prstGeom prst="rect">
            <a:avLst/>
          </a:prstGeom>
        </p:spPr>
      </p:pic>
      <p:sp>
        <p:nvSpPr>
          <p:cNvPr id="4" name="TextBox 4"/>
          <p:cNvSpPr txBox="1"/>
          <p:nvPr/>
        </p:nvSpPr>
        <p:spPr>
          <a:xfrm>
            <a:off x="815374" y="2878265"/>
            <a:ext cx="6489414" cy="627386"/>
          </a:xfrm>
          <a:prstGeom prst="rect">
            <a:avLst/>
          </a:prstGeom>
        </p:spPr>
        <p:txBody>
          <a:bodyPr lIns="0" tIns="0" rIns="0" bIns="0" rtlCol="0" anchor="t">
            <a:spAutoFit/>
          </a:bodyPr>
          <a:lstStyle/>
          <a:p>
            <a:pPr>
              <a:lnSpc>
                <a:spcPts val="4840"/>
              </a:lnSpc>
            </a:pPr>
            <a:r>
              <a:rPr lang="en-US" sz="4400">
                <a:solidFill>
                  <a:srgbClr val="8CA9AD"/>
                </a:solidFill>
                <a:latin typeface="DM Sans Bold"/>
              </a:rPr>
              <a:t>Demographic Data</a:t>
            </a:r>
          </a:p>
        </p:txBody>
      </p:sp>
      <p:sp>
        <p:nvSpPr>
          <p:cNvPr id="5" name="TextBox 5"/>
          <p:cNvSpPr txBox="1"/>
          <p:nvPr/>
        </p:nvSpPr>
        <p:spPr>
          <a:xfrm>
            <a:off x="815374" y="3524701"/>
            <a:ext cx="5953371" cy="897896"/>
          </a:xfrm>
          <a:prstGeom prst="rect">
            <a:avLst/>
          </a:prstGeom>
        </p:spPr>
        <p:txBody>
          <a:bodyPr lIns="0" tIns="0" rIns="0" bIns="0" rtlCol="0" anchor="t">
            <a:spAutoFit/>
          </a:bodyPr>
          <a:lstStyle/>
          <a:p>
            <a:pPr algn="just">
              <a:lnSpc>
                <a:spcPts val="3520"/>
              </a:lnSpc>
            </a:pPr>
            <a:r>
              <a:rPr lang="en-US" sz="3200">
                <a:solidFill>
                  <a:srgbClr val="737373"/>
                </a:solidFill>
                <a:latin typeface="DM Sans"/>
              </a:rPr>
              <a:t>Consist of the demographic data of each customer.</a:t>
            </a:r>
          </a:p>
        </p:txBody>
      </p:sp>
      <p:sp>
        <p:nvSpPr>
          <p:cNvPr id="6" name="TextBox 6"/>
          <p:cNvSpPr txBox="1"/>
          <p:nvPr/>
        </p:nvSpPr>
        <p:spPr>
          <a:xfrm>
            <a:off x="4937089" y="1085850"/>
            <a:ext cx="4450962" cy="795025"/>
          </a:xfrm>
          <a:prstGeom prst="rect">
            <a:avLst/>
          </a:prstGeom>
        </p:spPr>
        <p:txBody>
          <a:bodyPr lIns="0" tIns="0" rIns="0" bIns="0" rtlCol="0" anchor="t">
            <a:spAutoFit/>
          </a:bodyPr>
          <a:lstStyle/>
          <a:p>
            <a:pPr>
              <a:lnSpc>
                <a:spcPts val="6160"/>
              </a:lnSpc>
            </a:pPr>
            <a:r>
              <a:rPr lang="en-US" sz="5600">
                <a:solidFill>
                  <a:srgbClr val="8CA9AD"/>
                </a:solidFill>
                <a:latin typeface="DM Sans Bold"/>
              </a:rPr>
              <a:t>DATA GIVEN</a:t>
            </a:r>
          </a:p>
        </p:txBody>
      </p:sp>
      <p:sp>
        <p:nvSpPr>
          <p:cNvPr id="7" name="TextBox 7"/>
          <p:cNvSpPr txBox="1"/>
          <p:nvPr/>
        </p:nvSpPr>
        <p:spPr>
          <a:xfrm>
            <a:off x="10865190" y="4127954"/>
            <a:ext cx="6489414" cy="627386"/>
          </a:xfrm>
          <a:prstGeom prst="rect">
            <a:avLst/>
          </a:prstGeom>
        </p:spPr>
        <p:txBody>
          <a:bodyPr lIns="0" tIns="0" rIns="0" bIns="0" rtlCol="0" anchor="t">
            <a:spAutoFit/>
          </a:bodyPr>
          <a:lstStyle/>
          <a:p>
            <a:pPr algn="just">
              <a:lnSpc>
                <a:spcPts val="4840"/>
              </a:lnSpc>
            </a:pPr>
            <a:r>
              <a:rPr lang="en-US" sz="4400">
                <a:solidFill>
                  <a:srgbClr val="8CA9AD"/>
                </a:solidFill>
                <a:latin typeface="DM Sans Bold"/>
              </a:rPr>
              <a:t>Policy Information</a:t>
            </a:r>
          </a:p>
        </p:txBody>
      </p:sp>
      <p:sp>
        <p:nvSpPr>
          <p:cNvPr id="8" name="TextBox 8"/>
          <p:cNvSpPr txBox="1"/>
          <p:nvPr/>
        </p:nvSpPr>
        <p:spPr>
          <a:xfrm>
            <a:off x="10865190" y="4864277"/>
            <a:ext cx="5953371" cy="1774196"/>
          </a:xfrm>
          <a:prstGeom prst="rect">
            <a:avLst/>
          </a:prstGeom>
        </p:spPr>
        <p:txBody>
          <a:bodyPr lIns="0" tIns="0" rIns="0" bIns="0" rtlCol="0" anchor="t">
            <a:spAutoFit/>
          </a:bodyPr>
          <a:lstStyle/>
          <a:p>
            <a:pPr algn="just">
              <a:lnSpc>
                <a:spcPts val="3520"/>
              </a:lnSpc>
            </a:pPr>
            <a:r>
              <a:rPr lang="en-US" sz="3200">
                <a:solidFill>
                  <a:srgbClr val="737373"/>
                </a:solidFill>
                <a:latin typeface="DM Sans"/>
              </a:rPr>
              <a:t>Consist of the customer auto insurance policy information, connected to the claim with the insurance company</a:t>
            </a:r>
          </a:p>
        </p:txBody>
      </p:sp>
      <p:sp>
        <p:nvSpPr>
          <p:cNvPr id="9" name="TextBox 9"/>
          <p:cNvSpPr txBox="1"/>
          <p:nvPr/>
        </p:nvSpPr>
        <p:spPr>
          <a:xfrm>
            <a:off x="10769886" y="890709"/>
            <a:ext cx="6489414" cy="627386"/>
          </a:xfrm>
          <a:prstGeom prst="rect">
            <a:avLst/>
          </a:prstGeom>
        </p:spPr>
        <p:txBody>
          <a:bodyPr lIns="0" tIns="0" rIns="0" bIns="0" rtlCol="0" anchor="t">
            <a:spAutoFit/>
          </a:bodyPr>
          <a:lstStyle/>
          <a:p>
            <a:pPr algn="just">
              <a:lnSpc>
                <a:spcPts val="4840"/>
              </a:lnSpc>
            </a:pPr>
            <a:r>
              <a:rPr lang="en-US" sz="4400">
                <a:solidFill>
                  <a:srgbClr val="8CA9AD"/>
                </a:solidFill>
                <a:latin typeface="DM Sans Bold"/>
              </a:rPr>
              <a:t>Data of Claim</a:t>
            </a:r>
          </a:p>
        </p:txBody>
      </p:sp>
      <p:sp>
        <p:nvSpPr>
          <p:cNvPr id="10" name="TextBox 10"/>
          <p:cNvSpPr txBox="1"/>
          <p:nvPr/>
        </p:nvSpPr>
        <p:spPr>
          <a:xfrm>
            <a:off x="10769886" y="1546670"/>
            <a:ext cx="5953371" cy="1958981"/>
          </a:xfrm>
          <a:prstGeom prst="rect">
            <a:avLst/>
          </a:prstGeom>
        </p:spPr>
        <p:txBody>
          <a:bodyPr lIns="0" tIns="0" rIns="0" bIns="0" rtlCol="0" anchor="t">
            <a:spAutoFit/>
          </a:bodyPr>
          <a:lstStyle/>
          <a:p>
            <a:pPr algn="just">
              <a:lnSpc>
                <a:spcPts val="3850"/>
              </a:lnSpc>
            </a:pPr>
            <a:r>
              <a:rPr lang="en-US" sz="3500">
                <a:solidFill>
                  <a:srgbClr val="737373"/>
                </a:solidFill>
                <a:latin typeface="DM Sans"/>
              </a:rPr>
              <a:t>These files consist of the details about the insurance claim, that the customer applied for</a:t>
            </a:r>
          </a:p>
        </p:txBody>
      </p:sp>
      <p:sp>
        <p:nvSpPr>
          <p:cNvPr id="11" name="TextBox 11"/>
          <p:cNvSpPr txBox="1"/>
          <p:nvPr/>
        </p:nvSpPr>
        <p:spPr>
          <a:xfrm>
            <a:off x="815374" y="5181600"/>
            <a:ext cx="6489414" cy="627386"/>
          </a:xfrm>
          <a:prstGeom prst="rect">
            <a:avLst/>
          </a:prstGeom>
        </p:spPr>
        <p:txBody>
          <a:bodyPr lIns="0" tIns="0" rIns="0" bIns="0" rtlCol="0" anchor="t">
            <a:spAutoFit/>
          </a:bodyPr>
          <a:lstStyle/>
          <a:p>
            <a:pPr algn="just">
              <a:lnSpc>
                <a:spcPts val="4840"/>
              </a:lnSpc>
            </a:pPr>
            <a:r>
              <a:rPr lang="en-US" sz="4400">
                <a:solidFill>
                  <a:srgbClr val="8CA9AD"/>
                </a:solidFill>
                <a:latin typeface="DM Sans Bold"/>
              </a:rPr>
              <a:t>Data of Vehicle</a:t>
            </a:r>
          </a:p>
        </p:txBody>
      </p:sp>
      <p:sp>
        <p:nvSpPr>
          <p:cNvPr id="12" name="TextBox 12"/>
          <p:cNvSpPr txBox="1"/>
          <p:nvPr/>
        </p:nvSpPr>
        <p:spPr>
          <a:xfrm>
            <a:off x="815374" y="5837561"/>
            <a:ext cx="5953371" cy="1473206"/>
          </a:xfrm>
          <a:prstGeom prst="rect">
            <a:avLst/>
          </a:prstGeom>
        </p:spPr>
        <p:txBody>
          <a:bodyPr lIns="0" tIns="0" rIns="0" bIns="0" rtlCol="0" anchor="t">
            <a:spAutoFit/>
          </a:bodyPr>
          <a:lstStyle/>
          <a:p>
            <a:pPr algn="just">
              <a:lnSpc>
                <a:spcPts val="3850"/>
              </a:lnSpc>
            </a:pPr>
            <a:r>
              <a:rPr lang="en-US" sz="3500">
                <a:solidFill>
                  <a:srgbClr val="737373"/>
                </a:solidFill>
                <a:latin typeface="DM Sans"/>
              </a:rPr>
              <a:t>Consist of the details about the Vehicle, connected to the policy.</a:t>
            </a:r>
          </a:p>
        </p:txBody>
      </p:sp>
      <p:sp>
        <p:nvSpPr>
          <p:cNvPr id="13" name="TextBox 13"/>
          <p:cNvSpPr txBox="1"/>
          <p:nvPr/>
        </p:nvSpPr>
        <p:spPr>
          <a:xfrm>
            <a:off x="815374" y="8058094"/>
            <a:ext cx="6489414" cy="627386"/>
          </a:xfrm>
          <a:prstGeom prst="rect">
            <a:avLst/>
          </a:prstGeom>
        </p:spPr>
        <p:txBody>
          <a:bodyPr lIns="0" tIns="0" rIns="0" bIns="0" rtlCol="0" anchor="t">
            <a:spAutoFit/>
          </a:bodyPr>
          <a:lstStyle/>
          <a:p>
            <a:pPr>
              <a:lnSpc>
                <a:spcPts val="4840"/>
              </a:lnSpc>
            </a:pPr>
            <a:r>
              <a:rPr lang="en-US" sz="4400">
                <a:solidFill>
                  <a:srgbClr val="8CA9AD"/>
                </a:solidFill>
                <a:latin typeface="DM Sans Bold"/>
              </a:rPr>
              <a:t>Fraud Data</a:t>
            </a:r>
          </a:p>
        </p:txBody>
      </p:sp>
      <p:sp>
        <p:nvSpPr>
          <p:cNvPr id="14" name="TextBox 14"/>
          <p:cNvSpPr txBox="1"/>
          <p:nvPr/>
        </p:nvSpPr>
        <p:spPr>
          <a:xfrm>
            <a:off x="815374" y="8704530"/>
            <a:ext cx="5953371" cy="459746"/>
          </a:xfrm>
          <a:prstGeom prst="rect">
            <a:avLst/>
          </a:prstGeom>
        </p:spPr>
        <p:txBody>
          <a:bodyPr lIns="0" tIns="0" rIns="0" bIns="0" rtlCol="0" anchor="t">
            <a:spAutoFit/>
          </a:bodyPr>
          <a:lstStyle/>
          <a:p>
            <a:pPr algn="just">
              <a:lnSpc>
                <a:spcPts val="3520"/>
              </a:lnSpc>
            </a:pPr>
            <a:r>
              <a:rPr lang="en-US" sz="3200">
                <a:solidFill>
                  <a:srgbClr val="737373"/>
                </a:solidFill>
                <a:latin typeface="DM Sans"/>
              </a:rPr>
              <a:t>Fraud information details</a:t>
            </a: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7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03199" y="1646913"/>
            <a:ext cx="6006399" cy="1954810"/>
          </a:xfrm>
          <a:prstGeom prst="rect">
            <a:avLst/>
          </a:prstGeom>
        </p:spPr>
      </p:pic>
      <p:sp>
        <p:nvSpPr>
          <p:cNvPr id="3" name="TextBox 3"/>
          <p:cNvSpPr txBox="1"/>
          <p:nvPr/>
        </p:nvSpPr>
        <p:spPr>
          <a:xfrm>
            <a:off x="4156523" y="1229856"/>
            <a:ext cx="11341604" cy="3101901"/>
          </a:xfrm>
          <a:prstGeom prst="rect">
            <a:avLst/>
          </a:prstGeom>
        </p:spPr>
        <p:txBody>
          <a:bodyPr lIns="0" tIns="0" rIns="0" bIns="0" rtlCol="0" anchor="t">
            <a:spAutoFit/>
          </a:bodyPr>
          <a:lstStyle/>
          <a:p>
            <a:pPr algn="just">
              <a:lnSpc>
                <a:spcPts val="3535"/>
              </a:lnSpc>
            </a:pPr>
            <a:endParaRPr/>
          </a:p>
          <a:p>
            <a:pPr algn="just">
              <a:lnSpc>
                <a:spcPts val="3535"/>
              </a:lnSpc>
            </a:pPr>
            <a:r>
              <a:rPr lang="en-US" sz="3214">
                <a:solidFill>
                  <a:srgbClr val="FFFFFF"/>
                </a:solidFill>
                <a:latin typeface="DM Sans Bold"/>
              </a:rPr>
              <a:t>Demographic Data</a:t>
            </a:r>
          </a:p>
          <a:p>
            <a:pPr marL="693931" lvl="1" indent="-346966" algn="just">
              <a:lnSpc>
                <a:spcPts val="3535"/>
              </a:lnSpc>
              <a:buFont typeface="Arial"/>
              <a:buChar char="•"/>
            </a:pPr>
            <a:r>
              <a:rPr lang="en-US" sz="3214">
                <a:solidFill>
                  <a:srgbClr val="FFFFFF"/>
                </a:solidFill>
                <a:latin typeface="DM Sans Bold"/>
              </a:rPr>
              <a:t>The file consists of 10 columns and 28836 rows</a:t>
            </a:r>
          </a:p>
          <a:p>
            <a:pPr marL="693931" lvl="1" indent="-346966" algn="just">
              <a:lnSpc>
                <a:spcPts val="3535"/>
              </a:lnSpc>
              <a:buFont typeface="Arial"/>
              <a:buChar char="•"/>
            </a:pPr>
            <a:r>
              <a:rPr lang="en-US" sz="3214">
                <a:solidFill>
                  <a:srgbClr val="FFFFFF"/>
                </a:solidFill>
                <a:latin typeface="DM Sans Bold"/>
              </a:rPr>
              <a:t>InsuredZipCode, although numbers, represent regions in the country and hence are categorical variables. </a:t>
            </a:r>
          </a:p>
          <a:p>
            <a:pPr algn="just">
              <a:lnSpc>
                <a:spcPts val="3535"/>
              </a:lnSpc>
            </a:pPr>
            <a:endParaRPr lang="en-US" sz="3214">
              <a:solidFill>
                <a:srgbClr val="FFFFFF"/>
              </a:solidFill>
              <a:latin typeface="DM Sans Bold"/>
            </a:endParaRPr>
          </a:p>
          <a:p>
            <a:pPr algn="just">
              <a:lnSpc>
                <a:spcPts val="3535"/>
              </a:lnSpc>
            </a:pPr>
            <a:endParaRPr lang="en-US" sz="3214">
              <a:solidFill>
                <a:srgbClr val="FFFFFF"/>
              </a:solidFill>
              <a:latin typeface="DM Sans Bold"/>
            </a:endParaRPr>
          </a:p>
        </p:txBody>
      </p:sp>
      <p:pic>
        <p:nvPicPr>
          <p:cNvPr id="4" name="Picture 4"/>
          <p:cNvPicPr>
            <a:picLocks noChangeAspect="1"/>
          </p:cNvPicPr>
          <p:nvPr/>
        </p:nvPicPr>
        <p:blipFill>
          <a:blip r:embed="rId2">
            <a:alphaModFix amt="7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03199" y="4627728"/>
            <a:ext cx="6006399" cy="1954810"/>
          </a:xfrm>
          <a:prstGeom prst="rect">
            <a:avLst/>
          </a:prstGeom>
        </p:spPr>
      </p:pic>
      <p:sp>
        <p:nvSpPr>
          <p:cNvPr id="5" name="TextBox 5"/>
          <p:cNvSpPr txBox="1"/>
          <p:nvPr/>
        </p:nvSpPr>
        <p:spPr>
          <a:xfrm>
            <a:off x="4156523" y="4058923"/>
            <a:ext cx="11341604" cy="3541920"/>
          </a:xfrm>
          <a:prstGeom prst="rect">
            <a:avLst/>
          </a:prstGeom>
        </p:spPr>
        <p:txBody>
          <a:bodyPr lIns="0" tIns="0" rIns="0" bIns="0" rtlCol="0" anchor="t">
            <a:spAutoFit/>
          </a:bodyPr>
          <a:lstStyle/>
          <a:p>
            <a:pPr algn="just">
              <a:lnSpc>
                <a:spcPts val="3535"/>
              </a:lnSpc>
            </a:pPr>
            <a:endParaRPr/>
          </a:p>
          <a:p>
            <a:pPr algn="just">
              <a:lnSpc>
                <a:spcPts val="3535"/>
              </a:lnSpc>
            </a:pPr>
            <a:r>
              <a:rPr lang="en-US" sz="3214">
                <a:solidFill>
                  <a:srgbClr val="FFFFFF"/>
                </a:solidFill>
                <a:latin typeface="DM Sans Bold"/>
              </a:rPr>
              <a:t>Policy Information</a:t>
            </a:r>
          </a:p>
          <a:p>
            <a:pPr marL="693931" lvl="1" indent="-346966" algn="just">
              <a:lnSpc>
                <a:spcPts val="3535"/>
              </a:lnSpc>
              <a:buFont typeface="Arial"/>
              <a:buChar char="•"/>
            </a:pPr>
            <a:r>
              <a:rPr lang="en-US" sz="3214">
                <a:solidFill>
                  <a:srgbClr val="FFFFFF"/>
                </a:solidFill>
                <a:latin typeface="DM Sans Bold"/>
              </a:rPr>
              <a:t>The file consists of 10 columns and 28836 rows</a:t>
            </a:r>
          </a:p>
          <a:p>
            <a:pPr marL="693931" lvl="1" indent="-346966" algn="just">
              <a:lnSpc>
                <a:spcPts val="3535"/>
              </a:lnSpc>
              <a:buFont typeface="Arial"/>
              <a:buChar char="•"/>
            </a:pPr>
            <a:r>
              <a:rPr lang="en-US" sz="3214">
                <a:solidFill>
                  <a:srgbClr val="FFFFFF"/>
                </a:solidFill>
                <a:latin typeface="DM Sans Bold"/>
              </a:rPr>
              <a:t>Policy_CombinedSingleLimit has two values split limit and combined single limit separated by '/'</a:t>
            </a:r>
          </a:p>
          <a:p>
            <a:pPr marL="693931" lvl="1" indent="-346966" algn="just">
              <a:lnSpc>
                <a:spcPts val="3535"/>
              </a:lnSpc>
              <a:buFont typeface="Arial"/>
              <a:buChar char="•"/>
            </a:pPr>
            <a:r>
              <a:rPr lang="en-US" sz="3214">
                <a:solidFill>
                  <a:srgbClr val="FFFFFF"/>
                </a:solidFill>
                <a:latin typeface="DM Sans Bold"/>
              </a:rPr>
              <a:t>DateOfPolicyCoverage is a datetime attribute</a:t>
            </a:r>
          </a:p>
          <a:p>
            <a:pPr algn="just">
              <a:lnSpc>
                <a:spcPts val="3535"/>
              </a:lnSpc>
            </a:pPr>
            <a:endParaRPr lang="en-US" sz="3214">
              <a:solidFill>
                <a:srgbClr val="FFFFFF"/>
              </a:solidFill>
              <a:latin typeface="DM Sans Bold"/>
            </a:endParaRPr>
          </a:p>
          <a:p>
            <a:pPr algn="just">
              <a:lnSpc>
                <a:spcPts val="3535"/>
              </a:lnSpc>
            </a:pPr>
            <a:endParaRPr lang="en-US" sz="3214">
              <a:solidFill>
                <a:srgbClr val="FFFFFF"/>
              </a:solidFill>
              <a:latin typeface="DM Sans Bold"/>
            </a:endParaRPr>
          </a:p>
        </p:txBody>
      </p:sp>
      <p:sp>
        <p:nvSpPr>
          <p:cNvPr id="6" name="TextBox 6"/>
          <p:cNvSpPr txBox="1"/>
          <p:nvPr/>
        </p:nvSpPr>
        <p:spPr>
          <a:xfrm>
            <a:off x="1153241" y="154775"/>
            <a:ext cx="15981518" cy="1056032"/>
          </a:xfrm>
          <a:prstGeom prst="rect">
            <a:avLst/>
          </a:prstGeom>
        </p:spPr>
        <p:txBody>
          <a:bodyPr lIns="0" tIns="0" rIns="0" bIns="0" rtlCol="0" anchor="t">
            <a:spAutoFit/>
          </a:bodyPr>
          <a:lstStyle/>
          <a:p>
            <a:pPr algn="ctr">
              <a:lnSpc>
                <a:spcPts val="8142"/>
              </a:lnSpc>
            </a:pPr>
            <a:r>
              <a:rPr lang="en-US" sz="7402">
                <a:solidFill>
                  <a:srgbClr val="FFFFFF"/>
                </a:solidFill>
                <a:latin typeface="DM Sans Bold"/>
              </a:rPr>
              <a:t>PRE-PROCESS BEFORE MERGING</a:t>
            </a:r>
          </a:p>
        </p:txBody>
      </p:sp>
      <p:pic>
        <p:nvPicPr>
          <p:cNvPr id="7" name="Picture 7"/>
          <p:cNvPicPr>
            <a:picLocks noChangeAspect="1"/>
          </p:cNvPicPr>
          <p:nvPr/>
        </p:nvPicPr>
        <p:blipFill>
          <a:blip r:embed="rId2">
            <a:alphaModFix amt="7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03199" y="7541900"/>
            <a:ext cx="6006399" cy="1954810"/>
          </a:xfrm>
          <a:prstGeom prst="rect">
            <a:avLst/>
          </a:prstGeom>
        </p:spPr>
      </p:pic>
      <p:sp>
        <p:nvSpPr>
          <p:cNvPr id="8" name="TextBox 8"/>
          <p:cNvSpPr txBox="1"/>
          <p:nvPr/>
        </p:nvSpPr>
        <p:spPr>
          <a:xfrm>
            <a:off x="4156523" y="7197889"/>
            <a:ext cx="11341604" cy="2661882"/>
          </a:xfrm>
          <a:prstGeom prst="rect">
            <a:avLst/>
          </a:prstGeom>
        </p:spPr>
        <p:txBody>
          <a:bodyPr lIns="0" tIns="0" rIns="0" bIns="0" rtlCol="0" anchor="t">
            <a:spAutoFit/>
          </a:bodyPr>
          <a:lstStyle/>
          <a:p>
            <a:pPr algn="just">
              <a:lnSpc>
                <a:spcPts val="3535"/>
              </a:lnSpc>
            </a:pPr>
            <a:endParaRPr/>
          </a:p>
          <a:p>
            <a:pPr algn="just">
              <a:lnSpc>
                <a:spcPts val="3535"/>
              </a:lnSpc>
            </a:pPr>
            <a:r>
              <a:rPr lang="en-US" sz="3214">
                <a:solidFill>
                  <a:srgbClr val="FFFFFF"/>
                </a:solidFill>
                <a:latin typeface="DM Sans Bold"/>
              </a:rPr>
              <a:t>Claim Information</a:t>
            </a:r>
          </a:p>
          <a:p>
            <a:pPr marL="693931" lvl="1" indent="-346966" algn="just">
              <a:lnSpc>
                <a:spcPts val="3535"/>
              </a:lnSpc>
              <a:buFont typeface="Arial"/>
              <a:buChar char="•"/>
            </a:pPr>
            <a:r>
              <a:rPr lang="en-US" sz="3214">
                <a:solidFill>
                  <a:srgbClr val="FFFFFF"/>
                </a:solidFill>
                <a:latin typeface="DM Sans Bold"/>
              </a:rPr>
              <a:t>The file consists of 19 columns and 28836 rows</a:t>
            </a:r>
          </a:p>
          <a:p>
            <a:pPr marL="693931" lvl="1" indent="-346966" algn="just">
              <a:lnSpc>
                <a:spcPts val="3535"/>
              </a:lnSpc>
              <a:buFont typeface="Arial"/>
              <a:buChar char="•"/>
            </a:pPr>
            <a:r>
              <a:rPr lang="en-US" sz="3214">
                <a:solidFill>
                  <a:srgbClr val="FFFFFF"/>
                </a:solidFill>
                <a:latin typeface="DM Sans Bold"/>
              </a:rPr>
              <a:t>DateOfIncident is a datetime attribute</a:t>
            </a:r>
          </a:p>
          <a:p>
            <a:pPr algn="just">
              <a:lnSpc>
                <a:spcPts val="3535"/>
              </a:lnSpc>
            </a:pPr>
            <a:endParaRPr lang="en-US" sz="3214">
              <a:solidFill>
                <a:srgbClr val="FFFFFF"/>
              </a:solidFill>
              <a:latin typeface="DM Sans Bold"/>
            </a:endParaRPr>
          </a:p>
          <a:p>
            <a:pPr algn="just">
              <a:lnSpc>
                <a:spcPts val="3535"/>
              </a:lnSpc>
            </a:pPr>
            <a:endParaRPr lang="en-US" sz="3214">
              <a:solidFill>
                <a:srgbClr val="FFFFFF"/>
              </a:solidFill>
              <a:latin typeface="DM Sans Bold"/>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03199" y="2352683"/>
            <a:ext cx="6006399" cy="1954810"/>
          </a:xfrm>
          <a:prstGeom prst="rect">
            <a:avLst/>
          </a:prstGeom>
        </p:spPr>
      </p:pic>
      <p:sp>
        <p:nvSpPr>
          <p:cNvPr id="3" name="TextBox 3"/>
          <p:cNvSpPr txBox="1"/>
          <p:nvPr/>
        </p:nvSpPr>
        <p:spPr>
          <a:xfrm>
            <a:off x="4156523" y="1935626"/>
            <a:ext cx="11341604" cy="3981938"/>
          </a:xfrm>
          <a:prstGeom prst="rect">
            <a:avLst/>
          </a:prstGeom>
        </p:spPr>
        <p:txBody>
          <a:bodyPr lIns="0" tIns="0" rIns="0" bIns="0" rtlCol="0" anchor="t">
            <a:spAutoFit/>
          </a:bodyPr>
          <a:lstStyle/>
          <a:p>
            <a:pPr algn="just">
              <a:lnSpc>
                <a:spcPts val="3535"/>
              </a:lnSpc>
            </a:pPr>
            <a:endParaRPr/>
          </a:p>
          <a:p>
            <a:pPr algn="just">
              <a:lnSpc>
                <a:spcPts val="3535"/>
              </a:lnSpc>
            </a:pPr>
            <a:r>
              <a:rPr lang="en-US" sz="3214">
                <a:solidFill>
                  <a:srgbClr val="FFFFFF"/>
                </a:solidFill>
                <a:latin typeface="DM Sans Bold"/>
              </a:rPr>
              <a:t>Data of Vehicle</a:t>
            </a:r>
          </a:p>
          <a:p>
            <a:pPr marL="693931" lvl="1" indent="-346966" algn="just">
              <a:lnSpc>
                <a:spcPts val="3535"/>
              </a:lnSpc>
              <a:buFont typeface="Arial"/>
              <a:buChar char="•"/>
            </a:pPr>
            <a:r>
              <a:rPr lang="en-US" sz="3214">
                <a:solidFill>
                  <a:srgbClr val="FFFFFF"/>
                </a:solidFill>
                <a:latin typeface="DM Sans Bold"/>
              </a:rPr>
              <a:t>The file consists of 3 columns and 115344 rows</a:t>
            </a:r>
          </a:p>
          <a:p>
            <a:pPr marL="693931" lvl="1" indent="-346966" algn="just">
              <a:lnSpc>
                <a:spcPts val="3535"/>
              </a:lnSpc>
              <a:buFont typeface="Arial"/>
              <a:buChar char="•"/>
            </a:pPr>
            <a:r>
              <a:rPr lang="en-US" sz="3214">
                <a:solidFill>
                  <a:srgbClr val="FFFFFF"/>
                </a:solidFill>
                <a:latin typeface="DM Sans Bold"/>
              </a:rPr>
              <a:t>VehicleAttribute has 4 values, namely, VehicleMake, VehicleID, VehicleModel and VehicleYOM</a:t>
            </a:r>
          </a:p>
          <a:p>
            <a:pPr marL="693931" lvl="1" indent="-346966" algn="just">
              <a:lnSpc>
                <a:spcPts val="3535"/>
              </a:lnSpc>
              <a:buFont typeface="Arial"/>
              <a:buChar char="•"/>
            </a:pPr>
            <a:r>
              <a:rPr lang="en-US" sz="3214">
                <a:solidFill>
                  <a:srgbClr val="FFFFFF"/>
                </a:solidFill>
                <a:latin typeface="DM Sans Bold"/>
              </a:rPr>
              <a:t>Creating 4 new columns to obtain a file consisting of 5 columns and 28836 rows</a:t>
            </a:r>
          </a:p>
          <a:p>
            <a:pPr algn="just">
              <a:lnSpc>
                <a:spcPts val="3535"/>
              </a:lnSpc>
            </a:pPr>
            <a:endParaRPr lang="en-US" sz="3214">
              <a:solidFill>
                <a:srgbClr val="FFFFFF"/>
              </a:solidFill>
              <a:latin typeface="DM Sans Bold"/>
            </a:endParaRPr>
          </a:p>
          <a:p>
            <a:pPr algn="just">
              <a:lnSpc>
                <a:spcPts val="3535"/>
              </a:lnSpc>
            </a:pPr>
            <a:endParaRPr lang="en-US" sz="3214">
              <a:solidFill>
                <a:srgbClr val="FFFFFF"/>
              </a:solidFill>
              <a:latin typeface="DM Sans Bold"/>
            </a:endParaRPr>
          </a:p>
        </p:txBody>
      </p:sp>
      <p:sp>
        <p:nvSpPr>
          <p:cNvPr id="4" name="TextBox 4"/>
          <p:cNvSpPr txBox="1"/>
          <p:nvPr/>
        </p:nvSpPr>
        <p:spPr>
          <a:xfrm>
            <a:off x="1153241" y="154775"/>
            <a:ext cx="15981518" cy="1056032"/>
          </a:xfrm>
          <a:prstGeom prst="rect">
            <a:avLst/>
          </a:prstGeom>
        </p:spPr>
        <p:txBody>
          <a:bodyPr lIns="0" tIns="0" rIns="0" bIns="0" rtlCol="0" anchor="t">
            <a:spAutoFit/>
          </a:bodyPr>
          <a:lstStyle/>
          <a:p>
            <a:pPr algn="ctr">
              <a:lnSpc>
                <a:spcPts val="8142"/>
              </a:lnSpc>
            </a:pPr>
            <a:r>
              <a:rPr lang="en-US" sz="7402">
                <a:solidFill>
                  <a:srgbClr val="FFFFFF"/>
                </a:solidFill>
                <a:latin typeface="DM Sans Bold"/>
              </a:rPr>
              <a:t>PRE-PROCESS BEFORE MERGING</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03199" y="6546377"/>
            <a:ext cx="6006399" cy="1954810"/>
          </a:xfrm>
          <a:prstGeom prst="rect">
            <a:avLst/>
          </a:prstGeom>
        </p:spPr>
      </p:pic>
      <p:sp>
        <p:nvSpPr>
          <p:cNvPr id="6" name="TextBox 6"/>
          <p:cNvSpPr txBox="1"/>
          <p:nvPr/>
        </p:nvSpPr>
        <p:spPr>
          <a:xfrm>
            <a:off x="4156523" y="6202366"/>
            <a:ext cx="11341604" cy="2661882"/>
          </a:xfrm>
          <a:prstGeom prst="rect">
            <a:avLst/>
          </a:prstGeom>
        </p:spPr>
        <p:txBody>
          <a:bodyPr lIns="0" tIns="0" rIns="0" bIns="0" rtlCol="0" anchor="t">
            <a:spAutoFit/>
          </a:bodyPr>
          <a:lstStyle/>
          <a:p>
            <a:pPr algn="just">
              <a:lnSpc>
                <a:spcPts val="3535"/>
              </a:lnSpc>
            </a:pPr>
            <a:endParaRPr/>
          </a:p>
          <a:p>
            <a:pPr algn="just">
              <a:lnSpc>
                <a:spcPts val="3535"/>
              </a:lnSpc>
            </a:pPr>
            <a:r>
              <a:rPr lang="en-US" sz="3214">
                <a:solidFill>
                  <a:srgbClr val="FFFFFF"/>
                </a:solidFill>
                <a:latin typeface="DM Sans Bold"/>
              </a:rPr>
              <a:t>Claim Information</a:t>
            </a:r>
          </a:p>
          <a:p>
            <a:pPr marL="693931" lvl="1" indent="-346966" algn="just">
              <a:lnSpc>
                <a:spcPts val="3535"/>
              </a:lnSpc>
              <a:buFont typeface="Arial"/>
              <a:buChar char="•"/>
            </a:pPr>
            <a:r>
              <a:rPr lang="en-US" sz="3214">
                <a:solidFill>
                  <a:srgbClr val="FFFFFF"/>
                </a:solidFill>
                <a:latin typeface="DM Sans Bold"/>
              </a:rPr>
              <a:t>The file consists of 2 columns and 28836 rows</a:t>
            </a:r>
          </a:p>
          <a:p>
            <a:pPr marL="693931" lvl="1" indent="-346966" algn="just">
              <a:lnSpc>
                <a:spcPts val="3535"/>
              </a:lnSpc>
              <a:buFont typeface="Arial"/>
              <a:buChar char="•"/>
            </a:pPr>
            <a:r>
              <a:rPr lang="en-US" sz="3214">
                <a:solidFill>
                  <a:srgbClr val="FFFFFF"/>
                </a:solidFill>
                <a:latin typeface="DM Sans Bold"/>
              </a:rPr>
              <a:t>DateOfIncident is a datetime attribute</a:t>
            </a:r>
          </a:p>
          <a:p>
            <a:pPr algn="just">
              <a:lnSpc>
                <a:spcPts val="3535"/>
              </a:lnSpc>
            </a:pPr>
            <a:endParaRPr lang="en-US" sz="3214">
              <a:solidFill>
                <a:srgbClr val="FFFFFF"/>
              </a:solidFill>
              <a:latin typeface="DM Sans Bold"/>
            </a:endParaRPr>
          </a:p>
          <a:p>
            <a:pPr algn="just">
              <a:lnSpc>
                <a:spcPts val="3535"/>
              </a:lnSpc>
            </a:pPr>
            <a:endParaRPr lang="en-US" sz="3214">
              <a:solidFill>
                <a:srgbClr val="FFFFFF"/>
              </a:solidFill>
              <a:latin typeface="DM Sans Bold"/>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17556" y="9164276"/>
            <a:ext cx="4102978" cy="2245448"/>
          </a:xfrm>
          <a:prstGeom prst="rect">
            <a:avLst/>
          </a:prstGeom>
        </p:spPr>
      </p:pic>
      <p:pic>
        <p:nvPicPr>
          <p:cNvPr id="3" name="Picture 3"/>
          <p:cNvPicPr>
            <a:picLocks noChangeAspect="1"/>
          </p:cNvPicPr>
          <p:nvPr/>
        </p:nvPicPr>
        <p:blipFill>
          <a:blip r:embed="rId4">
            <a:alphaModFix amt="7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518907" y="0"/>
            <a:ext cx="3628505" cy="10287000"/>
          </a:xfrm>
          <a:prstGeom prst="rect">
            <a:avLst/>
          </a:prstGeom>
        </p:spPr>
      </p:pic>
      <p:sp>
        <p:nvSpPr>
          <p:cNvPr id="4" name="TextBox 4"/>
          <p:cNvSpPr txBox="1"/>
          <p:nvPr/>
        </p:nvSpPr>
        <p:spPr>
          <a:xfrm>
            <a:off x="2031020" y="1602483"/>
            <a:ext cx="6726444" cy="647706"/>
          </a:xfrm>
          <a:prstGeom prst="rect">
            <a:avLst/>
          </a:prstGeom>
        </p:spPr>
        <p:txBody>
          <a:bodyPr lIns="0" tIns="0" rIns="0" bIns="0" rtlCol="0" anchor="t">
            <a:spAutoFit/>
          </a:bodyPr>
          <a:lstStyle/>
          <a:p>
            <a:pPr>
              <a:lnSpc>
                <a:spcPts val="4950"/>
              </a:lnSpc>
            </a:pPr>
            <a:r>
              <a:rPr lang="en-US" sz="4500">
                <a:solidFill>
                  <a:srgbClr val="8CA9AD"/>
                </a:solidFill>
                <a:latin typeface="DM Sans Bold"/>
              </a:rPr>
              <a:t>MERGING</a:t>
            </a:r>
          </a:p>
        </p:txBody>
      </p:sp>
      <p:sp>
        <p:nvSpPr>
          <p:cNvPr id="5" name="TextBox 5"/>
          <p:cNvSpPr txBox="1"/>
          <p:nvPr/>
        </p:nvSpPr>
        <p:spPr>
          <a:xfrm>
            <a:off x="2180527" y="2742893"/>
            <a:ext cx="5953371" cy="4873631"/>
          </a:xfrm>
          <a:prstGeom prst="rect">
            <a:avLst/>
          </a:prstGeom>
        </p:spPr>
        <p:txBody>
          <a:bodyPr lIns="0" tIns="0" rIns="0" bIns="0" rtlCol="0" anchor="t">
            <a:spAutoFit/>
          </a:bodyPr>
          <a:lstStyle/>
          <a:p>
            <a:pPr marL="755753" lvl="1" indent="-377876">
              <a:lnSpc>
                <a:spcPts val="3850"/>
              </a:lnSpc>
              <a:buFont typeface="Arial"/>
              <a:buChar char="•"/>
            </a:pPr>
            <a:r>
              <a:rPr lang="en-US" sz="3500">
                <a:solidFill>
                  <a:srgbClr val="737373"/>
                </a:solidFill>
                <a:latin typeface="DM Sans"/>
              </a:rPr>
              <a:t>All the five data sets have one column in common, CustomerID</a:t>
            </a:r>
          </a:p>
          <a:p>
            <a:pPr marL="755753" lvl="1" indent="-377876">
              <a:lnSpc>
                <a:spcPts val="3850"/>
              </a:lnSpc>
              <a:buFont typeface="Arial"/>
              <a:buChar char="•"/>
            </a:pPr>
            <a:r>
              <a:rPr lang="en-US" sz="3500">
                <a:solidFill>
                  <a:srgbClr val="737373"/>
                </a:solidFill>
                <a:latin typeface="DM Sans"/>
              </a:rPr>
              <a:t>We merge the datasets on column CustomerID to obtain our train data set</a:t>
            </a:r>
          </a:p>
          <a:p>
            <a:pPr marL="755753" lvl="1" indent="-377876">
              <a:lnSpc>
                <a:spcPts val="3850"/>
              </a:lnSpc>
              <a:buFont typeface="Arial"/>
              <a:buChar char="•"/>
            </a:pPr>
            <a:r>
              <a:rPr lang="en-US" sz="3500">
                <a:solidFill>
                  <a:srgbClr val="737373"/>
                </a:solidFill>
                <a:latin typeface="DM Sans"/>
              </a:rPr>
              <a:t>The train data consists of 2 columns and 28836 rows</a:t>
            </a: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378045" y="3371847"/>
            <a:ext cx="12288876" cy="2114550"/>
          </a:xfrm>
          <a:prstGeom prst="rect">
            <a:avLst/>
          </a:prstGeom>
        </p:spPr>
        <p:txBody>
          <a:bodyPr lIns="0" tIns="0" rIns="0" bIns="0" rtlCol="0" anchor="t">
            <a:spAutoFit/>
          </a:bodyPr>
          <a:lstStyle/>
          <a:p>
            <a:pPr algn="r">
              <a:lnSpc>
                <a:spcPts val="8250"/>
              </a:lnSpc>
            </a:pPr>
            <a:r>
              <a:rPr lang="en-US" sz="7500">
                <a:solidFill>
                  <a:srgbClr val="FFFFFF"/>
                </a:solidFill>
                <a:latin typeface="DM Sans Bold"/>
              </a:rPr>
              <a:t>DATA VISUALIZATION, EDA AND PRE-PROCESSING</a:t>
            </a:r>
          </a:p>
        </p:txBody>
      </p:sp>
      <p:sp>
        <p:nvSpPr>
          <p:cNvPr id="6" name="TextBox 6"/>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02.</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93678" y="8135576"/>
            <a:ext cx="4102978" cy="224544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8135576"/>
            <a:ext cx="4102978" cy="3133183"/>
          </a:xfrm>
          <a:prstGeom prst="rect">
            <a:avLst/>
          </a:prstGeom>
        </p:spPr>
      </p:pic>
    </p:spTree>
  </p:cSld>
  <p:clrMapOvr>
    <a:masterClrMapping/>
  </p:clrMapOvr>
  <p:transition spd="med">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838</Words>
  <Application>Microsoft Office PowerPoint</Application>
  <PresentationFormat>Custom</PresentationFormat>
  <Paragraphs>160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DM Sans</vt:lpstr>
      <vt:lpstr>DM Sans Italics</vt:lpstr>
      <vt:lpstr>Arial</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Predicting Fraud in auto Insurance Claim</dc:title>
  <cp:lastModifiedBy>.raksha . bs.</cp:lastModifiedBy>
  <cp:revision>2</cp:revision>
  <dcterms:created xsi:type="dcterms:W3CDTF">2006-08-16T00:00:00Z</dcterms:created>
  <dcterms:modified xsi:type="dcterms:W3CDTF">2023-05-14T14:47:58Z</dcterms:modified>
  <dc:identifier>DAFi5ru7EC4</dc:identifier>
</cp:coreProperties>
</file>