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72" r:id="rId13"/>
    <p:sldId id="265" r:id="rId14"/>
    <p:sldId id="266" r:id="rId15"/>
    <p:sldId id="267" r:id="rId16"/>
    <p:sldId id="268" r:id="rId17"/>
    <p:sldId id="269" r:id="rId18"/>
    <p:sldId id="273" r:id="rId19"/>
    <p:sldId id="274" r:id="rId20"/>
    <p:sldId id="275" r:id="rId21"/>
    <p:sldId id="292" r:id="rId22"/>
    <p:sldId id="291" r:id="rId23"/>
    <p:sldId id="293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6" r:id="rId39"/>
    <p:sldId id="297" r:id="rId40"/>
    <p:sldId id="298" r:id="rId41"/>
    <p:sldId id="299" r:id="rId42"/>
    <p:sldId id="300" r:id="rId43"/>
    <p:sldId id="301" r:id="rId44"/>
    <p:sldId id="303" r:id="rId45"/>
    <p:sldId id="302" r:id="rId46"/>
    <p:sldId id="304" r:id="rId47"/>
    <p:sldId id="305" r:id="rId48"/>
    <p:sldId id="306" r:id="rId49"/>
    <p:sldId id="307" r:id="rId50"/>
    <p:sldId id="313" r:id="rId51"/>
    <p:sldId id="320" r:id="rId52"/>
    <p:sldId id="308" r:id="rId53"/>
    <p:sldId id="309" r:id="rId54"/>
    <p:sldId id="318" r:id="rId55"/>
    <p:sldId id="316" r:id="rId56"/>
    <p:sldId id="317" r:id="rId57"/>
    <p:sldId id="310" r:id="rId58"/>
    <p:sldId id="311" r:id="rId59"/>
    <p:sldId id="312" r:id="rId60"/>
    <p:sldId id="319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647D"/>
    <a:srgbClr val="00FFCC"/>
    <a:srgbClr val="007B44"/>
    <a:srgbClr val="675E95"/>
    <a:srgbClr val="FF3300"/>
    <a:srgbClr val="965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4FD7-DA77-42E4-874C-DBD0D5B91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8771-94DE-423B-93B7-D1A4B4929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320F4-A256-40A7-BE8B-41A6BFC7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4E4F-BA4F-40F1-A886-D3DCB1D0BA1D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1887-D5BE-4E57-AF89-1E655138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A2AB-B91C-4CB4-8C5D-84AC1DBC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664-66F6-4925-85AC-976854874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90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9CBD-516F-4FA1-BA3A-B7A9BC56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9AF47-94F5-43DF-9C80-2E7F11812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9E64D-B5D2-4AD8-808C-E0827B8A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4E4F-BA4F-40F1-A886-D3DCB1D0BA1D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68F99-12B5-4982-8351-47B0881B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E4465-5555-468C-88D1-68E154C1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664-66F6-4925-85AC-976854874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45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D99D2-3ECC-4B78-ABA5-00376C667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9955C-F3CB-4F01-B129-040CA5B6B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22E43-D44E-471E-A548-AAFC3972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4E4F-BA4F-40F1-A886-D3DCB1D0BA1D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22ADB-6F8E-49D7-B828-EBA98BE8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B56A1-2425-4D5E-9C53-83470161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664-66F6-4925-85AC-976854874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7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A509-3D97-4108-B779-1E000B27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09C26-8411-4275-BE42-DBEF8FD6F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7A65C-3AD5-4F45-840B-7B13F4EC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4E4F-BA4F-40F1-A886-D3DCB1D0BA1D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7794F-3869-4B80-A2A8-6ED3EF6E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393FC-220F-4DE3-8920-F7BE32A3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664-66F6-4925-85AC-976854874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99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3582-EB0E-422C-9F21-AF889B2D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9DC14-530C-4C6C-9C1A-FFC37EF34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B8C5A-BA36-4ECA-82A1-F67C8504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4E4F-BA4F-40F1-A886-D3DCB1D0BA1D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5B776-2491-4FEE-AEDE-427A8B9F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B4ED-395C-4E2A-987F-FEDBFAD4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664-66F6-4925-85AC-976854874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9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A285-889A-4D15-A2BE-5D3DDB7E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328A9-C833-4AA4-B705-6E1111196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438D5-9C5B-4E6B-8FEB-5A978D1DF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A74B6-3540-4105-80C5-C8EF4F50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4E4F-BA4F-40F1-A886-D3DCB1D0BA1D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06D12-549E-42EC-A1D8-DF800C01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8CDA1-0684-4A6F-89CF-27A5D201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664-66F6-4925-85AC-976854874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0118-8ECD-41C3-83BF-1B19E8D9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85D1B-4E3C-4AB6-8565-26D862672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19EE0-AB54-4FA5-B188-7FA6A84F5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B4161-4F94-4BEE-A8A4-671F6DB4A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9C773-047F-4B3E-BDED-E79902205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9D271-3C40-4673-92C1-D8005929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4E4F-BA4F-40F1-A886-D3DCB1D0BA1D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8C1C2-DC68-436F-9964-EAF58250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9FE3E-E7D4-4B76-9A11-30BC03EC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664-66F6-4925-85AC-976854874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81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C5-1A0B-40E8-9736-0388DF68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D27C4-38FC-42C0-8D73-A4970A0A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4E4F-BA4F-40F1-A886-D3DCB1D0BA1D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0C71F-A68C-4C09-ACC3-C9F91D2C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7F437-F565-476F-83B1-39A0447C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664-66F6-4925-85AC-976854874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67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A752B-0BEA-4642-8E82-3E9758FB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4E4F-BA4F-40F1-A886-D3DCB1D0BA1D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7AF23-B25D-41A2-92F1-673860C3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251A1-DD9D-4085-96AC-B22712E9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664-66F6-4925-85AC-976854874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63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1BE9-0863-4409-A253-77E966A4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E7B1-5F76-405E-897E-0A9883E94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617E5-0A61-465F-927D-61BC07501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B8A59-E8C4-4D9C-8101-ED4F6D46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4E4F-BA4F-40F1-A886-D3DCB1D0BA1D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86430-5022-41E7-B41D-CB895FA5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FDF86-3585-49F2-AE27-6B42FE1C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664-66F6-4925-85AC-976854874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72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E139-9BB6-4CE3-A635-35A47BE5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CD70C-0A6E-4F36-87C8-8C012813A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7EC0B-8651-4FF9-8285-9A7124FF7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F532E-1CC5-4797-A2A5-EFE1F839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4E4F-BA4F-40F1-A886-D3DCB1D0BA1D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84444-79F5-4A20-8EC9-01096286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43DCE-AB62-4C4C-AD3E-474DDF59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5664-66F6-4925-85AC-976854874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C3298-DC15-4321-B770-DA44B1FA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535E6-25F7-402D-A599-F16E656C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EEF59-E025-4536-B463-23D5A481A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F4E4F-BA4F-40F1-A886-D3DCB1D0BA1D}" type="datetimeFigureOut">
              <a:rPr lang="en-IN" smtClean="0"/>
              <a:t>15-07-2023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D4D76-A168-495D-A44F-920AE5E55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B8533-90AA-4BF9-98AB-E5C47903A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5664-66F6-4925-85AC-9768548748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49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14F5DA-4FF5-4582-BCA7-FA4888EFF888}"/>
              </a:ext>
            </a:extLst>
          </p:cNvPr>
          <p:cNvSpPr txBox="1"/>
          <p:nvPr/>
        </p:nvSpPr>
        <p:spPr>
          <a:xfrm>
            <a:off x="5002695" y="212035"/>
            <a:ext cx="2186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647D"/>
                </a:solidFill>
              </a:rPr>
              <a:t>C++</a:t>
            </a:r>
            <a:endParaRPr lang="en-IN" sz="6000" dirty="0">
              <a:solidFill>
                <a:srgbClr val="FF647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7233E-55C2-4AEC-99D2-E91298671211}"/>
              </a:ext>
            </a:extLst>
          </p:cNvPr>
          <p:cNvSpPr txBox="1"/>
          <p:nvPr/>
        </p:nvSpPr>
        <p:spPr>
          <a:xfrm>
            <a:off x="1013790" y="2169467"/>
            <a:ext cx="4943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3200" dirty="0"/>
              <a:t>Introduction to C++</a:t>
            </a:r>
          </a:p>
          <a:p>
            <a:r>
              <a:rPr lang="en-US" sz="3200" dirty="0"/>
              <a:t>2) Structure of C++</a:t>
            </a:r>
          </a:p>
          <a:p>
            <a:r>
              <a:rPr lang="en-US" sz="3200" dirty="0"/>
              <a:t>3) Download 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3960E-CE2C-4B4F-AD6F-FE4B69024EF0}"/>
              </a:ext>
            </a:extLst>
          </p:cNvPr>
          <p:cNvSpPr txBox="1"/>
          <p:nvPr/>
        </p:nvSpPr>
        <p:spPr>
          <a:xfrm>
            <a:off x="1013790" y="1272209"/>
            <a:ext cx="4943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675E95"/>
                </a:solidFill>
              </a:rPr>
              <a:t>C++ basics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FB2BA-087C-4BE3-A885-5DE408A9627E}"/>
              </a:ext>
            </a:extLst>
          </p:cNvPr>
          <p:cNvSpPr txBox="1"/>
          <p:nvPr/>
        </p:nvSpPr>
        <p:spPr>
          <a:xfrm>
            <a:off x="1895060" y="3739127"/>
            <a:ext cx="2650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Turbo C++</a:t>
            </a:r>
          </a:p>
          <a:p>
            <a:r>
              <a:rPr lang="en-US" sz="3200" dirty="0"/>
              <a:t>Dev C++</a:t>
            </a:r>
          </a:p>
          <a:p>
            <a:r>
              <a:rPr lang="en-US" sz="3200" dirty="0"/>
              <a:t>Code:: blocks</a:t>
            </a: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FAEEB-9F73-4532-9F6E-5D22E12EB5A8}"/>
              </a:ext>
            </a:extLst>
          </p:cNvPr>
          <p:cNvSpPr txBox="1"/>
          <p:nvPr/>
        </p:nvSpPr>
        <p:spPr>
          <a:xfrm>
            <a:off x="5002695" y="4253659"/>
            <a:ext cx="2650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3300"/>
                </a:solidFill>
              </a:rPr>
              <a:t>compiler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3ECF4B3-0401-4CBE-8AB3-D0C74B02A47D}"/>
              </a:ext>
            </a:extLst>
          </p:cNvPr>
          <p:cNvSpPr/>
          <p:nvPr/>
        </p:nvSpPr>
        <p:spPr>
          <a:xfrm>
            <a:off x="4187687" y="3856383"/>
            <a:ext cx="622852" cy="1452404"/>
          </a:xfrm>
          <a:prstGeom prst="rightBrace">
            <a:avLst/>
          </a:prstGeom>
          <a:noFill/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F05C63-990E-4764-96E5-16D293F0C30F}"/>
              </a:ext>
            </a:extLst>
          </p:cNvPr>
          <p:cNvSpPr txBox="1"/>
          <p:nvPr/>
        </p:nvSpPr>
        <p:spPr>
          <a:xfrm>
            <a:off x="7041947" y="2103206"/>
            <a:ext cx="52295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4)First Program in C++ </a:t>
            </a:r>
          </a:p>
          <a:p>
            <a:r>
              <a:rPr lang="en-US" sz="3200" dirty="0"/>
              <a:t>5)Compilation and Execution Process of C++ Program</a:t>
            </a:r>
          </a:p>
          <a:p>
            <a:r>
              <a:rPr lang="en-US" sz="3200" dirty="0"/>
              <a:t>6)</a:t>
            </a:r>
            <a:r>
              <a:rPr lang="en-US" sz="3200" dirty="0" err="1"/>
              <a:t>DataType</a:t>
            </a:r>
            <a:endParaRPr lang="en-US" sz="3200" dirty="0"/>
          </a:p>
          <a:p>
            <a:r>
              <a:rPr lang="en-US" sz="3200" dirty="0"/>
              <a:t>7)Variables</a:t>
            </a:r>
          </a:p>
          <a:p>
            <a:r>
              <a:rPr lang="en-US" sz="3200" dirty="0"/>
              <a:t>8)Keyword</a:t>
            </a:r>
          </a:p>
          <a:p>
            <a:r>
              <a:rPr lang="en-US" sz="3200" dirty="0"/>
              <a:t>9)Constants</a:t>
            </a:r>
          </a:p>
          <a:p>
            <a:r>
              <a:rPr lang="en-US" sz="3200" dirty="0"/>
              <a:t>10)Decision making statement</a:t>
            </a:r>
          </a:p>
          <a:p>
            <a:r>
              <a:rPr lang="en-US" sz="3200" dirty="0"/>
              <a:t>11)Operators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BB1960-9D1F-4A63-980A-7A1613EA2750}"/>
              </a:ext>
            </a:extLst>
          </p:cNvPr>
          <p:cNvSpPr/>
          <p:nvPr/>
        </p:nvSpPr>
        <p:spPr>
          <a:xfrm>
            <a:off x="6692347" y="1683026"/>
            <a:ext cx="53009" cy="52743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666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2A1B2-6533-48DA-8E41-3CF990F72938}"/>
              </a:ext>
            </a:extLst>
          </p:cNvPr>
          <p:cNvSpPr txBox="1"/>
          <p:nvPr/>
        </p:nvSpPr>
        <p:spPr>
          <a:xfrm>
            <a:off x="3485320" y="225286"/>
            <a:ext cx="782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675E95"/>
                </a:solidFill>
              </a:rPr>
              <a:t>DataType</a:t>
            </a:r>
            <a:r>
              <a:rPr lang="en-US" sz="4800" dirty="0">
                <a:solidFill>
                  <a:srgbClr val="675E95"/>
                </a:solidFill>
              </a:rPr>
              <a:t> 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421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Program for char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A97F8-C67A-4AAA-ABDF-224C55508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15" y="2024028"/>
            <a:ext cx="7616928" cy="321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6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2A1B2-6533-48DA-8E41-3CF990F72938}"/>
              </a:ext>
            </a:extLst>
          </p:cNvPr>
          <p:cNvSpPr txBox="1"/>
          <p:nvPr/>
        </p:nvSpPr>
        <p:spPr>
          <a:xfrm>
            <a:off x="3485320" y="225286"/>
            <a:ext cx="782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675E95"/>
                </a:solidFill>
              </a:rPr>
              <a:t>DataType</a:t>
            </a:r>
            <a:r>
              <a:rPr lang="en-US" sz="4800" dirty="0">
                <a:solidFill>
                  <a:srgbClr val="675E95"/>
                </a:solidFill>
              </a:rPr>
              <a:t> 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5274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Program for input and output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57254-37E4-4275-95B5-46C4FD3B013D}"/>
              </a:ext>
            </a:extLst>
          </p:cNvPr>
          <p:cNvSpPr txBox="1"/>
          <p:nvPr/>
        </p:nvSpPr>
        <p:spPr>
          <a:xfrm>
            <a:off x="940902" y="2487592"/>
            <a:ext cx="42274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The extraction operator(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&gt;&gt;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) is used along with the object </a:t>
            </a:r>
            <a:r>
              <a:rPr lang="en-US" sz="2400" b="1" i="0" dirty="0" err="1">
                <a:solidFill>
                  <a:srgbClr val="273239"/>
                </a:solidFill>
                <a:effectLst/>
                <a:latin typeface="urw-din"/>
              </a:rPr>
              <a:t>cin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for reading inputs. The extraction operator extracts the data from the object </a:t>
            </a:r>
            <a:r>
              <a:rPr lang="en-US" sz="2400" b="1" i="0" dirty="0" err="1">
                <a:solidFill>
                  <a:srgbClr val="273239"/>
                </a:solidFill>
                <a:effectLst/>
                <a:latin typeface="urw-din"/>
              </a:rPr>
              <a:t>cin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which is entered using the keyboard.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96682-2042-4BDE-9FF2-C72DC019F332}"/>
              </a:ext>
            </a:extLst>
          </p:cNvPr>
          <p:cNvSpPr txBox="1"/>
          <p:nvPr/>
        </p:nvSpPr>
        <p:spPr>
          <a:xfrm>
            <a:off x="940902" y="1970168"/>
            <a:ext cx="373711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273239"/>
                </a:solidFill>
                <a:effectLst/>
                <a:latin typeface="urw-din"/>
              </a:rPr>
              <a:t>standard input stream (</a:t>
            </a:r>
            <a:r>
              <a:rPr lang="en-IN" sz="2400" b="1" i="0" dirty="0" err="1">
                <a:solidFill>
                  <a:srgbClr val="273239"/>
                </a:solidFill>
                <a:effectLst/>
                <a:latin typeface="urw-din"/>
              </a:rPr>
              <a:t>cin</a:t>
            </a:r>
            <a:r>
              <a:rPr lang="en-IN" sz="2400" b="1" i="0" dirty="0">
                <a:solidFill>
                  <a:srgbClr val="273239"/>
                </a:solidFill>
                <a:effectLst/>
                <a:latin typeface="urw-din"/>
              </a:rPr>
              <a:t>)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7E027A-8643-4DC5-BB4A-757B35832933}"/>
              </a:ext>
            </a:extLst>
          </p:cNvPr>
          <p:cNvSpPr txBox="1"/>
          <p:nvPr/>
        </p:nvSpPr>
        <p:spPr>
          <a:xfrm>
            <a:off x="6354415" y="2543410"/>
            <a:ext cx="42274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273239"/>
                </a:solidFill>
                <a:effectLst/>
                <a:latin typeface="urw-din"/>
              </a:rPr>
              <a:t>insertion operator(</a:t>
            </a:r>
            <a:r>
              <a:rPr lang="en-IN" sz="2400" b="1" i="0" dirty="0">
                <a:solidFill>
                  <a:srgbClr val="273239"/>
                </a:solidFill>
                <a:effectLst/>
                <a:latin typeface="urw-din"/>
              </a:rPr>
              <a:t>&lt;&lt;</a:t>
            </a:r>
            <a:r>
              <a:rPr lang="en-IN" sz="2400" b="0" i="0" dirty="0">
                <a:solidFill>
                  <a:srgbClr val="273239"/>
                </a:solidFill>
                <a:effectLst/>
                <a:latin typeface="urw-din"/>
              </a:rPr>
              <a:t>)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is used along with the object </a:t>
            </a:r>
            <a:r>
              <a:rPr lang="en-US" sz="2400" b="1" i="0" dirty="0" err="1">
                <a:solidFill>
                  <a:srgbClr val="273239"/>
                </a:solidFill>
                <a:effectLst/>
                <a:latin typeface="urw-din"/>
              </a:rPr>
              <a:t>cout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for printing output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1928A-53A0-4460-8987-D51220199AEA}"/>
              </a:ext>
            </a:extLst>
          </p:cNvPr>
          <p:cNvSpPr txBox="1"/>
          <p:nvPr/>
        </p:nvSpPr>
        <p:spPr>
          <a:xfrm>
            <a:off x="6354415" y="1793483"/>
            <a:ext cx="4227446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273239"/>
                </a:solidFill>
                <a:effectLst/>
                <a:latin typeface="urw-din"/>
              </a:rPr>
              <a:t>standard </a:t>
            </a:r>
            <a:r>
              <a:rPr lang="en-IN" sz="2400" b="1" dirty="0">
                <a:solidFill>
                  <a:srgbClr val="273239"/>
                </a:solidFill>
                <a:latin typeface="urw-din"/>
              </a:rPr>
              <a:t>output</a:t>
            </a:r>
            <a:r>
              <a:rPr lang="en-IN" sz="2400" b="1" i="0" dirty="0">
                <a:solidFill>
                  <a:srgbClr val="273239"/>
                </a:solidFill>
                <a:effectLst/>
                <a:latin typeface="urw-din"/>
              </a:rPr>
              <a:t> stream (</a:t>
            </a:r>
            <a:r>
              <a:rPr lang="en-IN" sz="2400" b="1" i="0" dirty="0" err="1">
                <a:solidFill>
                  <a:srgbClr val="273239"/>
                </a:solidFill>
                <a:effectLst/>
                <a:latin typeface="urw-din"/>
              </a:rPr>
              <a:t>cout</a:t>
            </a:r>
            <a:r>
              <a:rPr lang="en-IN" sz="2400" b="1" i="0" dirty="0">
                <a:solidFill>
                  <a:srgbClr val="273239"/>
                </a:solidFill>
                <a:effectLst/>
                <a:latin typeface="urw-din"/>
              </a:rPr>
              <a:t>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24549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BDD976-970D-4A78-A3B4-FF7A91707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98" y="1363141"/>
            <a:ext cx="11455404" cy="52231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CE6B61-A793-4A0F-9419-3DBA2B7A36E5}"/>
              </a:ext>
            </a:extLst>
          </p:cNvPr>
          <p:cNvSpPr txBox="1"/>
          <p:nvPr/>
        </p:nvSpPr>
        <p:spPr>
          <a:xfrm>
            <a:off x="368298" y="529798"/>
            <a:ext cx="5274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Program for input and output </a:t>
            </a:r>
          </a:p>
        </p:txBody>
      </p:sp>
    </p:spTree>
    <p:extLst>
      <p:ext uri="{BB962C8B-B14F-4D97-AF65-F5344CB8AC3E}">
        <p14:creationId xmlns:p14="http://schemas.microsoft.com/office/powerpoint/2010/main" val="162788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2A1B2-6533-48DA-8E41-3CF990F72938}"/>
              </a:ext>
            </a:extLst>
          </p:cNvPr>
          <p:cNvSpPr txBox="1"/>
          <p:nvPr/>
        </p:nvSpPr>
        <p:spPr>
          <a:xfrm>
            <a:off x="3485320" y="225286"/>
            <a:ext cx="782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675E95"/>
                </a:solidFill>
              </a:rPr>
              <a:t>DataType</a:t>
            </a:r>
            <a:r>
              <a:rPr lang="en-US" sz="4800" dirty="0">
                <a:solidFill>
                  <a:srgbClr val="675E95"/>
                </a:solidFill>
              </a:rPr>
              <a:t> 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93910" y="1223449"/>
            <a:ext cx="658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Program to find size od </a:t>
            </a:r>
            <a:r>
              <a:rPr lang="en-US" sz="2800" dirty="0" err="1">
                <a:solidFill>
                  <a:srgbClr val="007B44"/>
                </a:solidFill>
              </a:rPr>
              <a:t>dataTypes</a:t>
            </a:r>
            <a:r>
              <a:rPr lang="en-US" sz="2800" dirty="0">
                <a:solidFill>
                  <a:srgbClr val="007B44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CC53F6-709C-4FEB-9203-519D4E70E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73" y="1913835"/>
            <a:ext cx="5544324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6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2A1B2-6533-48DA-8E41-3CF990F72938}"/>
              </a:ext>
            </a:extLst>
          </p:cNvPr>
          <p:cNvSpPr txBox="1"/>
          <p:nvPr/>
        </p:nvSpPr>
        <p:spPr>
          <a:xfrm>
            <a:off x="3485320" y="225286"/>
            <a:ext cx="782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675E95"/>
                </a:solidFill>
              </a:rPr>
              <a:t>Keyword 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421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What is Keyword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EC46F-B8F4-4045-BE87-34C88BF97E70}"/>
              </a:ext>
            </a:extLst>
          </p:cNvPr>
          <p:cNvSpPr txBox="1"/>
          <p:nvPr/>
        </p:nvSpPr>
        <p:spPr>
          <a:xfrm>
            <a:off x="940900" y="1914409"/>
            <a:ext cx="10495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Keyword is nothing but reserved word, whose meaning is already define on the compiler</a:t>
            </a:r>
            <a:endParaRPr lang="en-US" sz="2800" dirty="0">
              <a:solidFill>
                <a:srgbClr val="007B4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6F942-D55C-4986-824D-76552D98E2D9}"/>
              </a:ext>
            </a:extLst>
          </p:cNvPr>
          <p:cNvSpPr txBox="1"/>
          <p:nvPr/>
        </p:nvSpPr>
        <p:spPr>
          <a:xfrm>
            <a:off x="940900" y="2844225"/>
            <a:ext cx="1225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B44"/>
                </a:solidFill>
              </a:rPr>
              <a:t>Note :</a:t>
            </a:r>
            <a:r>
              <a:rPr lang="en-US" sz="32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46C38-429F-40E7-A0F6-62A7497292C3}"/>
              </a:ext>
            </a:extLst>
          </p:cNvPr>
          <p:cNvSpPr txBox="1"/>
          <p:nvPr/>
        </p:nvSpPr>
        <p:spPr>
          <a:xfrm>
            <a:off x="940900" y="3603532"/>
            <a:ext cx="10290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can’t use keyword as an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Keyword must be in lowercase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79B58-32B0-46A7-933A-E98FDFBDA9C9}"/>
              </a:ext>
            </a:extLst>
          </p:cNvPr>
          <p:cNvSpPr txBox="1"/>
          <p:nvPr/>
        </p:nvSpPr>
        <p:spPr>
          <a:xfrm>
            <a:off x="940899" y="4651204"/>
            <a:ext cx="1510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B44"/>
                </a:solidFill>
              </a:rPr>
              <a:t>For </a:t>
            </a:r>
            <a:r>
              <a:rPr lang="en-US" sz="3200" dirty="0" err="1">
                <a:solidFill>
                  <a:srgbClr val="007B44"/>
                </a:solidFill>
              </a:rPr>
              <a:t>eg</a:t>
            </a:r>
            <a:r>
              <a:rPr lang="en-US" sz="3200" dirty="0">
                <a:solidFill>
                  <a:srgbClr val="007B44"/>
                </a:solidFill>
              </a:rPr>
              <a:t> :</a:t>
            </a:r>
            <a:r>
              <a:rPr lang="en-US" sz="32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417BB-64E6-4E77-862F-2A402536E724}"/>
              </a:ext>
            </a:extLst>
          </p:cNvPr>
          <p:cNvSpPr txBox="1"/>
          <p:nvPr/>
        </p:nvSpPr>
        <p:spPr>
          <a:xfrm>
            <a:off x="940899" y="5218307"/>
            <a:ext cx="104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Int, char, float, template, class etc.</a:t>
            </a:r>
            <a:endParaRPr lang="en-US" sz="2800" dirty="0">
              <a:solidFill>
                <a:srgbClr val="007B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38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2A1B2-6533-48DA-8E41-3CF990F72938}"/>
              </a:ext>
            </a:extLst>
          </p:cNvPr>
          <p:cNvSpPr txBox="1"/>
          <p:nvPr/>
        </p:nvSpPr>
        <p:spPr>
          <a:xfrm>
            <a:off x="3485320" y="225286"/>
            <a:ext cx="782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675E95"/>
                </a:solidFill>
              </a:rPr>
              <a:t>Variable 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421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What is Variable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EC46F-B8F4-4045-BE87-34C88BF97E70}"/>
              </a:ext>
            </a:extLst>
          </p:cNvPr>
          <p:cNvSpPr txBox="1"/>
          <p:nvPr/>
        </p:nvSpPr>
        <p:spPr>
          <a:xfrm>
            <a:off x="940900" y="1914409"/>
            <a:ext cx="104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variable is a name of memory location where we store values. </a:t>
            </a:r>
            <a:endParaRPr lang="en-US" sz="2400" dirty="0">
              <a:solidFill>
                <a:srgbClr val="007B4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6F942-D55C-4986-824D-76552D98E2D9}"/>
              </a:ext>
            </a:extLst>
          </p:cNvPr>
          <p:cNvSpPr txBox="1"/>
          <p:nvPr/>
        </p:nvSpPr>
        <p:spPr>
          <a:xfrm>
            <a:off x="940900" y="2844225"/>
            <a:ext cx="1225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B44"/>
                </a:solidFill>
              </a:rPr>
              <a:t>Note :</a:t>
            </a:r>
            <a:r>
              <a:rPr lang="en-US" sz="32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46C38-429F-40E7-A0F6-62A7497292C3}"/>
              </a:ext>
            </a:extLst>
          </p:cNvPr>
          <p:cNvSpPr txBox="1"/>
          <p:nvPr/>
        </p:nvSpPr>
        <p:spPr>
          <a:xfrm>
            <a:off x="940900" y="3603532"/>
            <a:ext cx="10290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Variable are case-sensitive in </a:t>
            </a:r>
            <a:r>
              <a:rPr lang="en-US" sz="2400" dirty="0" err="1"/>
              <a:t>c++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 </a:t>
            </a:r>
            <a:r>
              <a:rPr lang="en-US" sz="2400" dirty="0" err="1"/>
              <a:t>c++</a:t>
            </a:r>
            <a:r>
              <a:rPr lang="en-US" sz="2400" dirty="0"/>
              <a:t> , variable must start from </a:t>
            </a:r>
            <a:r>
              <a:rPr lang="en-US" sz="2400" dirty="0">
                <a:solidFill>
                  <a:srgbClr val="FF0000"/>
                </a:solidFill>
              </a:rPr>
              <a:t>capital letter</a:t>
            </a:r>
            <a:r>
              <a:rPr lang="en-US" sz="2400" dirty="0"/>
              <a:t>(A - Z), </a:t>
            </a:r>
            <a:r>
              <a:rPr lang="en-US" sz="2400" dirty="0">
                <a:solidFill>
                  <a:srgbClr val="FF0000"/>
                </a:solidFill>
              </a:rPr>
              <a:t>small letter</a:t>
            </a:r>
            <a:r>
              <a:rPr lang="en-US" sz="2400" dirty="0"/>
              <a:t>(a-z) and </a:t>
            </a:r>
            <a:r>
              <a:rPr lang="en-US" sz="2400" dirty="0">
                <a:solidFill>
                  <a:srgbClr val="FF0000"/>
                </a:solidFill>
              </a:rPr>
              <a:t>underscore</a:t>
            </a:r>
            <a:r>
              <a:rPr lang="en-US" sz="2400" dirty="0"/>
              <a:t>(_)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can’t give extra space between the variable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79B58-32B0-46A7-933A-E98FDFBDA9C9}"/>
              </a:ext>
            </a:extLst>
          </p:cNvPr>
          <p:cNvSpPr txBox="1"/>
          <p:nvPr/>
        </p:nvSpPr>
        <p:spPr>
          <a:xfrm>
            <a:off x="940900" y="5446544"/>
            <a:ext cx="1510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B44"/>
                </a:solidFill>
              </a:rPr>
              <a:t>For </a:t>
            </a:r>
            <a:r>
              <a:rPr lang="en-US" sz="3200" dirty="0" err="1">
                <a:solidFill>
                  <a:srgbClr val="007B44"/>
                </a:solidFill>
              </a:rPr>
              <a:t>eg</a:t>
            </a:r>
            <a:r>
              <a:rPr lang="en-US" sz="3200" dirty="0">
                <a:solidFill>
                  <a:srgbClr val="007B44"/>
                </a:solidFill>
              </a:rPr>
              <a:t> :</a:t>
            </a:r>
            <a:r>
              <a:rPr lang="en-US" sz="32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417BB-64E6-4E77-862F-2A402536E724}"/>
              </a:ext>
            </a:extLst>
          </p:cNvPr>
          <p:cNvSpPr txBox="1"/>
          <p:nvPr/>
        </p:nvSpPr>
        <p:spPr>
          <a:xfrm>
            <a:off x="940900" y="6075895"/>
            <a:ext cx="104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Int cod </a:t>
            </a:r>
            <a:r>
              <a:rPr lang="en-US" sz="2400" dirty="0" err="1">
                <a:solidFill>
                  <a:srgbClr val="273239"/>
                </a:solidFill>
                <a:latin typeface="urw-din"/>
              </a:rPr>
              <a:t>ing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; 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urw-din"/>
              </a:rPr>
              <a:t>//this is wrong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221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2A1B2-6533-48DA-8E41-3CF990F72938}"/>
              </a:ext>
            </a:extLst>
          </p:cNvPr>
          <p:cNvSpPr txBox="1"/>
          <p:nvPr/>
        </p:nvSpPr>
        <p:spPr>
          <a:xfrm>
            <a:off x="3485320" y="225286"/>
            <a:ext cx="782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675E95"/>
                </a:solidFill>
              </a:rPr>
              <a:t>Variable 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421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 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3E67F57B-21BF-4E59-986C-FF33492E8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904" y="1683576"/>
            <a:ext cx="7825411" cy="481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B6216D-E702-4BAF-BDC9-39D2FDA50AAA}"/>
              </a:ext>
            </a:extLst>
          </p:cNvPr>
          <p:cNvSpPr txBox="1"/>
          <p:nvPr/>
        </p:nvSpPr>
        <p:spPr>
          <a:xfrm>
            <a:off x="813028" y="1098801"/>
            <a:ext cx="5928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B44"/>
                </a:solidFill>
              </a:rPr>
              <a:t>Q</a:t>
            </a:r>
            <a:r>
              <a:rPr lang="en-US" sz="3200" dirty="0"/>
              <a:t>. What is Syntax of variable?</a:t>
            </a:r>
          </a:p>
        </p:txBody>
      </p:sp>
    </p:spTree>
    <p:extLst>
      <p:ext uri="{BB962C8B-B14F-4D97-AF65-F5344CB8AC3E}">
        <p14:creationId xmlns:p14="http://schemas.microsoft.com/office/powerpoint/2010/main" val="156905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2A1B2-6533-48DA-8E41-3CF990F72938}"/>
              </a:ext>
            </a:extLst>
          </p:cNvPr>
          <p:cNvSpPr txBox="1"/>
          <p:nvPr/>
        </p:nvSpPr>
        <p:spPr>
          <a:xfrm>
            <a:off x="3485320" y="225286"/>
            <a:ext cx="782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675E95"/>
                </a:solidFill>
              </a:rPr>
              <a:t>Variable 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93910" y="1223449"/>
            <a:ext cx="658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Program to understand variable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5D1A7-3A3A-49E6-9314-6B193B767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61" y="1913834"/>
            <a:ext cx="6506655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03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2A1B2-6533-48DA-8E41-3CF990F72938}"/>
              </a:ext>
            </a:extLst>
          </p:cNvPr>
          <p:cNvSpPr txBox="1"/>
          <p:nvPr/>
        </p:nvSpPr>
        <p:spPr>
          <a:xfrm>
            <a:off x="3485320" y="225286"/>
            <a:ext cx="782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675E95"/>
                </a:solidFill>
              </a:rPr>
              <a:t>Constant 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421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What is constant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EC46F-B8F4-4045-BE87-34C88BF97E70}"/>
              </a:ext>
            </a:extLst>
          </p:cNvPr>
          <p:cNvSpPr txBox="1"/>
          <p:nvPr/>
        </p:nvSpPr>
        <p:spPr>
          <a:xfrm>
            <a:off x="940900" y="1914409"/>
            <a:ext cx="10495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the name constants are given to such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urw-din"/>
              </a:rPr>
              <a:t>variables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or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urw-din"/>
              </a:rPr>
              <a:t>values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in C++ programming language which 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urw-din"/>
              </a:rPr>
              <a:t>cannot be modified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once they are defined. They are fixed values in a program. There can be any types of constants like integer, float, octal, hexadecimal, character constants, etc.</a:t>
            </a:r>
            <a:r>
              <a:rPr lang="en-US" sz="2400" dirty="0"/>
              <a:t> </a:t>
            </a:r>
            <a:endParaRPr lang="en-US" sz="2400" dirty="0">
              <a:solidFill>
                <a:srgbClr val="007B4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6F942-D55C-4986-824D-76552D98E2D9}"/>
              </a:ext>
            </a:extLst>
          </p:cNvPr>
          <p:cNvSpPr txBox="1"/>
          <p:nvPr/>
        </p:nvSpPr>
        <p:spPr>
          <a:xfrm>
            <a:off x="940900" y="3714901"/>
            <a:ext cx="1225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B44"/>
                </a:solidFill>
              </a:rPr>
              <a:t>Note :</a:t>
            </a:r>
            <a:r>
              <a:rPr lang="en-US" sz="32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46C38-429F-40E7-A0F6-62A7497292C3}"/>
              </a:ext>
            </a:extLst>
          </p:cNvPr>
          <p:cNvSpPr txBox="1"/>
          <p:nvPr/>
        </p:nvSpPr>
        <p:spPr>
          <a:xfrm>
            <a:off x="940900" y="4342195"/>
            <a:ext cx="10290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Const keyword is used to declare a constant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Constant are also called literals</a:t>
            </a:r>
          </a:p>
        </p:txBody>
      </p:sp>
    </p:spTree>
    <p:extLst>
      <p:ext uri="{BB962C8B-B14F-4D97-AF65-F5344CB8AC3E}">
        <p14:creationId xmlns:p14="http://schemas.microsoft.com/office/powerpoint/2010/main" val="296212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2A1B2-6533-48DA-8E41-3CF990F72938}"/>
              </a:ext>
            </a:extLst>
          </p:cNvPr>
          <p:cNvSpPr txBox="1"/>
          <p:nvPr/>
        </p:nvSpPr>
        <p:spPr>
          <a:xfrm>
            <a:off x="3485320" y="225286"/>
            <a:ext cx="782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675E95"/>
                </a:solidFill>
              </a:rPr>
              <a:t>Constant 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421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6216D-E702-4BAF-BDC9-39D2FDA50AAA}"/>
              </a:ext>
            </a:extLst>
          </p:cNvPr>
          <p:cNvSpPr txBox="1"/>
          <p:nvPr/>
        </p:nvSpPr>
        <p:spPr>
          <a:xfrm>
            <a:off x="813028" y="1098801"/>
            <a:ext cx="5928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B44"/>
                </a:solidFill>
              </a:rPr>
              <a:t>Q</a:t>
            </a:r>
            <a:r>
              <a:rPr lang="en-US" sz="3200" dirty="0"/>
              <a:t>. What is Syntax of constant?</a:t>
            </a:r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87994D73-CF71-4B1E-9175-8C7E6786A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78" y="2067962"/>
            <a:ext cx="5796175" cy="281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box">
            <a:extLst>
              <a:ext uri="{FF2B5EF4-FFF2-40B4-BE49-F238E27FC236}">
                <a16:creationId xmlns:a16="http://schemas.microsoft.com/office/drawing/2014/main" id="{AD1937E2-0C33-4774-B596-2661EB5AF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636" y="2067962"/>
            <a:ext cx="5212655" cy="296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14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2A1B2-6533-48DA-8E41-3CF990F72938}"/>
              </a:ext>
            </a:extLst>
          </p:cNvPr>
          <p:cNvSpPr txBox="1"/>
          <p:nvPr/>
        </p:nvSpPr>
        <p:spPr>
          <a:xfrm>
            <a:off x="3485321" y="225286"/>
            <a:ext cx="622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675E95"/>
                </a:solidFill>
              </a:rPr>
              <a:t>Introduction to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0357D-99AB-4767-AF2D-0FF35B20E548}"/>
              </a:ext>
            </a:extLst>
          </p:cNvPr>
          <p:cNvSpPr txBox="1"/>
          <p:nvPr/>
        </p:nvSpPr>
        <p:spPr>
          <a:xfrm>
            <a:off x="881268" y="1440597"/>
            <a:ext cx="4943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B44"/>
                </a:solidFill>
              </a:rPr>
              <a:t>Q</a:t>
            </a:r>
            <a:r>
              <a:rPr lang="en-US" sz="3200" dirty="0"/>
              <a:t>. What is C++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6A877-8EAF-4F26-B983-741B0D593322}"/>
              </a:ext>
            </a:extLst>
          </p:cNvPr>
          <p:cNvSpPr txBox="1"/>
          <p:nvPr/>
        </p:nvSpPr>
        <p:spPr>
          <a:xfrm>
            <a:off x="881267" y="2025372"/>
            <a:ext cx="102903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B44"/>
                </a:solidFill>
              </a:rPr>
              <a:t>Ans</a:t>
            </a:r>
            <a:r>
              <a:rPr lang="en-US" sz="3200" dirty="0"/>
              <a:t>. </a:t>
            </a:r>
            <a:r>
              <a:rPr lang="en-US" sz="2800" dirty="0"/>
              <a:t>C++ is a high level semi object oriented programming language developed by “</a:t>
            </a:r>
            <a:r>
              <a:rPr lang="en-US" sz="2800" dirty="0">
                <a:solidFill>
                  <a:srgbClr val="FF3300"/>
                </a:solidFill>
              </a:rPr>
              <a:t>Bjarne Stroustrup</a:t>
            </a:r>
            <a:r>
              <a:rPr lang="en-US" sz="2800" dirty="0"/>
              <a:t>” in the year 1979,</a:t>
            </a:r>
          </a:p>
          <a:p>
            <a:r>
              <a:rPr lang="en-US" sz="2800" dirty="0"/>
              <a:t>At “</a:t>
            </a:r>
            <a:r>
              <a:rPr lang="en-US" sz="2800" dirty="0">
                <a:solidFill>
                  <a:srgbClr val="FF3300"/>
                </a:solidFill>
              </a:rPr>
              <a:t>Bell Laboratory</a:t>
            </a:r>
            <a:r>
              <a:rPr lang="en-US" sz="2800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FE697-45BF-4FB8-8027-73F1697DE65B}"/>
              </a:ext>
            </a:extLst>
          </p:cNvPr>
          <p:cNvSpPr txBox="1"/>
          <p:nvPr/>
        </p:nvSpPr>
        <p:spPr>
          <a:xfrm>
            <a:off x="881267" y="3764309"/>
            <a:ext cx="1225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B44"/>
                </a:solidFill>
              </a:rPr>
              <a:t>Note :</a:t>
            </a:r>
            <a:r>
              <a:rPr lang="en-US" sz="32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D8187-4F3C-4730-8DCC-6FAC0BA6024A}"/>
              </a:ext>
            </a:extLst>
          </p:cNvPr>
          <p:cNvSpPr txBox="1"/>
          <p:nvPr/>
        </p:nvSpPr>
        <p:spPr>
          <a:xfrm>
            <a:off x="2226362" y="3784040"/>
            <a:ext cx="10290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C++ is a case-sensitive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earlier the name of C++ was “</a:t>
            </a:r>
            <a:r>
              <a:rPr lang="en-US" sz="2800" dirty="0">
                <a:solidFill>
                  <a:srgbClr val="FF3300"/>
                </a:solidFill>
              </a:rPr>
              <a:t>C with classes</a:t>
            </a:r>
            <a:r>
              <a:rPr lang="en-US" sz="2800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C++ is a Portable Programming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C0914-CF2E-4C97-AF7D-F0269C18785F}"/>
              </a:ext>
            </a:extLst>
          </p:cNvPr>
          <p:cNvSpPr txBox="1"/>
          <p:nvPr/>
        </p:nvSpPr>
        <p:spPr>
          <a:xfrm>
            <a:off x="881267" y="5417403"/>
            <a:ext cx="4803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B44"/>
                </a:solidFill>
              </a:rPr>
              <a:t>Syntax of C++ Program  :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652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2A1B2-6533-48DA-8E41-3CF990F72938}"/>
              </a:ext>
            </a:extLst>
          </p:cNvPr>
          <p:cNvSpPr txBox="1"/>
          <p:nvPr/>
        </p:nvSpPr>
        <p:spPr>
          <a:xfrm>
            <a:off x="3485320" y="225286"/>
            <a:ext cx="782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675E95"/>
                </a:solidFill>
              </a:rPr>
              <a:t>Constant 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93910" y="1223449"/>
            <a:ext cx="658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Program to understand constant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63F8B5-BEF4-403F-B227-6113CC81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0" y="1746668"/>
            <a:ext cx="6522502" cy="511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88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1DCC90-84C1-46B3-B053-6C3EC3F87327}"/>
              </a:ext>
            </a:extLst>
          </p:cNvPr>
          <p:cNvSpPr txBox="1"/>
          <p:nvPr/>
        </p:nvSpPr>
        <p:spPr>
          <a:xfrm>
            <a:off x="795130" y="373871"/>
            <a:ext cx="1015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arial" panose="020B0604020202020204" pitchFamily="34" charset="0"/>
              </a:rPr>
              <a:t>an algorithm is a 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set of steps used by a program to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accomplish a task.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574EE-AF06-4763-8395-ECAB659D9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5" y="1288114"/>
            <a:ext cx="7939985" cy="4281772"/>
          </a:xfrm>
          <a:prstGeom prst="rect">
            <a:avLst/>
          </a:prstGeom>
        </p:spPr>
      </p:pic>
      <p:pic>
        <p:nvPicPr>
          <p:cNvPr id="1028" name="Picture 4" descr="Cup of Tea Algorithm Computing Curriculum Vocabulary Poster">
            <a:extLst>
              <a:ext uri="{FF2B5EF4-FFF2-40B4-BE49-F238E27FC236}">
                <a16:creationId xmlns:a16="http://schemas.microsoft.com/office/drawing/2014/main" id="{4C1A534F-A10E-4587-8CFC-A96F95A06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9" r="15529"/>
          <a:stretch/>
        </p:blipFill>
        <p:spPr bwMode="auto">
          <a:xfrm>
            <a:off x="6838062" y="2096371"/>
            <a:ext cx="4925617" cy="362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649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47D409-AD20-4765-833E-F04768A727EE}"/>
              </a:ext>
            </a:extLst>
          </p:cNvPr>
          <p:cNvSpPr txBox="1"/>
          <p:nvPr/>
        </p:nvSpPr>
        <p:spPr>
          <a:xfrm>
            <a:off x="1060173" y="1285461"/>
            <a:ext cx="100186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0" i="0" dirty="0">
                <a:solidFill>
                  <a:srgbClr val="373D3F"/>
                </a:solidFill>
                <a:effectLst/>
                <a:latin typeface="Montserrat" panose="020B0604020202020204" pitchFamily="2" charset="0"/>
              </a:rPr>
              <a:t>A </a:t>
            </a:r>
            <a:r>
              <a:rPr lang="en-US" sz="1900" b="1" i="0" dirty="0">
                <a:solidFill>
                  <a:srgbClr val="373D3F"/>
                </a:solidFill>
                <a:effectLst/>
                <a:latin typeface="Montserrat" panose="020B0604020202020204" pitchFamily="2" charset="0"/>
              </a:rPr>
              <a:t>flowchart</a:t>
            </a:r>
            <a:r>
              <a:rPr lang="en-US" sz="1900" b="0" i="0" dirty="0">
                <a:solidFill>
                  <a:srgbClr val="373D3F"/>
                </a:solidFill>
                <a:effectLst/>
                <a:latin typeface="Montserrat" panose="020B0604020202020204" pitchFamily="2" charset="0"/>
              </a:rPr>
              <a:t> is a type of diagram that represents an algorithm, workflow or process</a:t>
            </a:r>
            <a:endParaRPr lang="en-IN" sz="1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4A6F8-F553-4632-964B-156D32723E5A}"/>
              </a:ext>
            </a:extLst>
          </p:cNvPr>
          <p:cNvSpPr txBox="1"/>
          <p:nvPr/>
        </p:nvSpPr>
        <p:spPr>
          <a:xfrm>
            <a:off x="3485320" y="225286"/>
            <a:ext cx="782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675E95"/>
                </a:solidFill>
              </a:rPr>
              <a:t>Flowchart 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F4FC8-A1FB-410C-993B-441386D7A9A4}"/>
              </a:ext>
            </a:extLst>
          </p:cNvPr>
          <p:cNvSpPr txBox="1"/>
          <p:nvPr/>
        </p:nvSpPr>
        <p:spPr>
          <a:xfrm>
            <a:off x="1060172" y="2007081"/>
            <a:ext cx="3365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dirty="0">
                <a:solidFill>
                  <a:srgbClr val="007B44"/>
                </a:solidFill>
                <a:effectLst/>
                <a:latin typeface="Montserrat" panose="00000500000000000000" pitchFamily="2" charset="0"/>
              </a:rPr>
              <a:t>Terminal  </a:t>
            </a:r>
            <a:r>
              <a:rPr lang="en-IN" b="1" dirty="0">
                <a:solidFill>
                  <a:srgbClr val="FF0000"/>
                </a:solidFill>
                <a:effectLst/>
                <a:latin typeface="Montserrat" panose="00000500000000000000" pitchFamily="2" charset="0"/>
              </a:rPr>
              <a:t>start and end</a:t>
            </a:r>
          </a:p>
          <a:p>
            <a:pPr algn="l"/>
            <a:endParaRPr lang="en-IN" b="1" dirty="0">
              <a:solidFill>
                <a:srgbClr val="007B44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FA80C3-FB4A-46B5-A659-A81A95647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90" y="2522580"/>
            <a:ext cx="2495898" cy="1362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0DF663-E980-4CDC-ADFD-F1FC8543C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83" y="2857420"/>
            <a:ext cx="1857634" cy="1143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ECC731-5633-4925-91FA-64CA87108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619" y="2651980"/>
            <a:ext cx="1781424" cy="1371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B330D7-FBE5-442B-87E3-AA8B32BF1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173" y="4444856"/>
            <a:ext cx="2343477" cy="1514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EC1300-29EB-484E-9AE5-D11FDF0C7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919" y="4481587"/>
            <a:ext cx="1952898" cy="13717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ED834D1-B171-4759-8642-D750485D5562}"/>
              </a:ext>
            </a:extLst>
          </p:cNvPr>
          <p:cNvSpPr txBox="1"/>
          <p:nvPr/>
        </p:nvSpPr>
        <p:spPr>
          <a:xfrm>
            <a:off x="5167182" y="4000580"/>
            <a:ext cx="2466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7B44"/>
                </a:solidFill>
                <a:latin typeface="Montserrat" panose="00000500000000000000" pitchFamily="2" charset="0"/>
              </a:rPr>
              <a:t>D</a:t>
            </a:r>
            <a:r>
              <a:rPr lang="en-IN" b="1" dirty="0" err="1">
                <a:solidFill>
                  <a:srgbClr val="007B44"/>
                </a:solidFill>
                <a:latin typeface="Montserrat" panose="00000500000000000000" pitchFamily="2" charset="0"/>
              </a:rPr>
              <a:t>ecision</a:t>
            </a:r>
            <a:r>
              <a:rPr lang="en-IN" b="1" dirty="0">
                <a:solidFill>
                  <a:srgbClr val="007B44"/>
                </a:solidFill>
                <a:latin typeface="Montserrat" panose="00000500000000000000" pitchFamily="2" charset="0"/>
              </a:rPr>
              <a:t> making</a:t>
            </a:r>
            <a:endParaRPr lang="en-IN" b="1" dirty="0">
              <a:solidFill>
                <a:srgbClr val="007B44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5903AE-5C78-481A-8DD0-2B2602552C7F}"/>
              </a:ext>
            </a:extLst>
          </p:cNvPr>
          <p:cNvSpPr txBox="1"/>
          <p:nvPr/>
        </p:nvSpPr>
        <p:spPr>
          <a:xfrm>
            <a:off x="9252833" y="2007081"/>
            <a:ext cx="1878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7B44"/>
                </a:solidFill>
                <a:latin typeface="Montserrat" panose="00000500000000000000" pitchFamily="2" charset="0"/>
              </a:rPr>
              <a:t>I</a:t>
            </a:r>
            <a:r>
              <a:rPr lang="en-IN" b="1" dirty="0" err="1">
                <a:solidFill>
                  <a:srgbClr val="007B44"/>
                </a:solidFill>
                <a:latin typeface="Montserrat" panose="00000500000000000000" pitchFamily="2" charset="0"/>
              </a:rPr>
              <a:t>nput</a:t>
            </a:r>
            <a:r>
              <a:rPr lang="en-IN" b="1" dirty="0">
                <a:solidFill>
                  <a:srgbClr val="007B44"/>
                </a:solidFill>
                <a:latin typeface="Montserrat" panose="00000500000000000000" pitchFamily="2" charset="0"/>
              </a:rPr>
              <a:t>/output</a:t>
            </a:r>
            <a:endParaRPr lang="en-IN" b="1" dirty="0">
              <a:solidFill>
                <a:srgbClr val="007B44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ACA2D3-593F-4B76-9612-9D258E67C283}"/>
              </a:ext>
            </a:extLst>
          </p:cNvPr>
          <p:cNvSpPr txBox="1"/>
          <p:nvPr/>
        </p:nvSpPr>
        <p:spPr>
          <a:xfrm>
            <a:off x="1066799" y="3884845"/>
            <a:ext cx="1272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7B44"/>
                </a:solidFill>
                <a:effectLst/>
                <a:latin typeface="Montserrat" panose="00000500000000000000" pitchFamily="2" charset="0"/>
              </a:rPr>
              <a:t>process</a:t>
            </a:r>
            <a:endParaRPr lang="en-IN" b="1" dirty="0">
              <a:solidFill>
                <a:srgbClr val="007B44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518282-656A-4153-9E42-10EBA5E603A3}"/>
              </a:ext>
            </a:extLst>
          </p:cNvPr>
          <p:cNvSpPr txBox="1"/>
          <p:nvPr/>
        </p:nvSpPr>
        <p:spPr>
          <a:xfrm>
            <a:off x="5167183" y="2057908"/>
            <a:ext cx="1272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7B44"/>
                </a:solidFill>
                <a:latin typeface="Montserrat" panose="00000500000000000000" pitchFamily="2" charset="0"/>
              </a:rPr>
              <a:t>F</a:t>
            </a:r>
            <a:r>
              <a:rPr lang="en-IN" b="1" dirty="0">
                <a:solidFill>
                  <a:srgbClr val="007B44"/>
                </a:solidFill>
                <a:latin typeface="Montserrat" panose="00000500000000000000" pitchFamily="2" charset="0"/>
              </a:rPr>
              <a:t>low line</a:t>
            </a:r>
            <a:endParaRPr lang="en-IN" b="1" dirty="0">
              <a:solidFill>
                <a:srgbClr val="007B44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888DD-54AC-4EE2-8D40-63BBEDF50548}"/>
              </a:ext>
            </a:extLst>
          </p:cNvPr>
          <p:cNvSpPr txBox="1"/>
          <p:nvPr/>
        </p:nvSpPr>
        <p:spPr>
          <a:xfrm>
            <a:off x="8735339" y="3600470"/>
            <a:ext cx="234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Parallelogram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CFBA09-B7EB-4CF0-B435-26532B5DF0FE}"/>
              </a:ext>
            </a:extLst>
          </p:cNvPr>
          <p:cNvSpPr txBox="1"/>
          <p:nvPr/>
        </p:nvSpPr>
        <p:spPr>
          <a:xfrm>
            <a:off x="5545547" y="5017533"/>
            <a:ext cx="138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diamond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4692C1-C1D3-424E-9B80-D2882EC79193}"/>
              </a:ext>
            </a:extLst>
          </p:cNvPr>
          <p:cNvSpPr txBox="1"/>
          <p:nvPr/>
        </p:nvSpPr>
        <p:spPr>
          <a:xfrm>
            <a:off x="1696278" y="4957361"/>
            <a:ext cx="138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rectangle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D3C554-C195-46E4-8660-476CA4D41608}"/>
              </a:ext>
            </a:extLst>
          </p:cNvPr>
          <p:cNvSpPr txBox="1"/>
          <p:nvPr/>
        </p:nvSpPr>
        <p:spPr>
          <a:xfrm>
            <a:off x="1512417" y="3074595"/>
            <a:ext cx="138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ellipse</a:t>
            </a:r>
          </a:p>
        </p:txBody>
      </p:sp>
    </p:spTree>
    <p:extLst>
      <p:ext uri="{BB962C8B-B14F-4D97-AF65-F5344CB8AC3E}">
        <p14:creationId xmlns:p14="http://schemas.microsoft.com/office/powerpoint/2010/main" val="2128980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D0DC77-2D55-4DFE-82CA-10ADAC91301D}"/>
              </a:ext>
            </a:extLst>
          </p:cNvPr>
          <p:cNvSpPr txBox="1"/>
          <p:nvPr/>
        </p:nvSpPr>
        <p:spPr>
          <a:xfrm>
            <a:off x="3485320" y="225286"/>
            <a:ext cx="782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675E95"/>
                </a:solidFill>
              </a:rPr>
              <a:t>Operator 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8BBAE-C36B-42FE-83E2-78912BC0638B}"/>
              </a:ext>
            </a:extLst>
          </p:cNvPr>
          <p:cNvSpPr txBox="1"/>
          <p:nvPr/>
        </p:nvSpPr>
        <p:spPr>
          <a:xfrm>
            <a:off x="553942" y="1175552"/>
            <a:ext cx="10882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Operator is a symbol that tells the compiler to perform mathematical and logical work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99F21-7AC5-4C75-9C5A-A9F8D13820F0}"/>
              </a:ext>
            </a:extLst>
          </p:cNvPr>
          <p:cNvSpPr txBox="1"/>
          <p:nvPr/>
        </p:nvSpPr>
        <p:spPr>
          <a:xfrm>
            <a:off x="553942" y="1911047"/>
            <a:ext cx="323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B44"/>
                </a:solidFill>
              </a:rPr>
              <a:t>Types of Operator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3D6F5-A517-4017-AB9C-1E8564B77B7F}"/>
              </a:ext>
            </a:extLst>
          </p:cNvPr>
          <p:cNvSpPr txBox="1"/>
          <p:nvPr/>
        </p:nvSpPr>
        <p:spPr>
          <a:xfrm>
            <a:off x="1156916" y="2415709"/>
            <a:ext cx="323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Arithmetic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3AF3D-C461-489F-BC50-59251A1D3129}"/>
              </a:ext>
            </a:extLst>
          </p:cNvPr>
          <p:cNvSpPr txBox="1"/>
          <p:nvPr/>
        </p:nvSpPr>
        <p:spPr>
          <a:xfrm>
            <a:off x="1156916" y="2895519"/>
            <a:ext cx="323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Relational Operator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CC560-3010-4976-8FEA-B85B08008389}"/>
              </a:ext>
            </a:extLst>
          </p:cNvPr>
          <p:cNvSpPr txBox="1"/>
          <p:nvPr/>
        </p:nvSpPr>
        <p:spPr>
          <a:xfrm>
            <a:off x="1156916" y="3375329"/>
            <a:ext cx="323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Logical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8DEAE-8AB2-4275-9BEC-C48E69356B7D}"/>
              </a:ext>
            </a:extLst>
          </p:cNvPr>
          <p:cNvSpPr txBox="1"/>
          <p:nvPr/>
        </p:nvSpPr>
        <p:spPr>
          <a:xfrm>
            <a:off x="1156916" y="3855139"/>
            <a:ext cx="527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Increment and Decrement Operator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9B2E0-6A2D-49BA-8A3F-9A94E5B9E3C7}"/>
              </a:ext>
            </a:extLst>
          </p:cNvPr>
          <p:cNvSpPr txBox="1"/>
          <p:nvPr/>
        </p:nvSpPr>
        <p:spPr>
          <a:xfrm>
            <a:off x="1156916" y="5046061"/>
            <a:ext cx="323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Assignment Operator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6FBE67-1633-4268-9217-808E0A5F54A5}"/>
              </a:ext>
            </a:extLst>
          </p:cNvPr>
          <p:cNvSpPr txBox="1"/>
          <p:nvPr/>
        </p:nvSpPr>
        <p:spPr>
          <a:xfrm>
            <a:off x="1156916" y="4450600"/>
            <a:ext cx="323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Ternary Operator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F5F040DE-5505-4138-8745-426BFC48C78F}"/>
              </a:ext>
            </a:extLst>
          </p:cNvPr>
          <p:cNvSpPr/>
          <p:nvPr/>
        </p:nvSpPr>
        <p:spPr>
          <a:xfrm>
            <a:off x="821634" y="2515344"/>
            <a:ext cx="225287" cy="230833"/>
          </a:xfrm>
          <a:prstGeom prst="star5">
            <a:avLst/>
          </a:prstGeom>
          <a:solidFill>
            <a:srgbClr val="FF64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5D17BFB2-3E50-4FF8-A99F-51BA52E93E6D}"/>
              </a:ext>
            </a:extLst>
          </p:cNvPr>
          <p:cNvSpPr/>
          <p:nvPr/>
        </p:nvSpPr>
        <p:spPr>
          <a:xfrm>
            <a:off x="821634" y="2998509"/>
            <a:ext cx="225287" cy="230833"/>
          </a:xfrm>
          <a:prstGeom prst="star5">
            <a:avLst/>
          </a:prstGeom>
          <a:solidFill>
            <a:srgbClr val="FF64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D0536D97-6BD4-451E-8182-A38BA5094F4A}"/>
              </a:ext>
            </a:extLst>
          </p:cNvPr>
          <p:cNvSpPr/>
          <p:nvPr/>
        </p:nvSpPr>
        <p:spPr>
          <a:xfrm>
            <a:off x="821634" y="3481674"/>
            <a:ext cx="225287" cy="230833"/>
          </a:xfrm>
          <a:prstGeom prst="star5">
            <a:avLst/>
          </a:prstGeom>
          <a:solidFill>
            <a:srgbClr val="FF64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42B398B6-DFE4-42E5-93C2-EA5DFC40898B}"/>
              </a:ext>
            </a:extLst>
          </p:cNvPr>
          <p:cNvSpPr/>
          <p:nvPr/>
        </p:nvSpPr>
        <p:spPr>
          <a:xfrm>
            <a:off x="821634" y="3964839"/>
            <a:ext cx="225287" cy="230833"/>
          </a:xfrm>
          <a:prstGeom prst="star5">
            <a:avLst/>
          </a:prstGeom>
          <a:solidFill>
            <a:srgbClr val="FF64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9AC1AD50-66BE-4388-AFCD-F3F9B4BDCBC4}"/>
              </a:ext>
            </a:extLst>
          </p:cNvPr>
          <p:cNvSpPr/>
          <p:nvPr/>
        </p:nvSpPr>
        <p:spPr>
          <a:xfrm>
            <a:off x="821634" y="4540768"/>
            <a:ext cx="225287" cy="230833"/>
          </a:xfrm>
          <a:prstGeom prst="star5">
            <a:avLst/>
          </a:prstGeom>
          <a:solidFill>
            <a:srgbClr val="FF64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5C2C684-95B6-4A71-8A05-72BB869DC254}"/>
              </a:ext>
            </a:extLst>
          </p:cNvPr>
          <p:cNvSpPr/>
          <p:nvPr/>
        </p:nvSpPr>
        <p:spPr>
          <a:xfrm>
            <a:off x="821634" y="5156454"/>
            <a:ext cx="225287" cy="230833"/>
          </a:xfrm>
          <a:prstGeom prst="star5">
            <a:avLst/>
          </a:prstGeom>
          <a:solidFill>
            <a:srgbClr val="FF64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632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2A1B2-6533-48DA-8E41-3CF990F72938}"/>
              </a:ext>
            </a:extLst>
          </p:cNvPr>
          <p:cNvSpPr txBox="1"/>
          <p:nvPr/>
        </p:nvSpPr>
        <p:spPr>
          <a:xfrm>
            <a:off x="2981737" y="97324"/>
            <a:ext cx="95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i="0" dirty="0">
                <a:solidFill>
                  <a:schemeClr val="accent1">
                    <a:lumMod val="75000"/>
                  </a:schemeClr>
                </a:solidFill>
                <a:effectLst/>
                <a:latin typeface="sofia-pro"/>
              </a:rPr>
              <a:t>Decision Making </a:t>
            </a:r>
            <a:r>
              <a:rPr lang="en-US" sz="4800" dirty="0">
                <a:solidFill>
                  <a:srgbClr val="675E95"/>
                </a:solidFill>
              </a:rPr>
              <a:t>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580448" y="928321"/>
            <a:ext cx="697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675E95"/>
                </a:solidFill>
              </a:rPr>
              <a:t>Q</a:t>
            </a:r>
            <a:r>
              <a:rPr lang="en-US" sz="2800" dirty="0" err="1">
                <a:solidFill>
                  <a:srgbClr val="007B44"/>
                </a:solidFill>
              </a:rPr>
              <a:t>.</a:t>
            </a:r>
            <a:r>
              <a:rPr lang="en-US" sz="2800" dirty="0" err="1"/>
              <a:t>Type</a:t>
            </a:r>
            <a:r>
              <a:rPr lang="en-US" sz="2800" dirty="0"/>
              <a:t> of decision making and their syntax? </a:t>
            </a:r>
          </a:p>
        </p:txBody>
      </p:sp>
      <p:pic>
        <p:nvPicPr>
          <p:cNvPr id="4098" name="Picture 2" descr="Lightbox">
            <a:extLst>
              <a:ext uri="{FF2B5EF4-FFF2-40B4-BE49-F238E27FC236}">
                <a16:creationId xmlns:a16="http://schemas.microsoft.com/office/drawing/2014/main" id="{6760A05A-29E9-4337-B007-D5A7CCC0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730" y="1570383"/>
            <a:ext cx="8036116" cy="502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536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874640" y="2791287"/>
            <a:ext cx="189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Syntax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EC46F-B8F4-4045-BE87-34C88BF97E70}"/>
              </a:ext>
            </a:extLst>
          </p:cNvPr>
          <p:cNvSpPr txBox="1"/>
          <p:nvPr/>
        </p:nvSpPr>
        <p:spPr>
          <a:xfrm>
            <a:off x="940900" y="1914409"/>
            <a:ext cx="10495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If statement test conditions, if condition is true(1) ,then if block code will be executed otherwise no action taken.</a:t>
            </a:r>
            <a:endParaRPr lang="en-US" sz="2400" dirty="0">
              <a:solidFill>
                <a:srgbClr val="007B4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CD85F-1B7A-4034-ABB1-556A945980C3}"/>
              </a:ext>
            </a:extLst>
          </p:cNvPr>
          <p:cNvSpPr txBox="1"/>
          <p:nvPr/>
        </p:nvSpPr>
        <p:spPr>
          <a:xfrm>
            <a:off x="2981737" y="97324"/>
            <a:ext cx="95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i="0" dirty="0">
                <a:solidFill>
                  <a:schemeClr val="accent1">
                    <a:lumMod val="75000"/>
                  </a:schemeClr>
                </a:solidFill>
                <a:effectLst/>
                <a:latin typeface="sofia-pro"/>
              </a:rPr>
              <a:t>Decision Making </a:t>
            </a:r>
            <a:r>
              <a:rPr lang="en-US" sz="4800" dirty="0">
                <a:solidFill>
                  <a:srgbClr val="675E95"/>
                </a:solidFill>
              </a:rPr>
              <a:t>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7313C8-FB40-4DEA-9A85-C63DFFF86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186" y="3303703"/>
            <a:ext cx="4081675" cy="230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if(condition)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// Statements to    execute if // condition is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8FB4F-053F-4F75-99AB-E3361E362757}"/>
              </a:ext>
            </a:extLst>
          </p:cNvPr>
          <p:cNvSpPr txBox="1"/>
          <p:nvPr/>
        </p:nvSpPr>
        <p:spPr>
          <a:xfrm>
            <a:off x="1093302" y="1543589"/>
            <a:ext cx="421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What is if statement ? </a:t>
            </a:r>
          </a:p>
        </p:txBody>
      </p:sp>
    </p:spTree>
    <p:extLst>
      <p:ext uri="{BB962C8B-B14F-4D97-AF65-F5344CB8AC3E}">
        <p14:creationId xmlns:p14="http://schemas.microsoft.com/office/powerpoint/2010/main" val="871399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874640" y="928321"/>
            <a:ext cx="421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Flowchart of if statement?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CD85F-1B7A-4034-ABB1-556A945980C3}"/>
              </a:ext>
            </a:extLst>
          </p:cNvPr>
          <p:cNvSpPr txBox="1"/>
          <p:nvPr/>
        </p:nvSpPr>
        <p:spPr>
          <a:xfrm>
            <a:off x="2981737" y="97324"/>
            <a:ext cx="95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i="0" dirty="0">
                <a:solidFill>
                  <a:schemeClr val="accent1">
                    <a:lumMod val="75000"/>
                  </a:schemeClr>
                </a:solidFill>
                <a:effectLst/>
                <a:latin typeface="sofia-pro"/>
              </a:rPr>
              <a:t>Decision Making </a:t>
            </a:r>
            <a:r>
              <a:rPr lang="en-US" sz="4800" dirty="0">
                <a:solidFill>
                  <a:srgbClr val="675E95"/>
                </a:solidFill>
              </a:rPr>
              <a:t>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pic>
        <p:nvPicPr>
          <p:cNvPr id="1026" name="Picture 2" descr="if-statement-in-java">
            <a:extLst>
              <a:ext uri="{FF2B5EF4-FFF2-40B4-BE49-F238E27FC236}">
                <a16:creationId xmlns:a16="http://schemas.microsoft.com/office/drawing/2014/main" id="{3FF6EAAC-FD63-4FA6-80BD-65A104DC5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743" y="1189931"/>
            <a:ext cx="2981928" cy="474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502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2A1B2-6533-48DA-8E41-3CF990F72938}"/>
              </a:ext>
            </a:extLst>
          </p:cNvPr>
          <p:cNvSpPr txBox="1"/>
          <p:nvPr/>
        </p:nvSpPr>
        <p:spPr>
          <a:xfrm>
            <a:off x="3047999" y="225286"/>
            <a:ext cx="782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675E95"/>
                </a:solidFill>
              </a:rPr>
              <a:t>Decision making 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421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Program for if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037875-AA8E-4404-ABBE-D05D0D02E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96" y="2038062"/>
            <a:ext cx="6296934" cy="459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0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421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What is if-else statement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EC46F-B8F4-4045-BE87-34C88BF97E70}"/>
              </a:ext>
            </a:extLst>
          </p:cNvPr>
          <p:cNvSpPr txBox="1"/>
          <p:nvPr/>
        </p:nvSpPr>
        <p:spPr>
          <a:xfrm>
            <a:off x="940900" y="1914409"/>
            <a:ext cx="10495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It is used to execute two statements for a single condition, if given condition is true,</a:t>
            </a:r>
          </a:p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If block executed otherwise else block will be executed</a:t>
            </a:r>
            <a:endParaRPr lang="en-US" sz="2400" dirty="0">
              <a:solidFill>
                <a:srgbClr val="007B4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CD85F-1B7A-4034-ABB1-556A945980C3}"/>
              </a:ext>
            </a:extLst>
          </p:cNvPr>
          <p:cNvSpPr txBox="1"/>
          <p:nvPr/>
        </p:nvSpPr>
        <p:spPr>
          <a:xfrm>
            <a:off x="2981737" y="97324"/>
            <a:ext cx="95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i="0" dirty="0">
                <a:solidFill>
                  <a:schemeClr val="accent1">
                    <a:lumMod val="75000"/>
                  </a:schemeClr>
                </a:solidFill>
                <a:effectLst/>
                <a:latin typeface="sofia-pro"/>
              </a:rPr>
              <a:t>Decision Making </a:t>
            </a:r>
            <a:r>
              <a:rPr lang="en-US" sz="4800" dirty="0">
                <a:solidFill>
                  <a:srgbClr val="675E95"/>
                </a:solidFill>
              </a:rPr>
              <a:t>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2386C-BE5C-4E45-9BB5-6F498ACC3966}"/>
              </a:ext>
            </a:extLst>
          </p:cNvPr>
          <p:cNvSpPr txBox="1"/>
          <p:nvPr/>
        </p:nvSpPr>
        <p:spPr>
          <a:xfrm>
            <a:off x="874640" y="2791287"/>
            <a:ext cx="189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Syntax 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C5F14-0E6B-484E-85C3-7D90038BA1A1}"/>
              </a:ext>
            </a:extLst>
          </p:cNvPr>
          <p:cNvSpPr txBox="1"/>
          <p:nvPr/>
        </p:nvSpPr>
        <p:spPr>
          <a:xfrm>
            <a:off x="3167270" y="7749208"/>
            <a:ext cx="3520641" cy="157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705762-D06F-4429-91B3-05F80F184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583" y="3442107"/>
            <a:ext cx="7779026" cy="258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if (condition)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    // Executes this block if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    // condition is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else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    // Executes this block if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   //condition is false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22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874640" y="928321"/>
            <a:ext cx="4214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Flowchart of if-else statement?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CD85F-1B7A-4034-ABB1-556A945980C3}"/>
              </a:ext>
            </a:extLst>
          </p:cNvPr>
          <p:cNvSpPr txBox="1"/>
          <p:nvPr/>
        </p:nvSpPr>
        <p:spPr>
          <a:xfrm>
            <a:off x="2981737" y="97324"/>
            <a:ext cx="95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i="0" dirty="0">
                <a:solidFill>
                  <a:schemeClr val="accent1">
                    <a:lumMod val="75000"/>
                  </a:schemeClr>
                </a:solidFill>
                <a:effectLst/>
                <a:latin typeface="sofia-pro"/>
              </a:rPr>
              <a:t>Decision Making </a:t>
            </a:r>
            <a:r>
              <a:rPr lang="en-US" sz="4800" dirty="0">
                <a:solidFill>
                  <a:srgbClr val="675E95"/>
                </a:solidFill>
              </a:rPr>
              <a:t>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pic>
        <p:nvPicPr>
          <p:cNvPr id="3074" name="Picture 2" descr="if-else-statement">
            <a:extLst>
              <a:ext uri="{FF2B5EF4-FFF2-40B4-BE49-F238E27FC236}">
                <a16:creationId xmlns:a16="http://schemas.microsoft.com/office/drawing/2014/main" id="{130D6D0B-DD0D-4108-88D3-30A1F7BAE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01" y="1169501"/>
            <a:ext cx="3524250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21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2A1B2-6533-48DA-8E41-3CF990F72938}"/>
              </a:ext>
            </a:extLst>
          </p:cNvPr>
          <p:cNvSpPr txBox="1"/>
          <p:nvPr/>
        </p:nvSpPr>
        <p:spPr>
          <a:xfrm>
            <a:off x="3485321" y="225286"/>
            <a:ext cx="622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675E95"/>
                </a:solidFill>
              </a:rPr>
              <a:t>Structure to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0357D-99AB-4767-AF2D-0FF35B20E548}"/>
              </a:ext>
            </a:extLst>
          </p:cNvPr>
          <p:cNvSpPr txBox="1"/>
          <p:nvPr/>
        </p:nvSpPr>
        <p:spPr>
          <a:xfrm>
            <a:off x="881268" y="1440597"/>
            <a:ext cx="4943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B44"/>
                </a:solidFill>
              </a:rPr>
              <a:t>Q</a:t>
            </a:r>
            <a:r>
              <a:rPr lang="en-US" sz="3200" dirty="0"/>
              <a:t>. What is Syntax of C++?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6A877-8EAF-4F26-B983-741B0D593322}"/>
              </a:ext>
            </a:extLst>
          </p:cNvPr>
          <p:cNvSpPr txBox="1"/>
          <p:nvPr/>
        </p:nvSpPr>
        <p:spPr>
          <a:xfrm>
            <a:off x="881269" y="2753402"/>
            <a:ext cx="43003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B44"/>
                </a:solidFill>
              </a:rPr>
              <a:t>Ans</a:t>
            </a:r>
            <a:r>
              <a:rPr lang="en-US" sz="3200" dirty="0"/>
              <a:t>. </a:t>
            </a:r>
            <a:r>
              <a:rPr lang="en-US" sz="2800" dirty="0"/>
              <a:t>    #include&lt;iostream&gt;</a:t>
            </a:r>
          </a:p>
          <a:p>
            <a:r>
              <a:rPr lang="en-US" sz="2800" dirty="0"/>
              <a:t>	   #include&lt;conio.h&gt;</a:t>
            </a:r>
          </a:p>
          <a:p>
            <a:endParaRPr lang="en-US" sz="2800" dirty="0"/>
          </a:p>
          <a:p>
            <a:r>
              <a:rPr lang="en-US" sz="2800" dirty="0"/>
              <a:t>	</a:t>
            </a:r>
            <a:r>
              <a:rPr lang="en-US" sz="2800" dirty="0" err="1"/>
              <a:t>returntype</a:t>
            </a:r>
            <a:r>
              <a:rPr lang="en-US" sz="2800" dirty="0"/>
              <a:t> main()</a:t>
            </a:r>
          </a:p>
          <a:p>
            <a:r>
              <a:rPr lang="en-US" sz="2800" dirty="0"/>
              <a:t>	{</a:t>
            </a:r>
          </a:p>
          <a:p>
            <a:r>
              <a:rPr lang="en-US" sz="2800" dirty="0"/>
              <a:t>		//code</a:t>
            </a:r>
          </a:p>
          <a:p>
            <a:r>
              <a:rPr lang="en-US" sz="2800" dirty="0"/>
              <a:t>	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63236-35BA-4E6A-A1A1-94CEAD2BE09A}"/>
              </a:ext>
            </a:extLst>
          </p:cNvPr>
          <p:cNvSpPr txBox="1"/>
          <p:nvPr/>
        </p:nvSpPr>
        <p:spPr>
          <a:xfrm>
            <a:off x="6440556" y="2035573"/>
            <a:ext cx="2093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</a:rPr>
              <a:t> header 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0F1473-B78E-4B42-857F-6A18274B21F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227443" y="2297183"/>
            <a:ext cx="2213113" cy="6978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697884-13BD-4FF7-BE42-C0B91582039C}"/>
              </a:ext>
            </a:extLst>
          </p:cNvPr>
          <p:cNvSpPr txBox="1"/>
          <p:nvPr/>
        </p:nvSpPr>
        <p:spPr>
          <a:xfrm>
            <a:off x="5963478" y="3674416"/>
            <a:ext cx="2213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</a:rPr>
              <a:t>Preprocessor  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EC3258A-300D-4BA5-A3FF-FC7F07DB16B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226365" y="3674416"/>
            <a:ext cx="3737113" cy="261610"/>
          </a:xfrm>
          <a:prstGeom prst="bentConnector3">
            <a:avLst>
              <a:gd name="adj1" fmla="val 355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694CE76-97C0-4549-A98A-B9D4C119ABFB}"/>
              </a:ext>
            </a:extLst>
          </p:cNvPr>
          <p:cNvSpPr/>
          <p:nvPr/>
        </p:nvSpPr>
        <p:spPr>
          <a:xfrm>
            <a:off x="8368748" y="4016568"/>
            <a:ext cx="1321904" cy="2441396"/>
          </a:xfrm>
          <a:prstGeom prst="rect">
            <a:avLst/>
          </a:prstGeom>
          <a:solidFill>
            <a:srgbClr val="007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4E50148-F5A1-4FBF-A697-0DA353B73A97}"/>
              </a:ext>
            </a:extLst>
          </p:cNvPr>
          <p:cNvCxnSpPr>
            <a:cxnSpLocks/>
          </p:cNvCxnSpPr>
          <p:nvPr/>
        </p:nvCxnSpPr>
        <p:spPr>
          <a:xfrm>
            <a:off x="2226365" y="4615451"/>
            <a:ext cx="6119190" cy="130851"/>
          </a:xfrm>
          <a:prstGeom prst="bentConnector3">
            <a:avLst>
              <a:gd name="adj1" fmla="val -24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00DF74-A1EF-4570-B8EE-6C7B5DB6B4CF}"/>
              </a:ext>
            </a:extLst>
          </p:cNvPr>
          <p:cNvSpPr txBox="1"/>
          <p:nvPr/>
        </p:nvSpPr>
        <p:spPr>
          <a:xfrm>
            <a:off x="9872870" y="4811358"/>
            <a:ext cx="2093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3300"/>
                </a:solidFill>
              </a:rPr>
              <a:t>DataTypes</a:t>
            </a:r>
            <a:endParaRPr lang="en-US" sz="2800" dirty="0">
              <a:solidFill>
                <a:srgbClr val="FF33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1591C3-6F46-49C0-8F41-2DD59816C70F}"/>
              </a:ext>
            </a:extLst>
          </p:cNvPr>
          <p:cNvSpPr txBox="1"/>
          <p:nvPr/>
        </p:nvSpPr>
        <p:spPr>
          <a:xfrm>
            <a:off x="6596269" y="2764460"/>
            <a:ext cx="3369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</a:rPr>
              <a:t>Optional header file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9D79C84-EBD1-485F-A2EF-F6870D3AED0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70783" y="3287680"/>
            <a:ext cx="3510169" cy="205668"/>
          </a:xfrm>
          <a:prstGeom prst="bentConnector2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D5A9138-DA7B-4F31-84A2-05A12AF6755E}"/>
              </a:ext>
            </a:extLst>
          </p:cNvPr>
          <p:cNvSpPr/>
          <p:nvPr/>
        </p:nvSpPr>
        <p:spPr>
          <a:xfrm>
            <a:off x="8759687" y="991485"/>
            <a:ext cx="2766391" cy="1011136"/>
          </a:xfrm>
          <a:prstGeom prst="rect">
            <a:avLst/>
          </a:prstGeom>
          <a:solidFill>
            <a:srgbClr val="007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C9C82-EF9B-4A97-B916-488269272D79}"/>
              </a:ext>
            </a:extLst>
          </p:cNvPr>
          <p:cNvSpPr txBox="1"/>
          <p:nvPr/>
        </p:nvSpPr>
        <p:spPr>
          <a:xfrm>
            <a:off x="8633791" y="4363594"/>
            <a:ext cx="1391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Int </a:t>
            </a:r>
          </a:p>
          <a:p>
            <a:r>
              <a:rPr lang="en-US" sz="2800" dirty="0">
                <a:solidFill>
                  <a:schemeClr val="bg1"/>
                </a:solidFill>
              </a:rPr>
              <a:t>Float</a:t>
            </a:r>
          </a:p>
          <a:p>
            <a:r>
              <a:rPr lang="en-US" sz="2800" dirty="0">
                <a:solidFill>
                  <a:schemeClr val="bg1"/>
                </a:solidFill>
              </a:rPr>
              <a:t>Char</a:t>
            </a:r>
          </a:p>
          <a:p>
            <a:r>
              <a:rPr lang="en-US" sz="2800" dirty="0">
                <a:solidFill>
                  <a:schemeClr val="bg1"/>
                </a:solidFill>
              </a:rPr>
              <a:t>Void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A7B598-213D-4488-9822-EA5D694D8DFB}"/>
              </a:ext>
            </a:extLst>
          </p:cNvPr>
          <p:cNvSpPr txBox="1"/>
          <p:nvPr/>
        </p:nvSpPr>
        <p:spPr>
          <a:xfrm>
            <a:off x="8867360" y="991485"/>
            <a:ext cx="2551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Iostream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Cout</a:t>
            </a:r>
            <a:r>
              <a:rPr lang="en-US" sz="2000" dirty="0">
                <a:solidFill>
                  <a:schemeClr val="bg1"/>
                </a:solidFill>
              </a:rPr>
              <a:t>  = print output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Cin</a:t>
            </a:r>
            <a:r>
              <a:rPr lang="en-US" sz="2000" dirty="0">
                <a:solidFill>
                  <a:schemeClr val="bg1"/>
                </a:solidFill>
              </a:rPr>
              <a:t>  =  for input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9765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2A1B2-6533-48DA-8E41-3CF990F72938}"/>
              </a:ext>
            </a:extLst>
          </p:cNvPr>
          <p:cNvSpPr txBox="1"/>
          <p:nvPr/>
        </p:nvSpPr>
        <p:spPr>
          <a:xfrm>
            <a:off x="3047999" y="225286"/>
            <a:ext cx="782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675E95"/>
                </a:solidFill>
              </a:rPr>
              <a:t>Decision making 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421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Program for if -else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E8A89-4F9E-49CD-A59F-ADCE45AE0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75" y="2109603"/>
            <a:ext cx="7415715" cy="46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68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5897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What is </a:t>
            </a:r>
            <a:r>
              <a:rPr lang="en-US" sz="2800" b="1" dirty="0"/>
              <a:t>nested</a:t>
            </a:r>
            <a:r>
              <a:rPr lang="en-US" sz="2800" dirty="0">
                <a:solidFill>
                  <a:srgbClr val="007B44"/>
                </a:solidFill>
              </a:rPr>
              <a:t> if-else statement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EC46F-B8F4-4045-BE87-34C88BF97E70}"/>
              </a:ext>
            </a:extLst>
          </p:cNvPr>
          <p:cNvSpPr txBox="1"/>
          <p:nvPr/>
        </p:nvSpPr>
        <p:spPr>
          <a:xfrm>
            <a:off x="940900" y="1914409"/>
            <a:ext cx="10495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Whenever we defined if else block inside another if else block is called nested if-else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CD85F-1B7A-4034-ABB1-556A945980C3}"/>
              </a:ext>
            </a:extLst>
          </p:cNvPr>
          <p:cNvSpPr txBox="1"/>
          <p:nvPr/>
        </p:nvSpPr>
        <p:spPr>
          <a:xfrm>
            <a:off x="2981737" y="97324"/>
            <a:ext cx="95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i="0" dirty="0">
                <a:solidFill>
                  <a:schemeClr val="accent1">
                    <a:lumMod val="75000"/>
                  </a:schemeClr>
                </a:solidFill>
                <a:effectLst/>
                <a:latin typeface="sofia-pro"/>
              </a:rPr>
              <a:t>Decision Making </a:t>
            </a:r>
            <a:r>
              <a:rPr lang="en-US" sz="4800" dirty="0">
                <a:solidFill>
                  <a:srgbClr val="675E95"/>
                </a:solidFill>
              </a:rPr>
              <a:t>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2386C-BE5C-4E45-9BB5-6F498ACC3966}"/>
              </a:ext>
            </a:extLst>
          </p:cNvPr>
          <p:cNvSpPr txBox="1"/>
          <p:nvPr/>
        </p:nvSpPr>
        <p:spPr>
          <a:xfrm>
            <a:off x="874640" y="2791287"/>
            <a:ext cx="189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Syntax 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C5F14-0E6B-484E-85C3-7D90038BA1A1}"/>
              </a:ext>
            </a:extLst>
          </p:cNvPr>
          <p:cNvSpPr txBox="1"/>
          <p:nvPr/>
        </p:nvSpPr>
        <p:spPr>
          <a:xfrm>
            <a:off x="3167270" y="7749208"/>
            <a:ext cx="3520641" cy="157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098" name="Picture 2" descr="C/C++ Programming in Hindi: Nested if else">
            <a:extLst>
              <a:ext uri="{FF2B5EF4-FFF2-40B4-BE49-F238E27FC236}">
                <a16:creationId xmlns:a16="http://schemas.microsoft.com/office/drawing/2014/main" id="{534C8470-C965-4243-B714-227D25B84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35" y="2900497"/>
            <a:ext cx="2676936" cy="378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121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874639" y="928321"/>
            <a:ext cx="5751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Flowchart of </a:t>
            </a:r>
            <a:r>
              <a:rPr lang="en-US" sz="2800" b="1" dirty="0"/>
              <a:t>nested</a:t>
            </a:r>
            <a:r>
              <a:rPr lang="en-US" sz="2800" dirty="0">
                <a:solidFill>
                  <a:srgbClr val="007B44"/>
                </a:solidFill>
              </a:rPr>
              <a:t> if-else statement?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CD85F-1B7A-4034-ABB1-556A945980C3}"/>
              </a:ext>
            </a:extLst>
          </p:cNvPr>
          <p:cNvSpPr txBox="1"/>
          <p:nvPr/>
        </p:nvSpPr>
        <p:spPr>
          <a:xfrm>
            <a:off x="2981737" y="97324"/>
            <a:ext cx="95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i="0" dirty="0">
                <a:solidFill>
                  <a:schemeClr val="accent1">
                    <a:lumMod val="75000"/>
                  </a:schemeClr>
                </a:solidFill>
                <a:effectLst/>
                <a:latin typeface="sofia-pro"/>
              </a:rPr>
              <a:t>Decision Making </a:t>
            </a:r>
            <a:r>
              <a:rPr lang="en-US" sz="4800" dirty="0">
                <a:solidFill>
                  <a:srgbClr val="675E95"/>
                </a:solidFill>
              </a:rPr>
              <a:t>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pic>
        <p:nvPicPr>
          <p:cNvPr id="5122" name="Picture 2" descr="nested-if">
            <a:extLst>
              <a:ext uri="{FF2B5EF4-FFF2-40B4-BE49-F238E27FC236}">
                <a16:creationId xmlns:a16="http://schemas.microsoft.com/office/drawing/2014/main" id="{A5160590-6855-4B04-8D63-DFF74803D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493" y="1451541"/>
            <a:ext cx="5575804" cy="481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698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2A1B2-6533-48DA-8E41-3CF990F72938}"/>
              </a:ext>
            </a:extLst>
          </p:cNvPr>
          <p:cNvSpPr txBox="1"/>
          <p:nvPr/>
        </p:nvSpPr>
        <p:spPr>
          <a:xfrm>
            <a:off x="3047999" y="225286"/>
            <a:ext cx="782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675E95"/>
                </a:solidFill>
              </a:rPr>
              <a:t>Decision making 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421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Program for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nested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007B44"/>
                </a:solidFill>
              </a:rPr>
              <a:t>if -else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3298F-88C8-495E-AF76-65C677BCD0FB}"/>
              </a:ext>
            </a:extLst>
          </p:cNvPr>
          <p:cNvSpPr txBox="1"/>
          <p:nvPr/>
        </p:nvSpPr>
        <p:spPr>
          <a:xfrm>
            <a:off x="940900" y="1914409"/>
            <a:ext cx="104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Which number is greater among a, b, c;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25F292-2A55-479F-B911-A9674404C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27" y="2618299"/>
            <a:ext cx="3604596" cy="39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98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5897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What is </a:t>
            </a:r>
            <a:r>
              <a:rPr lang="en-IN" sz="2800" b="1" i="0" dirty="0">
                <a:solidFill>
                  <a:srgbClr val="273239"/>
                </a:solidFill>
                <a:effectLst/>
                <a:latin typeface="urw-din"/>
              </a:rPr>
              <a:t>if-else-if ladder</a:t>
            </a:r>
            <a:r>
              <a:rPr lang="en-US" sz="2800" dirty="0">
                <a:solidFill>
                  <a:srgbClr val="007B44"/>
                </a:solidFill>
              </a:rPr>
              <a:t> statement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EC46F-B8F4-4045-BE87-34C88BF97E70}"/>
              </a:ext>
            </a:extLst>
          </p:cNvPr>
          <p:cNvSpPr txBox="1"/>
          <p:nvPr/>
        </p:nvSpPr>
        <p:spPr>
          <a:xfrm>
            <a:off x="940900" y="1914409"/>
            <a:ext cx="104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It is used when we have multiple condition to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CD85F-1B7A-4034-ABB1-556A945980C3}"/>
              </a:ext>
            </a:extLst>
          </p:cNvPr>
          <p:cNvSpPr txBox="1"/>
          <p:nvPr/>
        </p:nvSpPr>
        <p:spPr>
          <a:xfrm>
            <a:off x="2981737" y="97324"/>
            <a:ext cx="95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i="0" dirty="0">
                <a:solidFill>
                  <a:schemeClr val="accent1">
                    <a:lumMod val="75000"/>
                  </a:schemeClr>
                </a:solidFill>
                <a:effectLst/>
                <a:latin typeface="sofia-pro"/>
              </a:rPr>
              <a:t>Decision Making </a:t>
            </a:r>
            <a:r>
              <a:rPr lang="en-US" sz="4800" dirty="0">
                <a:solidFill>
                  <a:srgbClr val="675E95"/>
                </a:solidFill>
              </a:rPr>
              <a:t>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2386C-BE5C-4E45-9BB5-6F498ACC3966}"/>
              </a:ext>
            </a:extLst>
          </p:cNvPr>
          <p:cNvSpPr txBox="1"/>
          <p:nvPr/>
        </p:nvSpPr>
        <p:spPr>
          <a:xfrm>
            <a:off x="874640" y="2791287"/>
            <a:ext cx="189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Syntax 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C5F14-0E6B-484E-85C3-7D90038BA1A1}"/>
              </a:ext>
            </a:extLst>
          </p:cNvPr>
          <p:cNvSpPr txBox="1"/>
          <p:nvPr/>
        </p:nvSpPr>
        <p:spPr>
          <a:xfrm>
            <a:off x="3167270" y="7749208"/>
            <a:ext cx="3520641" cy="157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7705F0B-17E0-4B87-BB3B-FDFF4CFB3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139" y="2908656"/>
            <a:ext cx="2532745" cy="285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if (condition)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   statement;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else if (condition)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    statement;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73239"/>
                </a:solidFill>
                <a:latin typeface="Consolas" panose="020B0609020204030204" pitchFamily="49" charset="0"/>
              </a:rPr>
              <a:t> 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else statement;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29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874639" y="928321"/>
            <a:ext cx="5751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Flowchart of  </a:t>
            </a:r>
            <a:r>
              <a:rPr lang="en-IN" sz="2800" b="1" i="0" dirty="0">
                <a:solidFill>
                  <a:srgbClr val="273239"/>
                </a:solidFill>
                <a:effectLst/>
                <a:latin typeface="urw-din"/>
              </a:rPr>
              <a:t>if-else-if ladder</a:t>
            </a:r>
            <a:r>
              <a:rPr lang="en-US" sz="2800" dirty="0">
                <a:solidFill>
                  <a:srgbClr val="007B44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CD85F-1B7A-4034-ABB1-556A945980C3}"/>
              </a:ext>
            </a:extLst>
          </p:cNvPr>
          <p:cNvSpPr txBox="1"/>
          <p:nvPr/>
        </p:nvSpPr>
        <p:spPr>
          <a:xfrm>
            <a:off x="2981737" y="97324"/>
            <a:ext cx="95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i="0" dirty="0">
                <a:solidFill>
                  <a:schemeClr val="accent1">
                    <a:lumMod val="75000"/>
                  </a:schemeClr>
                </a:solidFill>
                <a:effectLst/>
                <a:latin typeface="sofia-pro"/>
              </a:rPr>
              <a:t>Decision Making </a:t>
            </a:r>
            <a:r>
              <a:rPr lang="en-US" sz="4800" dirty="0">
                <a:solidFill>
                  <a:srgbClr val="675E95"/>
                </a:solidFill>
              </a:rPr>
              <a:t>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pic>
        <p:nvPicPr>
          <p:cNvPr id="8194" name="Picture 2" descr="if-else-if-ladder">
            <a:extLst>
              <a:ext uri="{FF2B5EF4-FFF2-40B4-BE49-F238E27FC236}">
                <a16:creationId xmlns:a16="http://schemas.microsoft.com/office/drawing/2014/main" id="{AA537537-FCA2-4263-90B6-5A3FC1B0C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72" y="928321"/>
            <a:ext cx="4546668" cy="582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159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2A1B2-6533-48DA-8E41-3CF990F72938}"/>
              </a:ext>
            </a:extLst>
          </p:cNvPr>
          <p:cNvSpPr txBox="1"/>
          <p:nvPr/>
        </p:nvSpPr>
        <p:spPr>
          <a:xfrm>
            <a:off x="3047999" y="225286"/>
            <a:ext cx="782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675E95"/>
                </a:solidFill>
              </a:rPr>
              <a:t>Decision making 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573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Program for </a:t>
            </a:r>
            <a:r>
              <a:rPr lang="en-IN" sz="2800" b="1" i="0" dirty="0">
                <a:solidFill>
                  <a:srgbClr val="273239"/>
                </a:solidFill>
                <a:effectLst/>
                <a:latin typeface="urw-din"/>
              </a:rPr>
              <a:t>if-else-if ladder</a:t>
            </a:r>
            <a:r>
              <a:rPr lang="en-US" sz="2800" dirty="0">
                <a:solidFill>
                  <a:srgbClr val="007B44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F1D1DC-BAC0-4F8B-A7EE-168AA3375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46" y="1914408"/>
            <a:ext cx="6484816" cy="48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31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5897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What is </a:t>
            </a:r>
            <a:r>
              <a:rPr lang="en-IN" sz="2800" b="1" i="0" dirty="0">
                <a:solidFill>
                  <a:srgbClr val="273239"/>
                </a:solidFill>
                <a:effectLst/>
                <a:latin typeface="urw-din"/>
              </a:rPr>
              <a:t>Switch</a:t>
            </a:r>
            <a:r>
              <a:rPr lang="en-US" sz="2800" dirty="0">
                <a:solidFill>
                  <a:srgbClr val="007B44"/>
                </a:solidFill>
              </a:rPr>
              <a:t> statement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EC46F-B8F4-4045-BE87-34C88BF97E70}"/>
              </a:ext>
            </a:extLst>
          </p:cNvPr>
          <p:cNvSpPr txBox="1"/>
          <p:nvPr/>
        </p:nvSpPr>
        <p:spPr>
          <a:xfrm>
            <a:off x="940900" y="1914409"/>
            <a:ext cx="104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Switch is the shortcut of if-else-if ladder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CD85F-1B7A-4034-ABB1-556A945980C3}"/>
              </a:ext>
            </a:extLst>
          </p:cNvPr>
          <p:cNvSpPr txBox="1"/>
          <p:nvPr/>
        </p:nvSpPr>
        <p:spPr>
          <a:xfrm>
            <a:off x="2981737" y="97324"/>
            <a:ext cx="95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i="0" dirty="0">
                <a:solidFill>
                  <a:schemeClr val="accent1">
                    <a:lumMod val="75000"/>
                  </a:schemeClr>
                </a:solidFill>
                <a:effectLst/>
                <a:latin typeface="sofia-pro"/>
              </a:rPr>
              <a:t>Decision Making </a:t>
            </a:r>
            <a:r>
              <a:rPr lang="en-US" sz="4800" dirty="0">
                <a:solidFill>
                  <a:srgbClr val="675E95"/>
                </a:solidFill>
              </a:rPr>
              <a:t>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2386C-BE5C-4E45-9BB5-6F498ACC3966}"/>
              </a:ext>
            </a:extLst>
          </p:cNvPr>
          <p:cNvSpPr txBox="1"/>
          <p:nvPr/>
        </p:nvSpPr>
        <p:spPr>
          <a:xfrm>
            <a:off x="874640" y="2791287"/>
            <a:ext cx="189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program 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C5F14-0E6B-484E-85C3-7D90038BA1A1}"/>
              </a:ext>
            </a:extLst>
          </p:cNvPr>
          <p:cNvSpPr txBox="1"/>
          <p:nvPr/>
        </p:nvSpPr>
        <p:spPr>
          <a:xfrm>
            <a:off x="3167270" y="7749208"/>
            <a:ext cx="3520641" cy="157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FFB3D9-633F-41E5-967D-EDA91178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144" y="1556187"/>
            <a:ext cx="5058481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9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5897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What is loops?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CD85F-1B7A-4034-ABB1-556A945980C3}"/>
              </a:ext>
            </a:extLst>
          </p:cNvPr>
          <p:cNvSpPr txBox="1"/>
          <p:nvPr/>
        </p:nvSpPr>
        <p:spPr>
          <a:xfrm>
            <a:off x="2981737" y="97324"/>
            <a:ext cx="95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1">
                    <a:lumMod val="75000"/>
                  </a:schemeClr>
                </a:solidFill>
                <a:latin typeface="sofia-pro"/>
              </a:rPr>
              <a:t>Loops</a:t>
            </a:r>
            <a:r>
              <a:rPr lang="en-IN" sz="4800" i="0" dirty="0">
                <a:solidFill>
                  <a:schemeClr val="accent1">
                    <a:lumMod val="75000"/>
                  </a:schemeClr>
                </a:solidFill>
                <a:effectLst/>
                <a:latin typeface="sofia-pro"/>
              </a:rPr>
              <a:t> </a:t>
            </a:r>
            <a:r>
              <a:rPr lang="en-US" sz="4800" dirty="0">
                <a:solidFill>
                  <a:srgbClr val="675E95"/>
                </a:solidFill>
              </a:rPr>
              <a:t>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C5F14-0E6B-484E-85C3-7D90038BA1A1}"/>
              </a:ext>
            </a:extLst>
          </p:cNvPr>
          <p:cNvSpPr txBox="1"/>
          <p:nvPr/>
        </p:nvSpPr>
        <p:spPr>
          <a:xfrm>
            <a:off x="3167270" y="7749208"/>
            <a:ext cx="3520641" cy="157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1B35E-76D6-4F89-8D5C-8B8587A8C899}"/>
              </a:ext>
            </a:extLst>
          </p:cNvPr>
          <p:cNvSpPr txBox="1"/>
          <p:nvPr/>
        </p:nvSpPr>
        <p:spPr>
          <a:xfrm>
            <a:off x="940900" y="1914409"/>
            <a:ext cx="10495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Loop is nothing but iterative statement which allow a block of code to be executed </a:t>
            </a:r>
          </a:p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repeatedly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34EC1E-7CD0-47CC-A627-58A70C0BD1A6}"/>
              </a:ext>
            </a:extLst>
          </p:cNvPr>
          <p:cNvSpPr txBox="1"/>
          <p:nvPr/>
        </p:nvSpPr>
        <p:spPr>
          <a:xfrm>
            <a:off x="940902" y="2905780"/>
            <a:ext cx="5897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Types of  loops?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BB959-28A6-478C-A995-ED30D60E05B6}"/>
              </a:ext>
            </a:extLst>
          </p:cNvPr>
          <p:cNvSpPr txBox="1"/>
          <p:nvPr/>
        </p:nvSpPr>
        <p:spPr>
          <a:xfrm>
            <a:off x="940900" y="3731494"/>
            <a:ext cx="3127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While loop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Do while loop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3929064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5897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What is while loop?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CD85F-1B7A-4034-ABB1-556A945980C3}"/>
              </a:ext>
            </a:extLst>
          </p:cNvPr>
          <p:cNvSpPr txBox="1"/>
          <p:nvPr/>
        </p:nvSpPr>
        <p:spPr>
          <a:xfrm>
            <a:off x="2981737" y="97324"/>
            <a:ext cx="95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1">
                    <a:lumMod val="75000"/>
                  </a:schemeClr>
                </a:solidFill>
                <a:latin typeface="sofia-pro"/>
              </a:rPr>
              <a:t>Loops</a:t>
            </a:r>
            <a:r>
              <a:rPr lang="en-IN" sz="4800" i="0" dirty="0">
                <a:solidFill>
                  <a:schemeClr val="accent1">
                    <a:lumMod val="75000"/>
                  </a:schemeClr>
                </a:solidFill>
                <a:effectLst/>
                <a:latin typeface="sofia-pro"/>
              </a:rPr>
              <a:t> </a:t>
            </a:r>
            <a:r>
              <a:rPr lang="en-US" sz="4800" dirty="0">
                <a:solidFill>
                  <a:srgbClr val="675E95"/>
                </a:solidFill>
              </a:rPr>
              <a:t>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C5F14-0E6B-484E-85C3-7D90038BA1A1}"/>
              </a:ext>
            </a:extLst>
          </p:cNvPr>
          <p:cNvSpPr txBox="1"/>
          <p:nvPr/>
        </p:nvSpPr>
        <p:spPr>
          <a:xfrm>
            <a:off x="3167270" y="7749208"/>
            <a:ext cx="3520641" cy="157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1B35E-76D6-4F89-8D5C-8B8587A8C899}"/>
              </a:ext>
            </a:extLst>
          </p:cNvPr>
          <p:cNvSpPr txBox="1"/>
          <p:nvPr/>
        </p:nvSpPr>
        <p:spPr>
          <a:xfrm>
            <a:off x="940900" y="1914409"/>
            <a:ext cx="10495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While loop is also known as entry controlled loop. The statement will be executed continuously until the given condition is no longer satisfied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BEE22-35A3-42CA-A419-9282ACF64895}"/>
              </a:ext>
            </a:extLst>
          </p:cNvPr>
          <p:cNvSpPr txBox="1"/>
          <p:nvPr/>
        </p:nvSpPr>
        <p:spPr>
          <a:xfrm>
            <a:off x="874640" y="2791287"/>
            <a:ext cx="189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Syntax 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68519-63BE-434B-B1F9-38B2FBBC8ED0}"/>
              </a:ext>
            </a:extLst>
          </p:cNvPr>
          <p:cNvSpPr txBox="1"/>
          <p:nvPr/>
        </p:nvSpPr>
        <p:spPr>
          <a:xfrm>
            <a:off x="940899" y="3622284"/>
            <a:ext cx="10495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While(condition)</a:t>
            </a:r>
          </a:p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{</a:t>
            </a:r>
          </a:p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  //statement;</a:t>
            </a:r>
          </a:p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  //increment /decrement;</a:t>
            </a:r>
          </a:p>
          <a:p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806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2A1B2-6533-48DA-8E41-3CF990F72938}"/>
              </a:ext>
            </a:extLst>
          </p:cNvPr>
          <p:cNvSpPr txBox="1"/>
          <p:nvPr/>
        </p:nvSpPr>
        <p:spPr>
          <a:xfrm>
            <a:off x="3485321" y="225286"/>
            <a:ext cx="622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675E95"/>
                </a:solidFill>
              </a:rPr>
              <a:t>First Program 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0357D-99AB-4767-AF2D-0FF35B20E548}"/>
              </a:ext>
            </a:extLst>
          </p:cNvPr>
          <p:cNvSpPr txBox="1"/>
          <p:nvPr/>
        </p:nvSpPr>
        <p:spPr>
          <a:xfrm>
            <a:off x="881268" y="1440597"/>
            <a:ext cx="6221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B44"/>
                </a:solidFill>
              </a:rPr>
              <a:t>Q</a:t>
            </a:r>
            <a:r>
              <a:rPr lang="en-US" sz="3200" dirty="0"/>
              <a:t>. Program for printing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6A877-8EAF-4F26-B983-741B0D593322}"/>
              </a:ext>
            </a:extLst>
          </p:cNvPr>
          <p:cNvSpPr txBox="1"/>
          <p:nvPr/>
        </p:nvSpPr>
        <p:spPr>
          <a:xfrm>
            <a:off x="788502" y="2036414"/>
            <a:ext cx="684475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B44"/>
                </a:solidFill>
              </a:rPr>
              <a:t>Ans</a:t>
            </a:r>
            <a:r>
              <a:rPr lang="en-US" sz="3200" dirty="0"/>
              <a:t>. </a:t>
            </a:r>
            <a:r>
              <a:rPr lang="en-US" sz="2800" dirty="0"/>
              <a:t>    #include&lt;iostream&gt;</a:t>
            </a:r>
          </a:p>
          <a:p>
            <a:endParaRPr lang="en-US" sz="2800" dirty="0"/>
          </a:p>
          <a:p>
            <a:r>
              <a:rPr lang="en-US" sz="2800" dirty="0"/>
              <a:t>	void main()</a:t>
            </a:r>
          </a:p>
          <a:p>
            <a:r>
              <a:rPr lang="en-US" sz="2800" dirty="0"/>
              <a:t>	{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cout</a:t>
            </a:r>
            <a:r>
              <a:rPr lang="en-US" sz="2800" dirty="0"/>
              <a:t>&lt;&lt;“learning code”;</a:t>
            </a:r>
          </a:p>
          <a:p>
            <a:r>
              <a:rPr lang="en-US" sz="2800" dirty="0"/>
              <a:t>	}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6F6B0D7-82E1-4A69-B34D-815355B74C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45209" y="4746647"/>
            <a:ext cx="971780" cy="2"/>
          </a:xfrm>
          <a:prstGeom prst="bentConnector3">
            <a:avLst>
              <a:gd name="adj1" fmla="val 50000"/>
            </a:avLst>
          </a:prstGeom>
          <a:ln w="28575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36C63D-795C-45BA-98EE-7A72C448DD3A}"/>
              </a:ext>
            </a:extLst>
          </p:cNvPr>
          <p:cNvSpPr txBox="1"/>
          <p:nvPr/>
        </p:nvSpPr>
        <p:spPr>
          <a:xfrm>
            <a:off x="2328240" y="5256972"/>
            <a:ext cx="3327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</a:rPr>
              <a:t>Insertion Operator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BCAA42-8F2F-427B-991A-A6A2779E374D}"/>
              </a:ext>
            </a:extLst>
          </p:cNvPr>
          <p:cNvSpPr/>
          <p:nvPr/>
        </p:nvSpPr>
        <p:spPr>
          <a:xfrm>
            <a:off x="7977809" y="2494406"/>
            <a:ext cx="2766391" cy="1011136"/>
          </a:xfrm>
          <a:prstGeom prst="rect">
            <a:avLst/>
          </a:prstGeom>
          <a:solidFill>
            <a:srgbClr val="007B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725FCD-E008-4DCE-A70C-504172710CEA}"/>
              </a:ext>
            </a:extLst>
          </p:cNvPr>
          <p:cNvSpPr txBox="1"/>
          <p:nvPr/>
        </p:nvSpPr>
        <p:spPr>
          <a:xfrm>
            <a:off x="8085482" y="2494406"/>
            <a:ext cx="2551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To save code in </a:t>
            </a:r>
            <a:r>
              <a:rPr lang="en-US" sz="2000" dirty="0" err="1">
                <a:solidFill>
                  <a:schemeClr val="bg1"/>
                </a:solidFill>
              </a:rPr>
              <a:t>c++</a:t>
            </a:r>
            <a:r>
              <a:rPr lang="en-US" sz="2000" dirty="0">
                <a:solidFill>
                  <a:schemeClr val="bg1"/>
                </a:solidFill>
              </a:rPr>
              <a:t> ,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use name.cpp extension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5706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5897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What is </a:t>
            </a:r>
            <a:r>
              <a:rPr lang="en-US" sz="2800" dirty="0" err="1">
                <a:solidFill>
                  <a:srgbClr val="007B44"/>
                </a:solidFill>
              </a:rPr>
              <a:t>do_while</a:t>
            </a:r>
            <a:r>
              <a:rPr lang="en-US" sz="2800" dirty="0">
                <a:solidFill>
                  <a:srgbClr val="007B44"/>
                </a:solidFill>
              </a:rPr>
              <a:t> loop?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CD85F-1B7A-4034-ABB1-556A945980C3}"/>
              </a:ext>
            </a:extLst>
          </p:cNvPr>
          <p:cNvSpPr txBox="1"/>
          <p:nvPr/>
        </p:nvSpPr>
        <p:spPr>
          <a:xfrm>
            <a:off x="2981737" y="97324"/>
            <a:ext cx="95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1">
                    <a:lumMod val="75000"/>
                  </a:schemeClr>
                </a:solidFill>
                <a:latin typeface="sofia-pro"/>
              </a:rPr>
              <a:t>Loops</a:t>
            </a:r>
            <a:r>
              <a:rPr lang="en-IN" sz="4800" i="0" dirty="0">
                <a:solidFill>
                  <a:schemeClr val="accent1">
                    <a:lumMod val="75000"/>
                  </a:schemeClr>
                </a:solidFill>
                <a:effectLst/>
                <a:latin typeface="sofia-pro"/>
              </a:rPr>
              <a:t> </a:t>
            </a:r>
            <a:r>
              <a:rPr lang="en-US" sz="4800" dirty="0">
                <a:solidFill>
                  <a:srgbClr val="675E95"/>
                </a:solidFill>
              </a:rPr>
              <a:t>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C5F14-0E6B-484E-85C3-7D90038BA1A1}"/>
              </a:ext>
            </a:extLst>
          </p:cNvPr>
          <p:cNvSpPr txBox="1"/>
          <p:nvPr/>
        </p:nvSpPr>
        <p:spPr>
          <a:xfrm>
            <a:off x="3167270" y="7749208"/>
            <a:ext cx="3520641" cy="157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1B35E-76D6-4F89-8D5C-8B8587A8C899}"/>
              </a:ext>
            </a:extLst>
          </p:cNvPr>
          <p:cNvSpPr txBox="1"/>
          <p:nvPr/>
        </p:nvSpPr>
        <p:spPr>
          <a:xfrm>
            <a:off x="940900" y="1914409"/>
            <a:ext cx="10495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It is also known as exit control loop, because it tests condition at the end of the loop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BEE22-35A3-42CA-A419-9282ACF64895}"/>
              </a:ext>
            </a:extLst>
          </p:cNvPr>
          <p:cNvSpPr txBox="1"/>
          <p:nvPr/>
        </p:nvSpPr>
        <p:spPr>
          <a:xfrm>
            <a:off x="874640" y="2791287"/>
            <a:ext cx="189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Syntax 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68519-63BE-434B-B1F9-38B2FBBC8ED0}"/>
              </a:ext>
            </a:extLst>
          </p:cNvPr>
          <p:cNvSpPr txBox="1"/>
          <p:nvPr/>
        </p:nvSpPr>
        <p:spPr>
          <a:xfrm>
            <a:off x="940899" y="3622284"/>
            <a:ext cx="10495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do</a:t>
            </a:r>
          </a:p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{</a:t>
            </a:r>
          </a:p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  //statement;</a:t>
            </a:r>
          </a:p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  //increment /decrement;</a:t>
            </a:r>
          </a:p>
          <a:p>
            <a:endParaRPr lang="en-US" sz="2400" dirty="0">
              <a:solidFill>
                <a:srgbClr val="273239"/>
              </a:solidFill>
              <a:latin typeface="urw-din"/>
            </a:endParaRPr>
          </a:p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} </a:t>
            </a:r>
          </a:p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While(condition);</a:t>
            </a:r>
          </a:p>
          <a:p>
            <a:endParaRPr lang="en-US" sz="2400" dirty="0">
              <a:solidFill>
                <a:srgbClr val="273239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3983903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5897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What is for loop?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CD85F-1B7A-4034-ABB1-556A945980C3}"/>
              </a:ext>
            </a:extLst>
          </p:cNvPr>
          <p:cNvSpPr txBox="1"/>
          <p:nvPr/>
        </p:nvSpPr>
        <p:spPr>
          <a:xfrm>
            <a:off x="4041911" y="338684"/>
            <a:ext cx="3706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1">
                    <a:lumMod val="75000"/>
                  </a:schemeClr>
                </a:solidFill>
                <a:latin typeface="sofia-pro"/>
              </a:rPr>
              <a:t>Loops</a:t>
            </a:r>
            <a:r>
              <a:rPr lang="en-IN" sz="4800" i="0" dirty="0">
                <a:solidFill>
                  <a:schemeClr val="accent1">
                    <a:lumMod val="75000"/>
                  </a:schemeClr>
                </a:solidFill>
                <a:effectLst/>
                <a:latin typeface="sofia-pro"/>
              </a:rPr>
              <a:t> </a:t>
            </a:r>
            <a:r>
              <a:rPr lang="en-US" sz="4800" dirty="0">
                <a:solidFill>
                  <a:srgbClr val="675E95"/>
                </a:solidFill>
              </a:rPr>
              <a:t>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C5F14-0E6B-484E-85C3-7D90038BA1A1}"/>
              </a:ext>
            </a:extLst>
          </p:cNvPr>
          <p:cNvSpPr txBox="1"/>
          <p:nvPr/>
        </p:nvSpPr>
        <p:spPr>
          <a:xfrm>
            <a:off x="3167270" y="7749208"/>
            <a:ext cx="3520641" cy="157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1B35E-76D6-4F89-8D5C-8B8587A8C899}"/>
              </a:ext>
            </a:extLst>
          </p:cNvPr>
          <p:cNvSpPr txBox="1"/>
          <p:nvPr/>
        </p:nvSpPr>
        <p:spPr>
          <a:xfrm>
            <a:off x="940900" y="1914409"/>
            <a:ext cx="1049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Unlike while loop, for loop performs all operation in single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BEE22-35A3-42CA-A419-9282ACF64895}"/>
              </a:ext>
            </a:extLst>
          </p:cNvPr>
          <p:cNvSpPr txBox="1"/>
          <p:nvPr/>
        </p:nvSpPr>
        <p:spPr>
          <a:xfrm>
            <a:off x="874640" y="2791287"/>
            <a:ext cx="1895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Syntax 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68519-63BE-434B-B1F9-38B2FBBC8ED0}"/>
              </a:ext>
            </a:extLst>
          </p:cNvPr>
          <p:cNvSpPr txBox="1"/>
          <p:nvPr/>
        </p:nvSpPr>
        <p:spPr>
          <a:xfrm>
            <a:off x="940899" y="3622284"/>
            <a:ext cx="10495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for(</a:t>
            </a:r>
            <a:r>
              <a:rPr lang="en-US" sz="2400" dirty="0" err="1">
                <a:solidFill>
                  <a:srgbClr val="273239"/>
                </a:solidFill>
                <a:latin typeface="urw-din"/>
              </a:rPr>
              <a:t>initialization;condition;iteration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);</a:t>
            </a:r>
          </a:p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{</a:t>
            </a:r>
          </a:p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       //statement;</a:t>
            </a:r>
          </a:p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} </a:t>
            </a:r>
          </a:p>
          <a:p>
            <a:endParaRPr lang="en-US" sz="2400" dirty="0">
              <a:solidFill>
                <a:srgbClr val="273239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2040260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515503"/>
            <a:ext cx="5897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What is function?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CD85F-1B7A-4034-ABB1-556A945980C3}"/>
              </a:ext>
            </a:extLst>
          </p:cNvPr>
          <p:cNvSpPr txBox="1"/>
          <p:nvPr/>
        </p:nvSpPr>
        <p:spPr>
          <a:xfrm>
            <a:off x="3889512" y="345952"/>
            <a:ext cx="4512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i="0" dirty="0">
                <a:solidFill>
                  <a:schemeClr val="accent1">
                    <a:lumMod val="75000"/>
                  </a:schemeClr>
                </a:solidFill>
                <a:effectLst/>
                <a:latin typeface="sofia-pro"/>
              </a:rPr>
              <a:t>function </a:t>
            </a:r>
            <a:r>
              <a:rPr lang="en-US" sz="4800" dirty="0">
                <a:solidFill>
                  <a:srgbClr val="675E95"/>
                </a:solidFill>
              </a:rPr>
              <a:t>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C5F14-0E6B-484E-85C3-7D90038BA1A1}"/>
              </a:ext>
            </a:extLst>
          </p:cNvPr>
          <p:cNvSpPr txBox="1"/>
          <p:nvPr/>
        </p:nvSpPr>
        <p:spPr>
          <a:xfrm>
            <a:off x="3167270" y="7749208"/>
            <a:ext cx="3520641" cy="157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1B35E-76D6-4F89-8D5C-8B8587A8C899}"/>
              </a:ext>
            </a:extLst>
          </p:cNvPr>
          <p:cNvSpPr txBox="1"/>
          <p:nvPr/>
        </p:nvSpPr>
        <p:spPr>
          <a:xfrm>
            <a:off x="940902" y="2038723"/>
            <a:ext cx="10495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</a:rPr>
              <a:t>A function is </a:t>
            </a:r>
            <a:r>
              <a:rPr lang="en-US" sz="2400" b="1" i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</a:rPr>
              <a:t>a block of code</a:t>
            </a:r>
            <a:r>
              <a:rPr lang="en-US" sz="2400" b="0" i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</a:rPr>
              <a:t> which only runs when it is called. You can pass data, known as parameters, into a function. Functions are used to perform certain actions, and they are important for reusing code: Define the code once, and use it many times.</a:t>
            </a:r>
            <a:endParaRPr lang="en-US" sz="2400" dirty="0">
              <a:solidFill>
                <a:sysClr val="windowText" lastClr="000000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3980226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unctions in C/C++ - GeeksforGeeks">
            <a:extLst>
              <a:ext uri="{FF2B5EF4-FFF2-40B4-BE49-F238E27FC236}">
                <a16:creationId xmlns:a16="http://schemas.microsoft.com/office/drawing/2014/main" id="{7A3D876D-3631-4983-8AE5-32925F361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98" y="1336735"/>
            <a:ext cx="9873548" cy="493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585132-8454-496D-95AE-4EC1A24AD908}"/>
              </a:ext>
            </a:extLst>
          </p:cNvPr>
          <p:cNvSpPr txBox="1"/>
          <p:nvPr/>
        </p:nvSpPr>
        <p:spPr>
          <a:xfrm>
            <a:off x="848137" y="322881"/>
            <a:ext cx="3379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Syntax of function </a:t>
            </a:r>
          </a:p>
        </p:txBody>
      </p:sp>
    </p:spTree>
    <p:extLst>
      <p:ext uri="{BB962C8B-B14F-4D97-AF65-F5344CB8AC3E}">
        <p14:creationId xmlns:p14="http://schemas.microsoft.com/office/powerpoint/2010/main" val="2337636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unctions in C/C++ - SVET PROGRAMIRANJA">
            <a:extLst>
              <a:ext uri="{FF2B5EF4-FFF2-40B4-BE49-F238E27FC236}">
                <a16:creationId xmlns:a16="http://schemas.microsoft.com/office/drawing/2014/main" id="{9807B1F8-1E92-49F1-BD40-E2F6874F8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42" y="934900"/>
            <a:ext cx="8448447" cy="514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88576D-62C2-45F9-A1AC-207220AF18AA}"/>
              </a:ext>
            </a:extLst>
          </p:cNvPr>
          <p:cNvSpPr txBox="1"/>
          <p:nvPr/>
        </p:nvSpPr>
        <p:spPr>
          <a:xfrm>
            <a:off x="675859" y="673290"/>
            <a:ext cx="5897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Sample Code? </a:t>
            </a:r>
          </a:p>
        </p:txBody>
      </p:sp>
    </p:spTree>
    <p:extLst>
      <p:ext uri="{BB962C8B-B14F-4D97-AF65-F5344CB8AC3E}">
        <p14:creationId xmlns:p14="http://schemas.microsoft.com/office/powerpoint/2010/main" val="467865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 function argument and return values - Tutorialspoint.dev">
            <a:extLst>
              <a:ext uri="{FF2B5EF4-FFF2-40B4-BE49-F238E27FC236}">
                <a16:creationId xmlns:a16="http://schemas.microsoft.com/office/drawing/2014/main" id="{ABB80D5F-0A39-43F3-B062-B5EFAB72D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2" y="237918"/>
            <a:ext cx="11839908" cy="608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2137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882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Type1: </a:t>
            </a:r>
            <a:r>
              <a:rPr lang="en-US" sz="2800" b="1" dirty="0">
                <a:solidFill>
                  <a:srgbClr val="00FFCC"/>
                </a:solidFill>
              </a:rPr>
              <a:t>Function with no argument and no return value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CD85F-1B7A-4034-ABB1-556A945980C3}"/>
              </a:ext>
            </a:extLst>
          </p:cNvPr>
          <p:cNvSpPr txBox="1"/>
          <p:nvPr/>
        </p:nvSpPr>
        <p:spPr>
          <a:xfrm>
            <a:off x="2981737" y="97324"/>
            <a:ext cx="95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i="0" dirty="0">
                <a:solidFill>
                  <a:schemeClr val="accent1">
                    <a:lumMod val="75000"/>
                  </a:schemeClr>
                </a:solidFill>
                <a:effectLst/>
                <a:latin typeface="sofia-pro"/>
              </a:rPr>
              <a:t>Function </a:t>
            </a:r>
            <a:r>
              <a:rPr lang="en-US" sz="4800" dirty="0">
                <a:solidFill>
                  <a:srgbClr val="675E95"/>
                </a:solidFill>
              </a:rPr>
              <a:t>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C5F14-0E6B-484E-85C3-7D90038BA1A1}"/>
              </a:ext>
            </a:extLst>
          </p:cNvPr>
          <p:cNvSpPr txBox="1"/>
          <p:nvPr/>
        </p:nvSpPr>
        <p:spPr>
          <a:xfrm>
            <a:off x="3167270" y="7749208"/>
            <a:ext cx="3520641" cy="157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151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882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Type2: </a:t>
            </a:r>
            <a:r>
              <a:rPr lang="en-US" sz="2800" b="1" dirty="0">
                <a:solidFill>
                  <a:srgbClr val="00FFCC"/>
                </a:solidFill>
              </a:rPr>
              <a:t>Function with  argument and no return value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CD85F-1B7A-4034-ABB1-556A945980C3}"/>
              </a:ext>
            </a:extLst>
          </p:cNvPr>
          <p:cNvSpPr txBox="1"/>
          <p:nvPr/>
        </p:nvSpPr>
        <p:spPr>
          <a:xfrm>
            <a:off x="2981737" y="97324"/>
            <a:ext cx="95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i="0" dirty="0">
                <a:solidFill>
                  <a:schemeClr val="accent1">
                    <a:lumMod val="75000"/>
                  </a:schemeClr>
                </a:solidFill>
                <a:effectLst/>
                <a:latin typeface="sofia-pro"/>
              </a:rPr>
              <a:t>Function </a:t>
            </a:r>
            <a:r>
              <a:rPr lang="en-US" sz="4800" dirty="0">
                <a:solidFill>
                  <a:srgbClr val="675E95"/>
                </a:solidFill>
              </a:rPr>
              <a:t>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C5F14-0E6B-484E-85C3-7D90038BA1A1}"/>
              </a:ext>
            </a:extLst>
          </p:cNvPr>
          <p:cNvSpPr txBox="1"/>
          <p:nvPr/>
        </p:nvSpPr>
        <p:spPr>
          <a:xfrm>
            <a:off x="3167270" y="7749208"/>
            <a:ext cx="3520641" cy="157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727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882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Type3: </a:t>
            </a:r>
            <a:r>
              <a:rPr lang="en-US" sz="2800" b="1" dirty="0">
                <a:solidFill>
                  <a:srgbClr val="00FFCC"/>
                </a:solidFill>
              </a:rPr>
              <a:t>Function with no argument but return a value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CD85F-1B7A-4034-ABB1-556A945980C3}"/>
              </a:ext>
            </a:extLst>
          </p:cNvPr>
          <p:cNvSpPr txBox="1"/>
          <p:nvPr/>
        </p:nvSpPr>
        <p:spPr>
          <a:xfrm>
            <a:off x="2981737" y="97324"/>
            <a:ext cx="95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i="0" dirty="0">
                <a:solidFill>
                  <a:schemeClr val="accent1">
                    <a:lumMod val="75000"/>
                  </a:schemeClr>
                </a:solidFill>
                <a:effectLst/>
                <a:latin typeface="sofia-pro"/>
              </a:rPr>
              <a:t>Function </a:t>
            </a:r>
            <a:r>
              <a:rPr lang="en-US" sz="4800" dirty="0">
                <a:solidFill>
                  <a:srgbClr val="675E95"/>
                </a:solidFill>
              </a:rPr>
              <a:t>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C5F14-0E6B-484E-85C3-7D90038BA1A1}"/>
              </a:ext>
            </a:extLst>
          </p:cNvPr>
          <p:cNvSpPr txBox="1"/>
          <p:nvPr/>
        </p:nvSpPr>
        <p:spPr>
          <a:xfrm>
            <a:off x="3167270" y="7749208"/>
            <a:ext cx="3520641" cy="157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65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882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Type4: </a:t>
            </a:r>
            <a:r>
              <a:rPr lang="en-US" sz="2800" b="1" dirty="0">
                <a:solidFill>
                  <a:srgbClr val="00FFCC"/>
                </a:solidFill>
              </a:rPr>
              <a:t>Function with argument and with return type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CD85F-1B7A-4034-ABB1-556A945980C3}"/>
              </a:ext>
            </a:extLst>
          </p:cNvPr>
          <p:cNvSpPr txBox="1"/>
          <p:nvPr/>
        </p:nvSpPr>
        <p:spPr>
          <a:xfrm>
            <a:off x="2981737" y="97324"/>
            <a:ext cx="95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i="0" dirty="0">
                <a:solidFill>
                  <a:schemeClr val="accent1">
                    <a:lumMod val="75000"/>
                  </a:schemeClr>
                </a:solidFill>
                <a:effectLst/>
                <a:latin typeface="sofia-pro"/>
              </a:rPr>
              <a:t>Function </a:t>
            </a:r>
            <a:r>
              <a:rPr lang="en-US" sz="4800" dirty="0">
                <a:solidFill>
                  <a:srgbClr val="675E95"/>
                </a:solidFill>
              </a:rPr>
              <a:t>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C5F14-0E6B-484E-85C3-7D90038BA1A1}"/>
              </a:ext>
            </a:extLst>
          </p:cNvPr>
          <p:cNvSpPr txBox="1"/>
          <p:nvPr/>
        </p:nvSpPr>
        <p:spPr>
          <a:xfrm>
            <a:off x="3167270" y="7749208"/>
            <a:ext cx="3520641" cy="157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86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2A1B2-6533-48DA-8E41-3CF990F72938}"/>
              </a:ext>
            </a:extLst>
          </p:cNvPr>
          <p:cNvSpPr txBox="1"/>
          <p:nvPr/>
        </p:nvSpPr>
        <p:spPr>
          <a:xfrm>
            <a:off x="2037521" y="188581"/>
            <a:ext cx="8706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675E95"/>
                </a:solidFill>
              </a:rPr>
              <a:t>Compilation and Execution 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1F50E-E408-47C6-A259-3054E6DCE4F9}"/>
              </a:ext>
            </a:extLst>
          </p:cNvPr>
          <p:cNvSpPr txBox="1"/>
          <p:nvPr/>
        </p:nvSpPr>
        <p:spPr>
          <a:xfrm>
            <a:off x="4803911" y="1241815"/>
            <a:ext cx="180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AB25C1-D2C4-4DAF-84BE-C99F0352EE01}"/>
              </a:ext>
            </a:extLst>
          </p:cNvPr>
          <p:cNvSpPr txBox="1"/>
          <p:nvPr/>
        </p:nvSpPr>
        <p:spPr>
          <a:xfrm>
            <a:off x="4452724" y="1948759"/>
            <a:ext cx="264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Preprocessor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C6AC0-08B3-499F-A90D-48FF31A8E3F1}"/>
              </a:ext>
            </a:extLst>
          </p:cNvPr>
          <p:cNvSpPr txBox="1"/>
          <p:nvPr/>
        </p:nvSpPr>
        <p:spPr>
          <a:xfrm>
            <a:off x="4790656" y="2614074"/>
            <a:ext cx="180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compiler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B43D2-5D5E-4F83-BCEB-10326E1EE372}"/>
              </a:ext>
            </a:extLst>
          </p:cNvPr>
          <p:cNvSpPr txBox="1"/>
          <p:nvPr/>
        </p:nvSpPr>
        <p:spPr>
          <a:xfrm>
            <a:off x="4803908" y="3243060"/>
            <a:ext cx="180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First.obj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70F5FF-55A6-4445-AA90-087AF6066E61}"/>
              </a:ext>
            </a:extLst>
          </p:cNvPr>
          <p:cNvSpPr txBox="1"/>
          <p:nvPr/>
        </p:nvSpPr>
        <p:spPr>
          <a:xfrm>
            <a:off x="4790654" y="4183530"/>
            <a:ext cx="180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F617C-BDC9-4DC4-8413-61CBF739489A}"/>
              </a:ext>
            </a:extLst>
          </p:cNvPr>
          <p:cNvSpPr txBox="1"/>
          <p:nvPr/>
        </p:nvSpPr>
        <p:spPr>
          <a:xfrm>
            <a:off x="7505696" y="1291273"/>
            <a:ext cx="180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B44"/>
                </a:solidFill>
              </a:rPr>
              <a:t>Save 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3D1FF2-67C1-4D39-83F8-57485B36DC85}"/>
              </a:ext>
            </a:extLst>
          </p:cNvPr>
          <p:cNvSpPr txBox="1"/>
          <p:nvPr/>
        </p:nvSpPr>
        <p:spPr>
          <a:xfrm>
            <a:off x="7505696" y="1957008"/>
            <a:ext cx="29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B44"/>
                </a:solidFill>
              </a:rPr>
              <a:t>Link header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9019F8-9809-4D40-A62E-13889D75BACB}"/>
              </a:ext>
            </a:extLst>
          </p:cNvPr>
          <p:cNvSpPr txBox="1"/>
          <p:nvPr/>
        </p:nvSpPr>
        <p:spPr>
          <a:xfrm>
            <a:off x="7505696" y="3209400"/>
            <a:ext cx="4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B44"/>
                </a:solidFill>
              </a:rPr>
              <a:t>Add more than one object files and </a:t>
            </a:r>
            <a:r>
              <a:rPr lang="en-US" sz="2400" dirty="0" err="1">
                <a:solidFill>
                  <a:srgbClr val="007B44"/>
                </a:solidFill>
              </a:rPr>
              <a:t>liberaries</a:t>
            </a:r>
            <a:endParaRPr lang="en-US" sz="2400" dirty="0">
              <a:solidFill>
                <a:srgbClr val="007B4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DDFCB5-D629-4901-9DFE-124117F6770A}"/>
              </a:ext>
            </a:extLst>
          </p:cNvPr>
          <p:cNvSpPr txBox="1"/>
          <p:nvPr/>
        </p:nvSpPr>
        <p:spPr>
          <a:xfrm>
            <a:off x="4654820" y="4981906"/>
            <a:ext cx="180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First.exe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14049D-C2D6-45FB-8EDE-C2409E28B2F0}"/>
              </a:ext>
            </a:extLst>
          </p:cNvPr>
          <p:cNvSpPr txBox="1"/>
          <p:nvPr/>
        </p:nvSpPr>
        <p:spPr>
          <a:xfrm>
            <a:off x="4790654" y="5647221"/>
            <a:ext cx="1808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Loader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531C65-CA24-4CAB-A79B-91F357C34854}"/>
              </a:ext>
            </a:extLst>
          </p:cNvPr>
          <p:cNvSpPr txBox="1"/>
          <p:nvPr/>
        </p:nvSpPr>
        <p:spPr>
          <a:xfrm>
            <a:off x="4386463" y="6243328"/>
            <a:ext cx="2643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Run Program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11A32A-D248-45C9-8799-505DB4DDB876}"/>
              </a:ext>
            </a:extLst>
          </p:cNvPr>
          <p:cNvCxnSpPr>
            <a:cxnSpLocks/>
          </p:cNvCxnSpPr>
          <p:nvPr/>
        </p:nvCxnSpPr>
        <p:spPr>
          <a:xfrm>
            <a:off x="5443329" y="1752938"/>
            <a:ext cx="0" cy="289554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A7FFB7-B294-4618-90FC-4ADE0DA0DBE7}"/>
              </a:ext>
            </a:extLst>
          </p:cNvPr>
          <p:cNvCxnSpPr>
            <a:cxnSpLocks/>
          </p:cNvCxnSpPr>
          <p:nvPr/>
        </p:nvCxnSpPr>
        <p:spPr>
          <a:xfrm>
            <a:off x="5443329" y="2418673"/>
            <a:ext cx="0" cy="289554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8210AB-5901-4DDD-B1F6-1FEE944DB835}"/>
              </a:ext>
            </a:extLst>
          </p:cNvPr>
          <p:cNvCxnSpPr>
            <a:cxnSpLocks/>
          </p:cNvCxnSpPr>
          <p:nvPr/>
        </p:nvCxnSpPr>
        <p:spPr>
          <a:xfrm>
            <a:off x="5443329" y="3084408"/>
            <a:ext cx="0" cy="289554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214880-87F3-4B41-823E-6016B7B2D4E8}"/>
              </a:ext>
            </a:extLst>
          </p:cNvPr>
          <p:cNvCxnSpPr>
            <a:cxnSpLocks/>
          </p:cNvCxnSpPr>
          <p:nvPr/>
        </p:nvCxnSpPr>
        <p:spPr>
          <a:xfrm>
            <a:off x="5443329" y="3750143"/>
            <a:ext cx="0" cy="289554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E69785-0574-4416-99FC-05DB035111BE}"/>
              </a:ext>
            </a:extLst>
          </p:cNvPr>
          <p:cNvCxnSpPr>
            <a:cxnSpLocks/>
          </p:cNvCxnSpPr>
          <p:nvPr/>
        </p:nvCxnSpPr>
        <p:spPr>
          <a:xfrm>
            <a:off x="5426762" y="4706750"/>
            <a:ext cx="0" cy="289554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555215-1DCF-4B3E-9FF3-29ACB54A983B}"/>
              </a:ext>
            </a:extLst>
          </p:cNvPr>
          <p:cNvCxnSpPr>
            <a:cxnSpLocks/>
          </p:cNvCxnSpPr>
          <p:nvPr/>
        </p:nvCxnSpPr>
        <p:spPr>
          <a:xfrm>
            <a:off x="5443329" y="5492874"/>
            <a:ext cx="0" cy="289554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20CD38-A3F4-4AE3-B4FD-FDF7CD44C2EE}"/>
              </a:ext>
            </a:extLst>
          </p:cNvPr>
          <p:cNvCxnSpPr>
            <a:cxnSpLocks/>
          </p:cNvCxnSpPr>
          <p:nvPr/>
        </p:nvCxnSpPr>
        <p:spPr>
          <a:xfrm>
            <a:off x="5456582" y="6095022"/>
            <a:ext cx="0" cy="289554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2C0B308-97FF-4347-82C7-5E349476F5B6}"/>
              </a:ext>
            </a:extLst>
          </p:cNvPr>
          <p:cNvSpPr txBox="1"/>
          <p:nvPr/>
        </p:nvSpPr>
        <p:spPr>
          <a:xfrm>
            <a:off x="7265505" y="5637651"/>
            <a:ext cx="533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B44"/>
                </a:solidFill>
              </a:rPr>
              <a:t>Loader loads .exe file into main memory </a:t>
            </a:r>
          </a:p>
        </p:txBody>
      </p:sp>
    </p:spTree>
    <p:extLst>
      <p:ext uri="{BB962C8B-B14F-4D97-AF65-F5344CB8AC3E}">
        <p14:creationId xmlns:p14="http://schemas.microsoft.com/office/powerpoint/2010/main" val="42068243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45985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Class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Object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Access Specifiers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Encapsulation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Inheritance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Polymorphism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Abstraction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Template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Exception Handling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CD85F-1B7A-4034-ABB1-556A945980C3}"/>
              </a:ext>
            </a:extLst>
          </p:cNvPr>
          <p:cNvSpPr txBox="1"/>
          <p:nvPr/>
        </p:nvSpPr>
        <p:spPr>
          <a:xfrm>
            <a:off x="2981737" y="97324"/>
            <a:ext cx="95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1">
                    <a:lumMod val="75000"/>
                  </a:schemeClr>
                </a:solidFill>
                <a:latin typeface="sofia-pro"/>
              </a:rPr>
              <a:t>Topics</a:t>
            </a:r>
            <a:r>
              <a:rPr lang="en-IN" sz="4800" i="0" dirty="0">
                <a:solidFill>
                  <a:schemeClr val="accent1">
                    <a:lumMod val="75000"/>
                  </a:schemeClr>
                </a:solidFill>
                <a:effectLst/>
                <a:latin typeface="sofia-pro"/>
              </a:rPr>
              <a:t> </a:t>
            </a:r>
            <a:r>
              <a:rPr lang="en-US" sz="4800" dirty="0">
                <a:solidFill>
                  <a:srgbClr val="675E95"/>
                </a:solidFill>
              </a:rPr>
              <a:t>in OOPs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C5F14-0E6B-484E-85C3-7D90038BA1A1}"/>
              </a:ext>
            </a:extLst>
          </p:cNvPr>
          <p:cNvSpPr txBox="1"/>
          <p:nvPr/>
        </p:nvSpPr>
        <p:spPr>
          <a:xfrm>
            <a:off x="3167270" y="7749208"/>
            <a:ext cx="3520641" cy="157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4247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85878B-B404-5C9F-E4F3-9C6AA4A18620}"/>
              </a:ext>
            </a:extLst>
          </p:cNvPr>
          <p:cNvSpPr txBox="1"/>
          <p:nvPr/>
        </p:nvSpPr>
        <p:spPr>
          <a:xfrm>
            <a:off x="553578" y="906280"/>
            <a:ext cx="110848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OOPS ?</a:t>
            </a:r>
          </a:p>
          <a:p>
            <a:r>
              <a:rPr lang="en-US" sz="2800" b="1" dirty="0"/>
              <a:t>-OOPS stands for object oriented </a:t>
            </a:r>
            <a:r>
              <a:rPr lang="en-US" sz="2800" b="1" dirty="0" err="1"/>
              <a:t>Progamming</a:t>
            </a:r>
            <a:r>
              <a:rPr lang="en-US" sz="2800" b="1" dirty="0"/>
              <a:t> language.</a:t>
            </a:r>
          </a:p>
          <a:p>
            <a:r>
              <a:rPr lang="en-US" sz="2800" b="1" dirty="0"/>
              <a:t>-The aim of oops to perform real world entities like </a:t>
            </a:r>
            <a:r>
              <a:rPr lang="en-US" sz="2800" b="1" dirty="0" err="1"/>
              <a:t>inheritance,hiding,polymorphism</a:t>
            </a:r>
            <a:r>
              <a:rPr lang="en-US" sz="2800" b="1" dirty="0"/>
              <a:t> etc.</a:t>
            </a:r>
          </a:p>
          <a:p>
            <a:endParaRPr lang="en-US" sz="2800" b="1" dirty="0"/>
          </a:p>
          <a:p>
            <a:r>
              <a:rPr lang="en-US" sz="2800" b="1" dirty="0"/>
              <a:t>-it also provide reusability </a:t>
            </a:r>
          </a:p>
          <a:p>
            <a:r>
              <a:rPr lang="en-US" sz="2800" b="1" dirty="0"/>
              <a:t>- It is used to organize our code</a:t>
            </a:r>
          </a:p>
          <a:p>
            <a:endParaRPr lang="en-US" sz="2800" b="1" dirty="0"/>
          </a:p>
          <a:p>
            <a:r>
              <a:rPr lang="en-US" sz="2800" b="1" dirty="0"/>
              <a:t>It is used to achieve modular programming</a:t>
            </a:r>
          </a:p>
          <a:p>
            <a:r>
              <a:rPr lang="en-US" sz="2800" b="1" dirty="0" err="1"/>
              <a:t>Eg.student</a:t>
            </a:r>
            <a:r>
              <a:rPr lang="en-US" sz="2800" b="1" dirty="0"/>
              <a:t> </a:t>
            </a:r>
            <a:r>
              <a:rPr lang="en-US" sz="2800" b="1" dirty="0" err="1"/>
              <a:t>module,teacher</a:t>
            </a:r>
            <a:r>
              <a:rPr lang="en-US" sz="2800" b="1" dirty="0"/>
              <a:t> module </a:t>
            </a:r>
            <a:r>
              <a:rPr lang="en-US" sz="2800" b="1" dirty="0" err="1"/>
              <a:t>etc</a:t>
            </a:r>
            <a:r>
              <a:rPr lang="en-US" sz="2800" b="1" dirty="0"/>
              <a:t> in a school as well as in college.</a:t>
            </a:r>
          </a:p>
        </p:txBody>
      </p:sp>
    </p:spTree>
    <p:extLst>
      <p:ext uri="{BB962C8B-B14F-4D97-AF65-F5344CB8AC3E}">
        <p14:creationId xmlns:p14="http://schemas.microsoft.com/office/powerpoint/2010/main" val="9030163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987CAA-B9E1-48E2-8FF9-5F400B904EFC}"/>
              </a:ext>
            </a:extLst>
          </p:cNvPr>
          <p:cNvSpPr/>
          <p:nvPr/>
        </p:nvSpPr>
        <p:spPr>
          <a:xfrm>
            <a:off x="834886" y="1877863"/>
            <a:ext cx="1272210" cy="2517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F65FE-550E-4E20-99ED-7449F74E38E7}"/>
              </a:ext>
            </a:extLst>
          </p:cNvPr>
          <p:cNvSpPr/>
          <p:nvPr/>
        </p:nvSpPr>
        <p:spPr>
          <a:xfrm>
            <a:off x="6871252" y="1524000"/>
            <a:ext cx="1795670" cy="2517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F7FD6C-D5FE-4A7A-AA03-EB7DA3CE8EF0}"/>
              </a:ext>
            </a:extLst>
          </p:cNvPr>
          <p:cNvSpPr/>
          <p:nvPr/>
        </p:nvSpPr>
        <p:spPr>
          <a:xfrm>
            <a:off x="9250017" y="1503658"/>
            <a:ext cx="1272210" cy="2721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8A749-D684-4F59-9C8B-CBB6ADB0EF2C}"/>
              </a:ext>
            </a:extLst>
          </p:cNvPr>
          <p:cNvSpPr/>
          <p:nvPr/>
        </p:nvSpPr>
        <p:spPr>
          <a:xfrm>
            <a:off x="1364974" y="1524000"/>
            <a:ext cx="2888974" cy="2517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20070-4810-4BE6-B831-53E7B4E06310}"/>
              </a:ext>
            </a:extLst>
          </p:cNvPr>
          <p:cNvSpPr txBox="1"/>
          <p:nvPr/>
        </p:nvSpPr>
        <p:spPr>
          <a:xfrm>
            <a:off x="4161181" y="217263"/>
            <a:ext cx="9594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1">
                    <a:lumMod val="75000"/>
                  </a:schemeClr>
                </a:solidFill>
                <a:latin typeface="sofia-pro"/>
              </a:rPr>
              <a:t>Classes</a:t>
            </a:r>
            <a:r>
              <a:rPr lang="en-IN" sz="4800" i="0" dirty="0">
                <a:solidFill>
                  <a:schemeClr val="accent1">
                    <a:lumMod val="75000"/>
                  </a:schemeClr>
                </a:solidFill>
                <a:effectLst/>
                <a:latin typeface="sofia-pro"/>
              </a:rPr>
              <a:t> </a:t>
            </a:r>
            <a:r>
              <a:rPr lang="en-US" sz="4800" dirty="0">
                <a:solidFill>
                  <a:srgbClr val="675E95"/>
                </a:solidFill>
              </a:rPr>
              <a:t>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485B9-FA8D-4DB5-BEC7-A219AA2E148E}"/>
              </a:ext>
            </a:extLst>
          </p:cNvPr>
          <p:cNvSpPr txBox="1"/>
          <p:nvPr/>
        </p:nvSpPr>
        <p:spPr>
          <a:xfrm>
            <a:off x="834886" y="1048260"/>
            <a:ext cx="10270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A class in C++ is the building block that leads to Object-Oriented programming. It is a user-defined data type, which holds its own data members and member functions, which can be accessed and used by creating an instance of that class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7E22E-50D8-4445-83C2-C58E0521C341}"/>
              </a:ext>
            </a:extLst>
          </p:cNvPr>
          <p:cNvSpPr txBox="1"/>
          <p:nvPr/>
        </p:nvSpPr>
        <p:spPr>
          <a:xfrm>
            <a:off x="834886" y="2848753"/>
            <a:ext cx="10018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Data members are the data variables and member functions are the functions</a:t>
            </a:r>
            <a:endParaRPr lang="en-IN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3B0EC0-7EBB-471A-A897-191D465DEC71}"/>
              </a:ext>
            </a:extLst>
          </p:cNvPr>
          <p:cNvSpPr/>
          <p:nvPr/>
        </p:nvSpPr>
        <p:spPr>
          <a:xfrm>
            <a:off x="516835" y="2953689"/>
            <a:ext cx="265044" cy="251791"/>
          </a:xfrm>
          <a:prstGeom prst="ellipse">
            <a:avLst/>
          </a:prstGeom>
          <a:solidFill>
            <a:srgbClr val="FF64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64633-2DDA-49AB-B3E7-B202B1E42591}"/>
              </a:ext>
            </a:extLst>
          </p:cNvPr>
          <p:cNvSpPr txBox="1"/>
          <p:nvPr/>
        </p:nvSpPr>
        <p:spPr>
          <a:xfrm>
            <a:off x="1020416" y="3547583"/>
            <a:ext cx="11052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sofia-pro"/>
              </a:rPr>
              <a:t>Real World example of class and object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411E2-21E8-48F0-8ACB-1EF528F699DD}"/>
              </a:ext>
            </a:extLst>
          </p:cNvPr>
          <p:cNvSpPr txBox="1"/>
          <p:nvPr/>
        </p:nvSpPr>
        <p:spPr>
          <a:xfrm>
            <a:off x="1106556" y="4517079"/>
            <a:ext cx="20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urw-din"/>
              </a:rPr>
              <a:t>Class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 : Human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93A2B-D027-4836-8A89-BF7C40A737EC}"/>
              </a:ext>
            </a:extLst>
          </p:cNvPr>
          <p:cNvSpPr txBox="1"/>
          <p:nvPr/>
        </p:nvSpPr>
        <p:spPr>
          <a:xfrm>
            <a:off x="1106556" y="4989900"/>
            <a:ext cx="20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urw-din"/>
              </a:rPr>
              <a:t>Class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 : Fruit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D26427-BEFD-4099-8068-4D52E43DCE94}"/>
              </a:ext>
            </a:extLst>
          </p:cNvPr>
          <p:cNvSpPr txBox="1"/>
          <p:nvPr/>
        </p:nvSpPr>
        <p:spPr>
          <a:xfrm>
            <a:off x="3107636" y="4494575"/>
            <a:ext cx="4154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urw-din"/>
              </a:rPr>
              <a:t>Object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 : man ,father ,son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EFCFCD-8401-4575-B99D-8ABEEC3ADACC}"/>
              </a:ext>
            </a:extLst>
          </p:cNvPr>
          <p:cNvSpPr txBox="1"/>
          <p:nvPr/>
        </p:nvSpPr>
        <p:spPr>
          <a:xfrm>
            <a:off x="3107635" y="4978744"/>
            <a:ext cx="498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urw-din"/>
              </a:rPr>
              <a:t>Object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 : Apple, </a:t>
            </a:r>
            <a:r>
              <a:rPr lang="en-US" sz="2400" dirty="0" err="1">
                <a:solidFill>
                  <a:srgbClr val="273239"/>
                </a:solidFill>
                <a:latin typeface="urw-din"/>
              </a:rPr>
              <a:t>mango,banana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400" dirty="0" err="1">
                <a:solidFill>
                  <a:srgbClr val="273239"/>
                </a:solidFill>
                <a:latin typeface="urw-din"/>
              </a:rPr>
              <a:t>etc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532977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C20070-4810-4BE6-B831-53E7B4E06310}"/>
              </a:ext>
            </a:extLst>
          </p:cNvPr>
          <p:cNvSpPr txBox="1"/>
          <p:nvPr/>
        </p:nvSpPr>
        <p:spPr>
          <a:xfrm>
            <a:off x="4161181" y="217263"/>
            <a:ext cx="4121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i="0" dirty="0">
                <a:solidFill>
                  <a:schemeClr val="accent1">
                    <a:lumMod val="75000"/>
                  </a:schemeClr>
                </a:solidFill>
                <a:effectLst/>
                <a:latin typeface="sofia-pro"/>
              </a:rPr>
              <a:t>Object </a:t>
            </a:r>
            <a:r>
              <a:rPr lang="en-US" sz="4800" dirty="0">
                <a:solidFill>
                  <a:srgbClr val="675E95"/>
                </a:solidFill>
              </a:rPr>
              <a:t>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485B9-FA8D-4DB5-BEC7-A219AA2E148E}"/>
              </a:ext>
            </a:extLst>
          </p:cNvPr>
          <p:cNvSpPr txBox="1"/>
          <p:nvPr/>
        </p:nvSpPr>
        <p:spPr>
          <a:xfrm>
            <a:off x="834886" y="1117509"/>
            <a:ext cx="10270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 </a:t>
            </a:r>
            <a:r>
              <a:rPr lang="en-US" sz="2400" i="0" dirty="0">
                <a:solidFill>
                  <a:srgbClr val="273239"/>
                </a:solidFill>
                <a:effectLst/>
                <a:latin typeface="urw-din"/>
              </a:rPr>
              <a:t>Object</a:t>
            </a:r>
            <a:r>
              <a:rPr lang="en-US" sz="2400" dirty="0"/>
              <a:t> is an instance of a Class. When a class is defined, no memory is allocated but when it is created memory is allocated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AF624-8399-4C3E-A225-B3AC9A865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77" y="2017755"/>
            <a:ext cx="9987534" cy="46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721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E8FBE5-FE81-40FF-8E25-CE64C2AE962F}"/>
              </a:ext>
            </a:extLst>
          </p:cNvPr>
          <p:cNvSpPr txBox="1"/>
          <p:nvPr/>
        </p:nvSpPr>
        <p:spPr>
          <a:xfrm>
            <a:off x="410817" y="383877"/>
            <a:ext cx="1391479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Program 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896530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5E167-AEA6-47C1-A695-3C607172B17C}"/>
              </a:ext>
            </a:extLst>
          </p:cNvPr>
          <p:cNvSpPr txBox="1"/>
          <p:nvPr/>
        </p:nvSpPr>
        <p:spPr>
          <a:xfrm>
            <a:off x="2345633" y="164254"/>
            <a:ext cx="6440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675E95"/>
                </a:solidFill>
              </a:rPr>
              <a:t>Method Function 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B8DA66-A81A-4231-8B7A-EEADFE6D1C0C}"/>
              </a:ext>
            </a:extLst>
          </p:cNvPr>
          <p:cNvSpPr txBox="1"/>
          <p:nvPr/>
        </p:nvSpPr>
        <p:spPr>
          <a:xfrm>
            <a:off x="834886" y="1117509"/>
            <a:ext cx="10270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function which is used to show function of class with the help of object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ACC9A-C0ED-48ED-84E1-B5A508104068}"/>
              </a:ext>
            </a:extLst>
          </p:cNvPr>
          <p:cNvSpPr txBox="1"/>
          <p:nvPr/>
        </p:nvSpPr>
        <p:spPr>
          <a:xfrm>
            <a:off x="834886" y="1701432"/>
            <a:ext cx="245165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Types of function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758C7-5D88-4BC8-A0E8-DF95EE6A638F}"/>
              </a:ext>
            </a:extLst>
          </p:cNvPr>
          <p:cNvSpPr txBox="1"/>
          <p:nvPr/>
        </p:nvSpPr>
        <p:spPr>
          <a:xfrm>
            <a:off x="834886" y="2396344"/>
            <a:ext cx="10270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Inside the class</a:t>
            </a:r>
          </a:p>
          <a:p>
            <a:pPr marL="457200" indent="-457200">
              <a:buAutoNum type="arabicPeriod"/>
            </a:pPr>
            <a:r>
              <a:rPr lang="en-US" sz="2400" dirty="0"/>
              <a:t>Outside the class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A2858-F062-4F16-8B26-0585A5F310A2}"/>
              </a:ext>
            </a:extLst>
          </p:cNvPr>
          <p:cNvSpPr txBox="1"/>
          <p:nvPr/>
        </p:nvSpPr>
        <p:spPr>
          <a:xfrm>
            <a:off x="834886" y="3630660"/>
            <a:ext cx="1391479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Program 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674974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5E167-AEA6-47C1-A695-3C607172B17C}"/>
              </a:ext>
            </a:extLst>
          </p:cNvPr>
          <p:cNvSpPr txBox="1"/>
          <p:nvPr/>
        </p:nvSpPr>
        <p:spPr>
          <a:xfrm>
            <a:off x="2345633" y="164254"/>
            <a:ext cx="6440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675E95"/>
                </a:solidFill>
              </a:rPr>
              <a:t>Method Function 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758C7-5D88-4BC8-A0E8-DF95EE6A638F}"/>
              </a:ext>
            </a:extLst>
          </p:cNvPr>
          <p:cNvSpPr txBox="1"/>
          <p:nvPr/>
        </p:nvSpPr>
        <p:spPr>
          <a:xfrm>
            <a:off x="834886" y="995251"/>
            <a:ext cx="2729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Inside the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A2858-F062-4F16-8B26-0585A5F310A2}"/>
              </a:ext>
            </a:extLst>
          </p:cNvPr>
          <p:cNvSpPr txBox="1"/>
          <p:nvPr/>
        </p:nvSpPr>
        <p:spPr>
          <a:xfrm>
            <a:off x="0" y="1483370"/>
            <a:ext cx="1391479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Program :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E7C882-FD3A-44D0-B73B-004E7AF5A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38" y="1456915"/>
            <a:ext cx="3809539" cy="5254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595755-B286-4FA7-A50E-2045CA8882B8}"/>
              </a:ext>
            </a:extLst>
          </p:cNvPr>
          <p:cNvSpPr txBox="1"/>
          <p:nvPr/>
        </p:nvSpPr>
        <p:spPr>
          <a:xfrm>
            <a:off x="7566989" y="995250"/>
            <a:ext cx="2729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Outside the class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2BC46C-DB07-47A1-A441-B43DD4428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327" y="1456915"/>
            <a:ext cx="6199143" cy="54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6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C20070-4810-4BE6-B831-53E7B4E06310}"/>
              </a:ext>
            </a:extLst>
          </p:cNvPr>
          <p:cNvSpPr txBox="1"/>
          <p:nvPr/>
        </p:nvSpPr>
        <p:spPr>
          <a:xfrm>
            <a:off x="2345633" y="164254"/>
            <a:ext cx="6440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i="0" dirty="0">
                <a:solidFill>
                  <a:schemeClr val="accent1">
                    <a:lumMod val="75000"/>
                  </a:schemeClr>
                </a:solidFill>
                <a:effectLst/>
                <a:latin typeface="sofia-pro"/>
              </a:rPr>
              <a:t>Access Specifiers </a:t>
            </a:r>
            <a:r>
              <a:rPr lang="en-US" sz="4800" dirty="0">
                <a:solidFill>
                  <a:srgbClr val="675E95"/>
                </a:solidFill>
              </a:rPr>
              <a:t>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485B9-FA8D-4DB5-BEC7-A219AA2E148E}"/>
              </a:ext>
            </a:extLst>
          </p:cNvPr>
          <p:cNvSpPr txBox="1"/>
          <p:nvPr/>
        </p:nvSpPr>
        <p:spPr>
          <a:xfrm>
            <a:off x="874641" y="1104129"/>
            <a:ext cx="1146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73239"/>
                </a:solidFill>
                <a:latin typeface="urw-din"/>
              </a:rPr>
              <a:t>It is used to show access of given class members inside and  outside the class </a:t>
            </a:r>
            <a:endParaRPr lang="en-US" sz="2400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3B462-590E-451A-8A12-0C5FCD0CE329}"/>
              </a:ext>
            </a:extLst>
          </p:cNvPr>
          <p:cNvSpPr txBox="1"/>
          <p:nvPr/>
        </p:nvSpPr>
        <p:spPr>
          <a:xfrm>
            <a:off x="874641" y="1908890"/>
            <a:ext cx="6983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There are three access modifiers/specifiers :</a:t>
            </a:r>
          </a:p>
          <a:p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public, private and protected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E9671-1BA6-4E27-8AC1-D41196F0B6E1}"/>
              </a:ext>
            </a:extLst>
          </p:cNvPr>
          <p:cNvSpPr txBox="1"/>
          <p:nvPr/>
        </p:nvSpPr>
        <p:spPr>
          <a:xfrm>
            <a:off x="874640" y="3082983"/>
            <a:ext cx="98993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Public -   </a:t>
            </a:r>
            <a:r>
              <a:rPr lang="en-US" sz="2400" i="0" dirty="0">
                <a:solidFill>
                  <a:srgbClr val="273239"/>
                </a:solidFill>
                <a:effectLst/>
                <a:latin typeface="urw-din"/>
              </a:rPr>
              <a:t>It give acces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s inside and outside both</a:t>
            </a:r>
            <a:endParaRPr lang="en-US" sz="2400" i="0" dirty="0">
              <a:solidFill>
                <a:srgbClr val="273239"/>
              </a:solidFill>
              <a:effectLst/>
              <a:latin typeface="urw-din"/>
            </a:endParaRPr>
          </a:p>
          <a:p>
            <a:r>
              <a:rPr lang="en-US" sz="2400" b="1" dirty="0">
                <a:solidFill>
                  <a:srgbClr val="273239"/>
                </a:solidFill>
                <a:latin typeface="urw-din"/>
              </a:rPr>
              <a:t>Private – 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It give access only inside the class</a:t>
            </a:r>
          </a:p>
          <a:p>
            <a:r>
              <a:rPr lang="en-US" sz="2400" b="1" dirty="0">
                <a:solidFill>
                  <a:srgbClr val="273239"/>
                </a:solidFill>
                <a:latin typeface="urw-din"/>
              </a:rPr>
              <a:t>Protected </a:t>
            </a:r>
            <a:r>
              <a:rPr lang="en-US" sz="2400" dirty="0">
                <a:solidFill>
                  <a:srgbClr val="273239"/>
                </a:solidFill>
                <a:latin typeface="urw-din"/>
              </a:rPr>
              <a:t>– it is similar as private access modifier but we can give access outside the class using inheritance(scope resolution operator)</a:t>
            </a:r>
            <a:endParaRPr lang="en-IN" sz="2400" dirty="0"/>
          </a:p>
        </p:txBody>
      </p:sp>
      <p:pic>
        <p:nvPicPr>
          <p:cNvPr id="2050" name="Picture 2" descr="Steel Almirah Lock - Manufacturers, Suppliers &amp;amp; Dealers">
            <a:extLst>
              <a:ext uri="{FF2B5EF4-FFF2-40B4-BE49-F238E27FC236}">
                <a16:creationId xmlns:a16="http://schemas.microsoft.com/office/drawing/2014/main" id="{1D33EA40-8933-4974-8BB8-B3A2F9441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454" y="1832580"/>
            <a:ext cx="2035233" cy="203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5402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C20070-4810-4BE6-B831-53E7B4E06310}"/>
              </a:ext>
            </a:extLst>
          </p:cNvPr>
          <p:cNvSpPr txBox="1"/>
          <p:nvPr/>
        </p:nvSpPr>
        <p:spPr>
          <a:xfrm>
            <a:off x="2345632" y="0"/>
            <a:ext cx="6440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i="0" dirty="0">
                <a:solidFill>
                  <a:schemeClr val="accent1">
                    <a:lumMod val="75000"/>
                  </a:schemeClr>
                </a:solidFill>
                <a:effectLst/>
                <a:latin typeface="sofia-pro"/>
              </a:rPr>
              <a:t>Access Specifiers </a:t>
            </a:r>
            <a:r>
              <a:rPr lang="en-US" sz="4800" dirty="0">
                <a:solidFill>
                  <a:srgbClr val="675E95"/>
                </a:solidFill>
              </a:rPr>
              <a:t>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0E3F3-6199-44EF-B0A6-DF940CD75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239" y="830997"/>
            <a:ext cx="4833343" cy="58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978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B9D01A-A868-425B-88EF-90656E0C8BA9}"/>
              </a:ext>
            </a:extLst>
          </p:cNvPr>
          <p:cNvSpPr txBox="1"/>
          <p:nvPr/>
        </p:nvSpPr>
        <p:spPr>
          <a:xfrm>
            <a:off x="410816" y="1652921"/>
            <a:ext cx="389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Inside class definition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Outside class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884A88-3A55-47BE-AD48-B89ED255799A}"/>
              </a:ext>
            </a:extLst>
          </p:cNvPr>
          <p:cNvSpPr txBox="1"/>
          <p:nvPr/>
        </p:nvSpPr>
        <p:spPr>
          <a:xfrm>
            <a:off x="410817" y="2299252"/>
            <a:ext cx="38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scope resolution :: operator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42958-D408-4AB6-97DC-547631935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52" y="0"/>
            <a:ext cx="3975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5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2A1B2-6533-48DA-8E41-3CF990F72938}"/>
              </a:ext>
            </a:extLst>
          </p:cNvPr>
          <p:cNvSpPr txBox="1"/>
          <p:nvPr/>
        </p:nvSpPr>
        <p:spPr>
          <a:xfrm>
            <a:off x="3485320" y="225286"/>
            <a:ext cx="782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675E95"/>
                </a:solidFill>
              </a:rPr>
              <a:t>DataType</a:t>
            </a:r>
            <a:r>
              <a:rPr lang="en-US" sz="4800" dirty="0">
                <a:solidFill>
                  <a:srgbClr val="675E95"/>
                </a:solidFill>
              </a:rPr>
              <a:t> 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0357D-99AB-4767-AF2D-0FF35B20E548}"/>
              </a:ext>
            </a:extLst>
          </p:cNvPr>
          <p:cNvSpPr txBox="1"/>
          <p:nvPr/>
        </p:nvSpPr>
        <p:spPr>
          <a:xfrm>
            <a:off x="881268" y="1440597"/>
            <a:ext cx="6221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B44"/>
                </a:solidFill>
              </a:rPr>
              <a:t>Q</a:t>
            </a:r>
            <a:r>
              <a:rPr lang="en-US" sz="3200" dirty="0"/>
              <a:t>. What is Datatype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6A877-8EAF-4F26-B983-741B0D593322}"/>
              </a:ext>
            </a:extLst>
          </p:cNvPr>
          <p:cNvSpPr txBox="1"/>
          <p:nvPr/>
        </p:nvSpPr>
        <p:spPr>
          <a:xfrm>
            <a:off x="788502" y="2036414"/>
            <a:ext cx="10801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B44"/>
                </a:solidFill>
              </a:rPr>
              <a:t>Ans</a:t>
            </a:r>
            <a:r>
              <a:rPr lang="en-US" sz="3200" dirty="0"/>
              <a:t>. </a:t>
            </a:r>
            <a:r>
              <a:rPr lang="en-US" sz="2800" dirty="0" err="1"/>
              <a:t>DataType</a:t>
            </a:r>
            <a:r>
              <a:rPr lang="en-US" sz="2800" dirty="0"/>
              <a:t>  defines the type of value means what kind of value the variable will store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3897151"/>
            <a:ext cx="163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Primitive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1A321-39C7-4D48-B5A5-15E550AFE5D8}"/>
              </a:ext>
            </a:extLst>
          </p:cNvPr>
          <p:cNvSpPr txBox="1"/>
          <p:nvPr/>
        </p:nvSpPr>
        <p:spPr>
          <a:xfrm>
            <a:off x="940902" y="3319790"/>
            <a:ext cx="5680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</a:t>
            </a:r>
            <a:r>
              <a:rPr lang="en-US" sz="2800" dirty="0">
                <a:solidFill>
                  <a:srgbClr val="007B44"/>
                </a:solidFill>
              </a:rPr>
              <a:t>Three</a:t>
            </a:r>
            <a:r>
              <a:rPr lang="en-US" sz="2800" dirty="0"/>
              <a:t> types of </a:t>
            </a:r>
            <a:r>
              <a:rPr lang="en-US" sz="2800" dirty="0" err="1"/>
              <a:t>DataType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F66FA-841A-4FEF-9487-18B589565733}"/>
              </a:ext>
            </a:extLst>
          </p:cNvPr>
          <p:cNvSpPr txBox="1"/>
          <p:nvPr/>
        </p:nvSpPr>
        <p:spPr>
          <a:xfrm>
            <a:off x="940902" y="4420371"/>
            <a:ext cx="163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Derived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F53FD-5603-4C53-88D8-364F955B130B}"/>
              </a:ext>
            </a:extLst>
          </p:cNvPr>
          <p:cNvSpPr txBox="1"/>
          <p:nvPr/>
        </p:nvSpPr>
        <p:spPr>
          <a:xfrm>
            <a:off x="940902" y="4943591"/>
            <a:ext cx="221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Defined </a:t>
            </a:r>
          </a:p>
        </p:txBody>
      </p:sp>
    </p:spTree>
    <p:extLst>
      <p:ext uri="{BB962C8B-B14F-4D97-AF65-F5344CB8AC3E}">
        <p14:creationId xmlns:p14="http://schemas.microsoft.com/office/powerpoint/2010/main" val="9255256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68DAA3-F3B3-49AC-9987-E3B37DF2EDAF}"/>
              </a:ext>
            </a:extLst>
          </p:cNvPr>
          <p:cNvSpPr txBox="1"/>
          <p:nvPr/>
        </p:nvSpPr>
        <p:spPr>
          <a:xfrm>
            <a:off x="3151689" y="237642"/>
            <a:ext cx="622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675E95"/>
                </a:solidFill>
              </a:rPr>
              <a:t>Type Conversion to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F59E7-E564-4130-9626-8429A05663B5}"/>
              </a:ext>
            </a:extLst>
          </p:cNvPr>
          <p:cNvSpPr txBox="1"/>
          <p:nvPr/>
        </p:nvSpPr>
        <p:spPr>
          <a:xfrm>
            <a:off x="791190" y="1279727"/>
            <a:ext cx="1060961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ysClr val="windowText" lastClr="000000"/>
                </a:solidFill>
              </a:rPr>
              <a:t>C-style                                   </a:t>
            </a:r>
            <a:r>
              <a:rPr lang="en-US" sz="3200" dirty="0">
                <a:solidFill>
                  <a:srgbClr val="FF647D"/>
                </a:solidFill>
              </a:rPr>
              <a:t>(data_type)expression;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ysClr val="windowText" lastClr="000000"/>
                </a:solidFill>
              </a:rPr>
              <a:t>Function Notation               </a:t>
            </a:r>
            <a:r>
              <a:rPr lang="en-US" sz="3200" dirty="0">
                <a:solidFill>
                  <a:srgbClr val="FF647D"/>
                </a:solidFill>
              </a:rPr>
              <a:t>data_type(expression);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ysClr val="windowText" lastClr="000000"/>
                </a:solidFill>
              </a:rPr>
              <a:t>Operator             </a:t>
            </a:r>
          </a:p>
          <a:p>
            <a:r>
              <a:rPr lang="en-US" sz="3200" dirty="0">
                <a:solidFill>
                  <a:sysClr val="windowText" lastClr="000000"/>
                </a:solidFill>
              </a:rPr>
              <a:t>        </a:t>
            </a:r>
            <a:r>
              <a:rPr lang="en-US" sz="2800" dirty="0">
                <a:solidFill>
                  <a:srgbClr val="009999"/>
                </a:solidFill>
              </a:rPr>
              <a:t>There are 4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static_cast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dynamic_cast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const_cast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reinterpret_cast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1846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2A1B2-6533-48DA-8E41-3CF990F72938}"/>
              </a:ext>
            </a:extLst>
          </p:cNvPr>
          <p:cNvSpPr txBox="1"/>
          <p:nvPr/>
        </p:nvSpPr>
        <p:spPr>
          <a:xfrm>
            <a:off x="3485320" y="225286"/>
            <a:ext cx="782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675E95"/>
                </a:solidFill>
              </a:rPr>
              <a:t>DataType</a:t>
            </a:r>
            <a:r>
              <a:rPr lang="en-US" sz="4800" dirty="0">
                <a:solidFill>
                  <a:srgbClr val="675E95"/>
                </a:solidFill>
              </a:rPr>
              <a:t> 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163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Primitive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F66FA-841A-4FEF-9487-18B589565733}"/>
              </a:ext>
            </a:extLst>
          </p:cNvPr>
          <p:cNvSpPr txBox="1"/>
          <p:nvPr/>
        </p:nvSpPr>
        <p:spPr>
          <a:xfrm>
            <a:off x="940902" y="2044005"/>
            <a:ext cx="89187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Primitive Data Types</a:t>
            </a:r>
            <a:r>
              <a:rPr lang="en-US" sz="2800" dirty="0"/>
              <a:t>:</a:t>
            </a:r>
            <a:r>
              <a:rPr lang="en-US" sz="2400" dirty="0"/>
              <a:t> These data types are built-in or predefined data types and can be used directly by the user to declare variables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r>
              <a:rPr lang="en-US" sz="2400" dirty="0"/>
              <a:t> 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90220-D7C1-4951-ADC3-81BACC052DC6}"/>
              </a:ext>
            </a:extLst>
          </p:cNvPr>
          <p:cNvSpPr txBox="1"/>
          <p:nvPr/>
        </p:nvSpPr>
        <p:spPr>
          <a:xfrm>
            <a:off x="940901" y="3124063"/>
            <a:ext cx="89187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Integer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Character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Boolean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Floating Point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Double Floating Point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Valueless or Void</a:t>
            </a:r>
          </a:p>
        </p:txBody>
      </p:sp>
    </p:spTree>
    <p:extLst>
      <p:ext uri="{BB962C8B-B14F-4D97-AF65-F5344CB8AC3E}">
        <p14:creationId xmlns:p14="http://schemas.microsoft.com/office/powerpoint/2010/main" val="226561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2A1B2-6533-48DA-8E41-3CF990F72938}"/>
              </a:ext>
            </a:extLst>
          </p:cNvPr>
          <p:cNvSpPr txBox="1"/>
          <p:nvPr/>
        </p:nvSpPr>
        <p:spPr>
          <a:xfrm>
            <a:off x="3485320" y="225286"/>
            <a:ext cx="782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675E95"/>
                </a:solidFill>
              </a:rPr>
              <a:t>DataType</a:t>
            </a:r>
            <a:r>
              <a:rPr lang="en-US" sz="4800" dirty="0">
                <a:solidFill>
                  <a:srgbClr val="675E95"/>
                </a:solidFill>
              </a:rPr>
              <a:t> 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163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0" i="0" dirty="0">
                <a:solidFill>
                  <a:srgbClr val="007B44"/>
                </a:solidFill>
                <a:effectLst/>
                <a:latin typeface="urw-din"/>
              </a:rPr>
              <a:t> Derived</a:t>
            </a:r>
            <a:endParaRPr lang="en-US" sz="2800" dirty="0">
              <a:solidFill>
                <a:srgbClr val="007B4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F66FA-841A-4FEF-9487-18B589565733}"/>
              </a:ext>
            </a:extLst>
          </p:cNvPr>
          <p:cNvSpPr txBox="1"/>
          <p:nvPr/>
        </p:nvSpPr>
        <p:spPr>
          <a:xfrm>
            <a:off x="940902" y="2044005"/>
            <a:ext cx="9899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The data-types that are derived from the primitive or built-in datatypes are referred to as Derived Data Types. These can be of four types namely: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sz="2400" dirty="0"/>
              <a:t> 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90220-D7C1-4951-ADC3-81BACC052DC6}"/>
              </a:ext>
            </a:extLst>
          </p:cNvPr>
          <p:cNvSpPr txBox="1"/>
          <p:nvPr/>
        </p:nvSpPr>
        <p:spPr>
          <a:xfrm>
            <a:off x="940901" y="3124063"/>
            <a:ext cx="89187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Function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Array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Pointer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73239"/>
                </a:solidFill>
                <a:effectLst/>
                <a:latin typeface="urw-din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76318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2A1B2-6533-48DA-8E41-3CF990F72938}"/>
              </a:ext>
            </a:extLst>
          </p:cNvPr>
          <p:cNvSpPr txBox="1"/>
          <p:nvPr/>
        </p:nvSpPr>
        <p:spPr>
          <a:xfrm>
            <a:off x="3485320" y="225286"/>
            <a:ext cx="7825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675E95"/>
                </a:solidFill>
              </a:rPr>
              <a:t>DataType</a:t>
            </a:r>
            <a:r>
              <a:rPr lang="en-US" sz="4800" dirty="0">
                <a:solidFill>
                  <a:srgbClr val="675E95"/>
                </a:solidFill>
              </a:rPr>
              <a:t> in C++ </a:t>
            </a:r>
            <a:endParaRPr lang="en-IN" sz="4800" dirty="0">
              <a:solidFill>
                <a:srgbClr val="675E9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78DF63-5BA0-4947-A16D-D3D6C9877169}"/>
              </a:ext>
            </a:extLst>
          </p:cNvPr>
          <p:cNvSpPr txBox="1"/>
          <p:nvPr/>
        </p:nvSpPr>
        <p:spPr>
          <a:xfrm>
            <a:off x="940902" y="1391189"/>
            <a:ext cx="421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B44"/>
                </a:solidFill>
              </a:rPr>
              <a:t>Abstract or User Defined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90220-D7C1-4951-ADC3-81BACC052DC6}"/>
              </a:ext>
            </a:extLst>
          </p:cNvPr>
          <p:cNvSpPr txBox="1"/>
          <p:nvPr/>
        </p:nvSpPr>
        <p:spPr>
          <a:xfrm>
            <a:off x="940901" y="3124063"/>
            <a:ext cx="89187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Class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Structure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Union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Enumeration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EC46F-B8F4-4045-BE87-34C88BF97E70}"/>
              </a:ext>
            </a:extLst>
          </p:cNvPr>
          <p:cNvSpPr txBox="1"/>
          <p:nvPr/>
        </p:nvSpPr>
        <p:spPr>
          <a:xfrm>
            <a:off x="940900" y="1914409"/>
            <a:ext cx="104957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These data types are defined by user itself. Like, defining a class in C++ or a structure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  <a:r>
              <a:rPr lang="en-US" sz="2800" dirty="0">
                <a:solidFill>
                  <a:srgbClr val="007B44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600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1858</Words>
  <Application>Microsoft Office PowerPoint</Application>
  <PresentationFormat>Widescreen</PresentationFormat>
  <Paragraphs>343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arial</vt:lpstr>
      <vt:lpstr>Calibri</vt:lpstr>
      <vt:lpstr>Calibri Light</vt:lpstr>
      <vt:lpstr>Consolas</vt:lpstr>
      <vt:lpstr>Montserrat</vt:lpstr>
      <vt:lpstr>sofia-pro</vt:lpstr>
      <vt:lpstr>urw-din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Raksha jaiswal</dc:creator>
  <cp:lastModifiedBy>Raksha jaiswal</cp:lastModifiedBy>
  <cp:revision>75</cp:revision>
  <dcterms:created xsi:type="dcterms:W3CDTF">2021-12-15T13:45:47Z</dcterms:created>
  <dcterms:modified xsi:type="dcterms:W3CDTF">2023-07-15T18:39:53Z</dcterms:modified>
</cp:coreProperties>
</file>