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366" r:id="rId3"/>
    <p:sldId id="273" r:id="rId4"/>
    <p:sldId id="256" r:id="rId5"/>
    <p:sldId id="274" r:id="rId6"/>
    <p:sldId id="275" r:id="rId7"/>
    <p:sldId id="257" r:id="rId8"/>
    <p:sldId id="259" r:id="rId9"/>
    <p:sldId id="261" r:id="rId10"/>
    <p:sldId id="262" r:id="rId11"/>
    <p:sldId id="276" r:id="rId12"/>
    <p:sldId id="268" r:id="rId13"/>
    <p:sldId id="312" r:id="rId14"/>
    <p:sldId id="263" r:id="rId15"/>
    <p:sldId id="264" r:id="rId16"/>
    <p:sldId id="265" r:id="rId17"/>
    <p:sldId id="266" r:id="rId18"/>
    <p:sldId id="267" r:id="rId19"/>
    <p:sldId id="258" r:id="rId20"/>
    <p:sldId id="270" r:id="rId21"/>
    <p:sldId id="271" r:id="rId22"/>
    <p:sldId id="269" r:id="rId23"/>
    <p:sldId id="260" r:id="rId24"/>
    <p:sldId id="340"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305" r:id="rId45"/>
    <p:sldId id="296" r:id="rId46"/>
    <p:sldId id="297" r:id="rId47"/>
    <p:sldId id="298" r:id="rId48"/>
    <p:sldId id="299" r:id="rId49"/>
    <p:sldId id="301" r:id="rId50"/>
    <p:sldId id="302" r:id="rId51"/>
    <p:sldId id="303" r:id="rId52"/>
    <p:sldId id="300" r:id="rId53"/>
    <p:sldId id="306" r:id="rId54"/>
    <p:sldId id="313" r:id="rId55"/>
    <p:sldId id="314" r:id="rId56"/>
    <p:sldId id="323" r:id="rId57"/>
    <p:sldId id="315" r:id="rId58"/>
    <p:sldId id="316" r:id="rId59"/>
    <p:sldId id="307" r:id="rId60"/>
    <p:sldId id="318" r:id="rId61"/>
    <p:sldId id="310" r:id="rId62"/>
    <p:sldId id="311" r:id="rId63"/>
    <p:sldId id="319" r:id="rId64"/>
    <p:sldId id="322" r:id="rId65"/>
    <p:sldId id="333" r:id="rId66"/>
    <p:sldId id="320" r:id="rId67"/>
    <p:sldId id="321" r:id="rId68"/>
    <p:sldId id="334" r:id="rId69"/>
    <p:sldId id="335" r:id="rId70"/>
    <p:sldId id="308" r:id="rId71"/>
    <p:sldId id="337" r:id="rId72"/>
    <p:sldId id="338" r:id="rId73"/>
    <p:sldId id="339" r:id="rId74"/>
    <p:sldId id="341" r:id="rId75"/>
    <p:sldId id="342" r:id="rId76"/>
    <p:sldId id="343" r:id="rId77"/>
    <p:sldId id="344" r:id="rId78"/>
    <p:sldId id="329" r:id="rId79"/>
    <p:sldId id="330" r:id="rId80"/>
    <p:sldId id="309" r:id="rId81"/>
    <p:sldId id="331" r:id="rId82"/>
    <p:sldId id="332" r:id="rId83"/>
    <p:sldId id="324" r:id="rId84"/>
    <p:sldId id="361" r:id="rId85"/>
    <p:sldId id="362" r:id="rId86"/>
    <p:sldId id="325" r:id="rId87"/>
    <p:sldId id="326" r:id="rId88"/>
    <p:sldId id="365" r:id="rId89"/>
    <p:sldId id="327" r:id="rId90"/>
    <p:sldId id="328" r:id="rId91"/>
    <p:sldId id="363" r:id="rId92"/>
    <p:sldId id="364" r:id="rId93"/>
    <p:sldId id="351" r:id="rId94"/>
    <p:sldId id="355" r:id="rId95"/>
    <p:sldId id="356" r:id="rId96"/>
    <p:sldId id="352" r:id="rId97"/>
    <p:sldId id="359" r:id="rId98"/>
    <p:sldId id="357" r:id="rId99"/>
    <p:sldId id="353" r:id="rId100"/>
    <p:sldId id="360" r:id="rId101"/>
    <p:sldId id="354" r:id="rId102"/>
    <p:sldId id="358" r:id="rId103"/>
    <p:sldId id="347" r:id="rId104"/>
    <p:sldId id="348" r:id="rId105"/>
    <p:sldId id="349" r:id="rId106"/>
    <p:sldId id="350"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00E27C"/>
    <a:srgbClr val="9A57CD"/>
    <a:srgbClr val="0E9614"/>
    <a:srgbClr val="823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8" d="100"/>
          <a:sy n="78"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90AB-E9C7-4978-A527-FA5DEB1AE6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58147F-B090-4CD2-91F7-D4AEC7917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5CFC94-DBD2-421C-8044-985852C353C9}"/>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5ACB8E7C-5D39-4BB0-99DB-89AD4C0B3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279DC-ADB2-4ED5-A426-D5D9E048CDD2}"/>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320316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15DD-C1F0-480B-9BAF-3BE7BAF3C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FC38D1-C538-42D8-9DBC-89586AB2A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4AA7A-E0FA-4FAF-AC43-F109BF2AED4C}"/>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3DCFB15E-E234-4BDE-B6F6-A6A4DC4BB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A932C-24D2-48F4-AD17-B13BB9A20280}"/>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157863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75C39-0E29-4B99-846A-1AF6BAA542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64735-3ACE-4BC2-B2AC-6F7A9854E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C29F8-FB05-4A3A-A02C-ECE69D4A9A08}"/>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18F71019-95D7-4A44-8DD1-6FD30CAA3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339C2-B5FD-46E4-A5C4-278BE63D1F14}"/>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162012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FC4E-197B-48AF-AEC5-0C86146A0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A1A2FE-574E-4FC0-9E30-C74C479E5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F8014-8C6E-4F99-AC9C-B503BFB8C310}"/>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9B6B451A-D792-474C-A02D-EC450E295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2DC1A-D34D-4381-AFD3-35B5F2F30A93}"/>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362081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AA64-D781-420F-9108-7751A5359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F76DAA-51CE-4CE8-8770-D087B8110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C96E5-54A7-4F25-85F7-FE981CB3EF44}"/>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737AD30D-2939-432F-B9FB-B453C79B4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B5C3E-8F2D-4616-A7CE-BACD160DB908}"/>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68480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2E14-8F12-49AA-B9A0-E919ECB2D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98971B-181E-4EF9-8F33-0684A4591B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620AA8-E992-444C-ABF5-F6D978E62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599D2E-B684-402B-A92E-25913F8032FC}"/>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6" name="Footer Placeholder 5">
            <a:extLst>
              <a:ext uri="{FF2B5EF4-FFF2-40B4-BE49-F238E27FC236}">
                <a16:creationId xmlns:a16="http://schemas.microsoft.com/office/drawing/2014/main" id="{95675BA2-D309-41C4-BE65-11F7F87C6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1F8DD6-BF2F-4BAF-ADDB-1A2C1A120A64}"/>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10120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94E4-6026-44D2-A108-EEA342DC99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448F2-732A-4450-B7B5-F84035DB7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B792C-8124-42CE-8C3E-AE46F217C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AC3CFA-64C3-43D9-ADAC-D10AA295E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99B3F-4EB8-497D-8FB5-1A242F635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BC040E-69CF-4BBC-B70F-9C8AD3B959AE}"/>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8" name="Footer Placeholder 7">
            <a:extLst>
              <a:ext uri="{FF2B5EF4-FFF2-40B4-BE49-F238E27FC236}">
                <a16:creationId xmlns:a16="http://schemas.microsoft.com/office/drawing/2014/main" id="{B6F54355-76A3-4E7D-B61B-FBBAB49A54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720AC2-CC52-454D-B089-5F11A36BD617}"/>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11114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5EDE-D4FC-4875-96D6-1F4DF31D13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B32E63-A7F0-42F0-8F30-5BD0E94802E4}"/>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4" name="Footer Placeholder 3">
            <a:extLst>
              <a:ext uri="{FF2B5EF4-FFF2-40B4-BE49-F238E27FC236}">
                <a16:creationId xmlns:a16="http://schemas.microsoft.com/office/drawing/2014/main" id="{19901EC8-8AF0-44D2-AB95-8D117685BF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D3F80-B69A-4DC7-B82F-881AA1687996}"/>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345397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0C15C-17DC-4AF8-A511-EFE0102289AC}"/>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3" name="Footer Placeholder 2">
            <a:extLst>
              <a:ext uri="{FF2B5EF4-FFF2-40B4-BE49-F238E27FC236}">
                <a16:creationId xmlns:a16="http://schemas.microsoft.com/office/drawing/2014/main" id="{8487A7CE-3F48-4429-81C3-97F45F607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FCB1B1-BE38-4757-868B-2D5F9065D505}"/>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398276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E439-AD6F-4C8D-B896-FAFF22FFE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CE08B8-CDC2-4EE7-B69D-7E7AD36E1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09BF2A-C7F7-415F-B62A-676AD7442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2061F-0697-4A90-918A-EB4850B69940}"/>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6" name="Footer Placeholder 5">
            <a:extLst>
              <a:ext uri="{FF2B5EF4-FFF2-40B4-BE49-F238E27FC236}">
                <a16:creationId xmlns:a16="http://schemas.microsoft.com/office/drawing/2014/main" id="{80A9E023-9C35-4B97-8EB5-5288E1238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57ABC-327C-4B4E-9A28-A1389E12E60C}"/>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272525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4735-A6D0-4535-813C-53C5D0A14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BE0E10-EF31-493C-9DF5-7B23168C8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FDC451-8109-415D-804F-55A994695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37F86-7288-46D1-8E03-DAEFE1312E00}"/>
              </a:ext>
            </a:extLst>
          </p:cNvPr>
          <p:cNvSpPr>
            <a:spLocks noGrp="1"/>
          </p:cNvSpPr>
          <p:nvPr>
            <p:ph type="dt" sz="half" idx="10"/>
          </p:nvPr>
        </p:nvSpPr>
        <p:spPr/>
        <p:txBody>
          <a:bodyPr/>
          <a:lstStyle/>
          <a:p>
            <a:fld id="{FCE270F7-7679-415A-BBD5-E2E7E7FFFDA6}" type="datetimeFigureOut">
              <a:rPr lang="en-IN" smtClean="0"/>
              <a:t>04-02-2022</a:t>
            </a:fld>
            <a:endParaRPr lang="en-IN"/>
          </a:p>
        </p:txBody>
      </p:sp>
      <p:sp>
        <p:nvSpPr>
          <p:cNvPr id="6" name="Footer Placeholder 5">
            <a:extLst>
              <a:ext uri="{FF2B5EF4-FFF2-40B4-BE49-F238E27FC236}">
                <a16:creationId xmlns:a16="http://schemas.microsoft.com/office/drawing/2014/main" id="{BCCA3637-D149-4CAC-B71F-E63A084BF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556F1D-B227-4A23-A75D-907F15AF53D4}"/>
              </a:ext>
            </a:extLst>
          </p:cNvPr>
          <p:cNvSpPr>
            <a:spLocks noGrp="1"/>
          </p:cNvSpPr>
          <p:nvPr>
            <p:ph type="sldNum" sz="quarter" idx="12"/>
          </p:nvPr>
        </p:nvSpPr>
        <p:spPr/>
        <p:txBody>
          <a:bodyPr/>
          <a:lstStyle/>
          <a:p>
            <a:fld id="{C46EDB87-5FCF-4E03-8A93-78BD08CC88F8}" type="slidenum">
              <a:rPr lang="en-IN" smtClean="0"/>
              <a:t>‹#›</a:t>
            </a:fld>
            <a:endParaRPr lang="en-IN"/>
          </a:p>
        </p:txBody>
      </p:sp>
    </p:spTree>
    <p:extLst>
      <p:ext uri="{BB962C8B-B14F-4D97-AF65-F5344CB8AC3E}">
        <p14:creationId xmlns:p14="http://schemas.microsoft.com/office/powerpoint/2010/main" val="186852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432F2-A4DA-4E4C-AD06-A84497F5A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3E1A1C-D23E-4148-965D-0197266D1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A433B-8CEF-4D31-96A5-1BD2F5899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270F7-7679-415A-BBD5-E2E7E7FFFDA6}" type="datetimeFigureOut">
              <a:rPr lang="en-IN" smtClean="0"/>
              <a:t>04-02-2022</a:t>
            </a:fld>
            <a:endParaRPr lang="en-IN"/>
          </a:p>
        </p:txBody>
      </p:sp>
      <p:sp>
        <p:nvSpPr>
          <p:cNvPr id="5" name="Footer Placeholder 4">
            <a:extLst>
              <a:ext uri="{FF2B5EF4-FFF2-40B4-BE49-F238E27FC236}">
                <a16:creationId xmlns:a16="http://schemas.microsoft.com/office/drawing/2014/main" id="{BE40144B-F147-4CBF-8ACE-89F963FB0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3AFE93-1901-4A90-965B-720C04398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DB87-5FCF-4E03-8A93-78BD08CC88F8}" type="slidenum">
              <a:rPr lang="en-IN" smtClean="0"/>
              <a:t>‹#›</a:t>
            </a:fld>
            <a:endParaRPr lang="en-IN"/>
          </a:p>
        </p:txBody>
      </p:sp>
    </p:spTree>
    <p:extLst>
      <p:ext uri="{BB962C8B-B14F-4D97-AF65-F5344CB8AC3E}">
        <p14:creationId xmlns:p14="http://schemas.microsoft.com/office/powerpoint/2010/main" val="3495399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DEC13-F337-4EB9-A5FE-608549A0344F}"/>
              </a:ext>
            </a:extLst>
          </p:cNvPr>
          <p:cNvSpPr txBox="1"/>
          <p:nvPr/>
        </p:nvSpPr>
        <p:spPr>
          <a:xfrm>
            <a:off x="795130" y="373871"/>
            <a:ext cx="10151166" cy="461665"/>
          </a:xfrm>
          <a:prstGeom prst="rect">
            <a:avLst/>
          </a:prstGeom>
          <a:noFill/>
        </p:spPr>
        <p:txBody>
          <a:bodyPr wrap="square" rtlCol="0">
            <a:spAutoFit/>
          </a:bodyPr>
          <a:lstStyle/>
          <a:p>
            <a:r>
              <a:rPr lang="en-US" sz="2400" b="0" i="0" dirty="0">
                <a:effectLst/>
                <a:latin typeface="arial" panose="020B0604020202020204" pitchFamily="34" charset="0"/>
              </a:rPr>
              <a:t>an algorithm is a </a:t>
            </a:r>
            <a:r>
              <a:rPr lang="en-US" sz="2400" b="1" i="0" dirty="0">
                <a:effectLst/>
                <a:latin typeface="arial" panose="020B0604020202020204" pitchFamily="34" charset="0"/>
              </a:rPr>
              <a:t>set of steps used by a program to</a:t>
            </a:r>
            <a:r>
              <a:rPr lang="en-US" sz="2400" b="0" i="0" dirty="0">
                <a:effectLst/>
                <a:latin typeface="arial" panose="020B0604020202020204" pitchFamily="34" charset="0"/>
              </a:rPr>
              <a:t> accomplish a task.</a:t>
            </a:r>
            <a:endParaRPr lang="en-IN" sz="2400" dirty="0"/>
          </a:p>
        </p:txBody>
      </p:sp>
      <p:pic>
        <p:nvPicPr>
          <p:cNvPr id="3" name="Picture 2">
            <a:extLst>
              <a:ext uri="{FF2B5EF4-FFF2-40B4-BE49-F238E27FC236}">
                <a16:creationId xmlns:a16="http://schemas.microsoft.com/office/drawing/2014/main" id="{3C40A288-50C1-4879-A715-FB672FC5D200}"/>
              </a:ext>
            </a:extLst>
          </p:cNvPr>
          <p:cNvPicPr>
            <a:picLocks noChangeAspect="1"/>
          </p:cNvPicPr>
          <p:nvPr/>
        </p:nvPicPr>
        <p:blipFill>
          <a:blip r:embed="rId2"/>
          <a:stretch>
            <a:fillRect/>
          </a:stretch>
        </p:blipFill>
        <p:spPr>
          <a:xfrm>
            <a:off x="83765" y="1288114"/>
            <a:ext cx="7939985" cy="4281772"/>
          </a:xfrm>
          <a:prstGeom prst="rect">
            <a:avLst/>
          </a:prstGeom>
        </p:spPr>
      </p:pic>
      <p:pic>
        <p:nvPicPr>
          <p:cNvPr id="4" name="Picture 4" descr="Cup of Tea Algorithm Computing Curriculum Vocabulary Poster">
            <a:extLst>
              <a:ext uri="{FF2B5EF4-FFF2-40B4-BE49-F238E27FC236}">
                <a16:creationId xmlns:a16="http://schemas.microsoft.com/office/drawing/2014/main" id="{C0B9FDD2-3F37-4DB1-9AE3-0198DEACC0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99" r="15529"/>
          <a:stretch/>
        </p:blipFill>
        <p:spPr bwMode="auto">
          <a:xfrm>
            <a:off x="6838062" y="2096371"/>
            <a:ext cx="4925617" cy="362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59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5A7D1-0BEF-4956-9F5E-B867F4352D0F}"/>
              </a:ext>
            </a:extLst>
          </p:cNvPr>
          <p:cNvPicPr>
            <a:picLocks noChangeAspect="1"/>
          </p:cNvPicPr>
          <p:nvPr/>
        </p:nvPicPr>
        <p:blipFill>
          <a:blip r:embed="rId2"/>
          <a:stretch>
            <a:fillRect/>
          </a:stretch>
        </p:blipFill>
        <p:spPr>
          <a:xfrm>
            <a:off x="880578" y="1563133"/>
            <a:ext cx="8626472" cy="3357210"/>
          </a:xfrm>
          <a:prstGeom prst="rect">
            <a:avLst/>
          </a:prstGeom>
        </p:spPr>
      </p:pic>
      <p:sp>
        <p:nvSpPr>
          <p:cNvPr id="4" name="TextBox 3">
            <a:extLst>
              <a:ext uri="{FF2B5EF4-FFF2-40B4-BE49-F238E27FC236}">
                <a16:creationId xmlns:a16="http://schemas.microsoft.com/office/drawing/2014/main" id="{C731DD22-4FAF-4EF6-BC1F-D5236526AA9C}"/>
              </a:ext>
            </a:extLst>
          </p:cNvPr>
          <p:cNvSpPr txBox="1"/>
          <p:nvPr/>
        </p:nvSpPr>
        <p:spPr>
          <a:xfrm>
            <a:off x="880578" y="700934"/>
            <a:ext cx="6586333" cy="523220"/>
          </a:xfrm>
          <a:prstGeom prst="rect">
            <a:avLst/>
          </a:prstGeom>
          <a:noFill/>
        </p:spPr>
        <p:txBody>
          <a:bodyPr wrap="square" rtlCol="0">
            <a:spAutoFit/>
          </a:bodyPr>
          <a:lstStyle/>
          <a:p>
            <a:r>
              <a:rPr lang="en-US" sz="2800" dirty="0">
                <a:solidFill>
                  <a:srgbClr val="007B44"/>
                </a:solidFill>
              </a:rPr>
              <a:t>Program :</a:t>
            </a:r>
          </a:p>
        </p:txBody>
      </p:sp>
    </p:spTree>
    <p:extLst>
      <p:ext uri="{BB962C8B-B14F-4D97-AF65-F5344CB8AC3E}">
        <p14:creationId xmlns:p14="http://schemas.microsoft.com/office/powerpoint/2010/main" val="243277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6BD57-8941-42A4-AF68-3E35EA887DF4}"/>
              </a:ext>
            </a:extLst>
          </p:cNvPr>
          <p:cNvPicPr>
            <a:picLocks noChangeAspect="1"/>
          </p:cNvPicPr>
          <p:nvPr/>
        </p:nvPicPr>
        <p:blipFill>
          <a:blip r:embed="rId2"/>
          <a:stretch>
            <a:fillRect/>
          </a:stretch>
        </p:blipFill>
        <p:spPr>
          <a:xfrm>
            <a:off x="170244" y="234843"/>
            <a:ext cx="6341680" cy="6431000"/>
          </a:xfrm>
          <a:prstGeom prst="rect">
            <a:avLst/>
          </a:prstGeom>
        </p:spPr>
      </p:pic>
    </p:spTree>
    <p:extLst>
      <p:ext uri="{BB962C8B-B14F-4D97-AF65-F5344CB8AC3E}">
        <p14:creationId xmlns:p14="http://schemas.microsoft.com/office/powerpoint/2010/main" val="1540385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E96BE-669D-45CB-A57E-13F83B0D06C3}"/>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20" name="TextBox 19">
            <a:extLst>
              <a:ext uri="{FF2B5EF4-FFF2-40B4-BE49-F238E27FC236}">
                <a16:creationId xmlns:a16="http://schemas.microsoft.com/office/drawing/2014/main" id="{E48A5586-8AE4-4DF7-BF6C-5669AABBD5A5}"/>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err="1">
                <a:latin typeface="sofia-pro"/>
              </a:rPr>
              <a:t>realloc</a:t>
            </a:r>
            <a:r>
              <a:rPr lang="en-IN" sz="3200" dirty="0">
                <a:latin typeface="sofia-pro"/>
              </a:rPr>
              <a:t> in C</a:t>
            </a:r>
            <a:r>
              <a:rPr lang="en-US" sz="3200" dirty="0"/>
              <a:t> </a:t>
            </a:r>
            <a:endParaRPr lang="en-IN" sz="3200" dirty="0"/>
          </a:p>
        </p:txBody>
      </p:sp>
      <p:sp>
        <p:nvSpPr>
          <p:cNvPr id="21" name="TextBox 20">
            <a:extLst>
              <a:ext uri="{FF2B5EF4-FFF2-40B4-BE49-F238E27FC236}">
                <a16:creationId xmlns:a16="http://schemas.microsoft.com/office/drawing/2014/main" id="{587C95F7-4EFE-4E22-812E-B0549443B8D5}"/>
              </a:ext>
            </a:extLst>
          </p:cNvPr>
          <p:cNvSpPr txBox="1"/>
          <p:nvPr/>
        </p:nvSpPr>
        <p:spPr>
          <a:xfrm>
            <a:off x="218661" y="2299897"/>
            <a:ext cx="1543878" cy="584775"/>
          </a:xfrm>
          <a:prstGeom prst="rect">
            <a:avLst/>
          </a:prstGeom>
          <a:noFill/>
        </p:spPr>
        <p:txBody>
          <a:bodyPr wrap="square" rtlCol="0">
            <a:spAutoFit/>
          </a:bodyPr>
          <a:lstStyle/>
          <a:p>
            <a:r>
              <a:rPr lang="en-IN" sz="3200" dirty="0">
                <a:solidFill>
                  <a:srgbClr val="00E27C"/>
                </a:solidFill>
                <a:latin typeface="sofia-pro"/>
              </a:rPr>
              <a:t>Syntax :</a:t>
            </a:r>
            <a:r>
              <a:rPr lang="en-US" sz="3200" dirty="0">
                <a:solidFill>
                  <a:srgbClr val="00E27C"/>
                </a:solidFill>
              </a:rPr>
              <a:t> </a:t>
            </a:r>
            <a:endParaRPr lang="en-IN" sz="3200" dirty="0">
              <a:solidFill>
                <a:srgbClr val="00E27C"/>
              </a:solidFill>
            </a:endParaRPr>
          </a:p>
        </p:txBody>
      </p:sp>
      <p:sp>
        <p:nvSpPr>
          <p:cNvPr id="22" name="TextBox 21">
            <a:extLst>
              <a:ext uri="{FF2B5EF4-FFF2-40B4-BE49-F238E27FC236}">
                <a16:creationId xmlns:a16="http://schemas.microsoft.com/office/drawing/2014/main" id="{99C9C686-6E7E-4484-BDB7-E58C78780A83}"/>
              </a:ext>
            </a:extLst>
          </p:cNvPr>
          <p:cNvSpPr txBox="1"/>
          <p:nvPr/>
        </p:nvSpPr>
        <p:spPr>
          <a:xfrm>
            <a:off x="1610139" y="2330794"/>
            <a:ext cx="7891670" cy="584775"/>
          </a:xfrm>
          <a:prstGeom prst="rect">
            <a:avLst/>
          </a:prstGeom>
          <a:noFill/>
        </p:spPr>
        <p:txBody>
          <a:bodyPr wrap="square" rtlCol="0">
            <a:spAutoFit/>
          </a:bodyPr>
          <a:lstStyle/>
          <a:p>
            <a:r>
              <a:rPr lang="en-IN" sz="3200" dirty="0" err="1">
                <a:latin typeface="sofia-pro"/>
              </a:rPr>
              <a:t>ptr</a:t>
            </a:r>
            <a:r>
              <a:rPr lang="en-IN" sz="3200" dirty="0">
                <a:latin typeface="sofia-pro"/>
              </a:rPr>
              <a:t> = (int *)</a:t>
            </a:r>
            <a:r>
              <a:rPr lang="en-IN" sz="3200" dirty="0" err="1">
                <a:latin typeface="sofia-pro"/>
              </a:rPr>
              <a:t>realloc</a:t>
            </a:r>
            <a:r>
              <a:rPr lang="en-IN" sz="3200" dirty="0">
                <a:latin typeface="sofia-pro"/>
              </a:rPr>
              <a:t>(</a:t>
            </a:r>
            <a:r>
              <a:rPr lang="en-IN" sz="3200" dirty="0" err="1">
                <a:latin typeface="sofia-pro"/>
              </a:rPr>
              <a:t>ptr</a:t>
            </a:r>
            <a:r>
              <a:rPr lang="en-IN" sz="3200" dirty="0">
                <a:latin typeface="sofia-pro"/>
              </a:rPr>
              <a:t> ,  x);</a:t>
            </a:r>
            <a:r>
              <a:rPr lang="en-US" sz="3200" dirty="0"/>
              <a:t> </a:t>
            </a:r>
            <a:endParaRPr lang="en-IN" sz="3200" dirty="0"/>
          </a:p>
        </p:txBody>
      </p:sp>
      <p:cxnSp>
        <p:nvCxnSpPr>
          <p:cNvPr id="13" name="Straight Arrow Connector 12">
            <a:extLst>
              <a:ext uri="{FF2B5EF4-FFF2-40B4-BE49-F238E27FC236}">
                <a16:creationId xmlns:a16="http://schemas.microsoft.com/office/drawing/2014/main" id="{12ED89CF-07C0-4C82-B614-48636472F679}"/>
              </a:ext>
            </a:extLst>
          </p:cNvPr>
          <p:cNvCxnSpPr>
            <a:cxnSpLocks/>
          </p:cNvCxnSpPr>
          <p:nvPr/>
        </p:nvCxnSpPr>
        <p:spPr>
          <a:xfrm>
            <a:off x="5030884" y="2860641"/>
            <a:ext cx="0" cy="609509"/>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9ACE36-3781-4C4A-B296-0F778A9BD347}"/>
              </a:ext>
            </a:extLst>
          </p:cNvPr>
          <p:cNvSpPr txBox="1"/>
          <p:nvPr/>
        </p:nvSpPr>
        <p:spPr>
          <a:xfrm>
            <a:off x="3352843" y="3625310"/>
            <a:ext cx="2030860" cy="523220"/>
          </a:xfrm>
          <a:prstGeom prst="rect">
            <a:avLst/>
          </a:prstGeom>
          <a:solidFill>
            <a:srgbClr val="FFC000"/>
          </a:solidFill>
        </p:spPr>
        <p:txBody>
          <a:bodyPr wrap="square" rtlCol="0">
            <a:spAutoFit/>
          </a:bodyPr>
          <a:lstStyle/>
          <a:p>
            <a:r>
              <a:rPr lang="en-IN" sz="2800" dirty="0">
                <a:latin typeface="sofia-pro"/>
              </a:rPr>
              <a:t>Old pointer</a:t>
            </a:r>
            <a:r>
              <a:rPr lang="en-US" sz="2800" dirty="0"/>
              <a:t> </a:t>
            </a:r>
            <a:endParaRPr lang="en-IN" sz="2800" dirty="0"/>
          </a:p>
        </p:txBody>
      </p:sp>
      <p:sp>
        <p:nvSpPr>
          <p:cNvPr id="24" name="TextBox 23">
            <a:extLst>
              <a:ext uri="{FF2B5EF4-FFF2-40B4-BE49-F238E27FC236}">
                <a16:creationId xmlns:a16="http://schemas.microsoft.com/office/drawing/2014/main" id="{64A1C436-BCD1-470B-AF44-A1B3911579A5}"/>
              </a:ext>
            </a:extLst>
          </p:cNvPr>
          <p:cNvSpPr txBox="1"/>
          <p:nvPr/>
        </p:nvSpPr>
        <p:spPr>
          <a:xfrm>
            <a:off x="5618916" y="3632777"/>
            <a:ext cx="2802830" cy="523220"/>
          </a:xfrm>
          <a:prstGeom prst="rect">
            <a:avLst/>
          </a:prstGeom>
          <a:solidFill>
            <a:srgbClr val="FFC000"/>
          </a:solidFill>
        </p:spPr>
        <p:txBody>
          <a:bodyPr wrap="square" rtlCol="0">
            <a:spAutoFit/>
          </a:bodyPr>
          <a:lstStyle/>
          <a:p>
            <a:r>
              <a:rPr lang="en-IN" sz="2800" dirty="0">
                <a:latin typeface="sofia-pro"/>
              </a:rPr>
              <a:t>New size in bytes</a:t>
            </a:r>
            <a:r>
              <a:rPr lang="en-US" sz="2800" dirty="0"/>
              <a:t> </a:t>
            </a:r>
            <a:endParaRPr lang="en-IN" sz="2800" dirty="0"/>
          </a:p>
        </p:txBody>
      </p:sp>
      <p:cxnSp>
        <p:nvCxnSpPr>
          <p:cNvPr id="25" name="Straight Arrow Connector 24">
            <a:extLst>
              <a:ext uri="{FF2B5EF4-FFF2-40B4-BE49-F238E27FC236}">
                <a16:creationId xmlns:a16="http://schemas.microsoft.com/office/drawing/2014/main" id="{36875DA8-D6E1-4734-81DA-54ABB0A7BE4E}"/>
              </a:ext>
            </a:extLst>
          </p:cNvPr>
          <p:cNvCxnSpPr>
            <a:cxnSpLocks/>
          </p:cNvCxnSpPr>
          <p:nvPr/>
        </p:nvCxnSpPr>
        <p:spPr>
          <a:xfrm>
            <a:off x="5817703" y="2884672"/>
            <a:ext cx="0" cy="585478"/>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5EA8703-0AE3-4FB0-8F3C-E48D97000D3A}"/>
              </a:ext>
            </a:extLst>
          </p:cNvPr>
          <p:cNvSpPr txBox="1"/>
          <p:nvPr/>
        </p:nvSpPr>
        <p:spPr>
          <a:xfrm>
            <a:off x="2590799" y="1113423"/>
            <a:ext cx="9601201" cy="1077218"/>
          </a:xfrm>
          <a:prstGeom prst="rect">
            <a:avLst/>
          </a:prstGeom>
          <a:noFill/>
        </p:spPr>
        <p:txBody>
          <a:bodyPr wrap="square" rtlCol="0">
            <a:spAutoFit/>
          </a:bodyPr>
          <a:lstStyle/>
          <a:p>
            <a:r>
              <a:rPr lang="en-IN" sz="3200" dirty="0">
                <a:latin typeface="sofia-pro"/>
              </a:rPr>
              <a:t>To change the size of memory(re allocate memory)</a:t>
            </a:r>
            <a:r>
              <a:rPr lang="en-US" sz="3200" dirty="0"/>
              <a:t>.</a:t>
            </a:r>
          </a:p>
          <a:p>
            <a:r>
              <a:rPr lang="en-US" sz="3200" dirty="0"/>
              <a:t>We can either increase the size or decrease it.</a:t>
            </a:r>
            <a:endParaRPr lang="en-IN" sz="3200" dirty="0"/>
          </a:p>
        </p:txBody>
      </p:sp>
    </p:spTree>
    <p:extLst>
      <p:ext uri="{BB962C8B-B14F-4D97-AF65-F5344CB8AC3E}">
        <p14:creationId xmlns:p14="http://schemas.microsoft.com/office/powerpoint/2010/main" val="7699810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79514-7681-437B-8718-CB2FDCA9AB8A}"/>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3" name="TextBox 2">
            <a:extLst>
              <a:ext uri="{FF2B5EF4-FFF2-40B4-BE49-F238E27FC236}">
                <a16:creationId xmlns:a16="http://schemas.microsoft.com/office/drawing/2014/main" id="{7E8F8409-6108-4B96-92CC-D8C2B1726DAC}"/>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a:latin typeface="sofia-pro"/>
              </a:rPr>
              <a:t>Free() in C</a:t>
            </a:r>
            <a:r>
              <a:rPr lang="en-US" sz="3200" dirty="0"/>
              <a:t> </a:t>
            </a:r>
            <a:endParaRPr lang="en-IN" sz="3200" dirty="0"/>
          </a:p>
        </p:txBody>
      </p:sp>
      <p:sp>
        <p:nvSpPr>
          <p:cNvPr id="4" name="TextBox 3">
            <a:extLst>
              <a:ext uri="{FF2B5EF4-FFF2-40B4-BE49-F238E27FC236}">
                <a16:creationId xmlns:a16="http://schemas.microsoft.com/office/drawing/2014/main" id="{EF22DB02-E556-4327-AB0C-07E053EBA1F5}"/>
              </a:ext>
            </a:extLst>
          </p:cNvPr>
          <p:cNvSpPr txBox="1"/>
          <p:nvPr/>
        </p:nvSpPr>
        <p:spPr>
          <a:xfrm>
            <a:off x="1245722" y="2317158"/>
            <a:ext cx="9286453" cy="1077218"/>
          </a:xfrm>
          <a:prstGeom prst="rect">
            <a:avLst/>
          </a:prstGeom>
          <a:noFill/>
        </p:spPr>
        <p:txBody>
          <a:bodyPr wrap="square" rtlCol="0">
            <a:spAutoFit/>
          </a:bodyPr>
          <a:lstStyle/>
          <a:p>
            <a:r>
              <a:rPr lang="en-US" sz="3200" dirty="0">
                <a:latin typeface="sofia-pro"/>
              </a:rPr>
              <a:t>M</a:t>
            </a:r>
            <a:r>
              <a:rPr lang="en-IN" sz="3200" dirty="0" err="1">
                <a:latin typeface="sofia-pro"/>
              </a:rPr>
              <a:t>alloc</a:t>
            </a:r>
            <a:r>
              <a:rPr lang="en-IN" sz="3200" dirty="0">
                <a:latin typeface="sofia-pro"/>
              </a:rPr>
              <a:t> is used for releasing the space allocated by malloc and </a:t>
            </a:r>
            <a:r>
              <a:rPr lang="en-IN" sz="3200" dirty="0" err="1">
                <a:latin typeface="sofia-pro"/>
              </a:rPr>
              <a:t>calloc</a:t>
            </a:r>
            <a:endParaRPr lang="en-IN" sz="3200" dirty="0"/>
          </a:p>
        </p:txBody>
      </p:sp>
      <p:sp>
        <p:nvSpPr>
          <p:cNvPr id="5" name="TextBox 4">
            <a:extLst>
              <a:ext uri="{FF2B5EF4-FFF2-40B4-BE49-F238E27FC236}">
                <a16:creationId xmlns:a16="http://schemas.microsoft.com/office/drawing/2014/main" id="{798CEF38-37CC-4106-B526-5DE364269EEF}"/>
              </a:ext>
            </a:extLst>
          </p:cNvPr>
          <p:cNvSpPr txBox="1"/>
          <p:nvPr/>
        </p:nvSpPr>
        <p:spPr>
          <a:xfrm>
            <a:off x="2832651" y="3731767"/>
            <a:ext cx="1921549" cy="584775"/>
          </a:xfrm>
          <a:prstGeom prst="rect">
            <a:avLst/>
          </a:prstGeom>
          <a:noFill/>
        </p:spPr>
        <p:txBody>
          <a:bodyPr wrap="square" rtlCol="0">
            <a:spAutoFit/>
          </a:bodyPr>
          <a:lstStyle/>
          <a:p>
            <a:r>
              <a:rPr lang="en-US" sz="3200" dirty="0">
                <a:latin typeface="sofia-pro"/>
              </a:rPr>
              <a:t>free(</a:t>
            </a:r>
            <a:r>
              <a:rPr lang="en-US" sz="3200" dirty="0" err="1">
                <a:latin typeface="sofia-pro"/>
              </a:rPr>
              <a:t>ptr</a:t>
            </a:r>
            <a:r>
              <a:rPr lang="en-US" sz="3200" dirty="0">
                <a:latin typeface="sofia-pro"/>
              </a:rPr>
              <a:t>);</a:t>
            </a:r>
            <a:endParaRPr lang="en-IN" sz="3200" dirty="0"/>
          </a:p>
        </p:txBody>
      </p:sp>
      <p:sp>
        <p:nvSpPr>
          <p:cNvPr id="6" name="TextBox 5">
            <a:extLst>
              <a:ext uri="{FF2B5EF4-FFF2-40B4-BE49-F238E27FC236}">
                <a16:creationId xmlns:a16="http://schemas.microsoft.com/office/drawing/2014/main" id="{49F0BB06-D585-4DBF-88A5-0FFF4D307A80}"/>
              </a:ext>
            </a:extLst>
          </p:cNvPr>
          <p:cNvSpPr txBox="1"/>
          <p:nvPr/>
        </p:nvSpPr>
        <p:spPr>
          <a:xfrm>
            <a:off x="1288773" y="3661553"/>
            <a:ext cx="1543878" cy="584775"/>
          </a:xfrm>
          <a:prstGeom prst="rect">
            <a:avLst/>
          </a:prstGeom>
          <a:noFill/>
        </p:spPr>
        <p:txBody>
          <a:bodyPr wrap="square" rtlCol="0">
            <a:spAutoFit/>
          </a:bodyPr>
          <a:lstStyle/>
          <a:p>
            <a:r>
              <a:rPr lang="en-IN" sz="3200" dirty="0">
                <a:solidFill>
                  <a:srgbClr val="00E27C"/>
                </a:solidFill>
                <a:latin typeface="sofia-pro"/>
              </a:rPr>
              <a:t>Syntax :</a:t>
            </a:r>
            <a:r>
              <a:rPr lang="en-US" sz="3200" dirty="0">
                <a:solidFill>
                  <a:srgbClr val="00E27C"/>
                </a:solidFill>
              </a:rPr>
              <a:t> </a:t>
            </a:r>
            <a:endParaRPr lang="en-IN" sz="3200" dirty="0">
              <a:solidFill>
                <a:srgbClr val="00E27C"/>
              </a:solidFill>
            </a:endParaRPr>
          </a:p>
        </p:txBody>
      </p:sp>
    </p:spTree>
    <p:extLst>
      <p:ext uri="{BB962C8B-B14F-4D97-AF65-F5344CB8AC3E}">
        <p14:creationId xmlns:p14="http://schemas.microsoft.com/office/powerpoint/2010/main" val="5532849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8B41E-95F0-4867-8881-57772D6C3590}"/>
              </a:ext>
            </a:extLst>
          </p:cNvPr>
          <p:cNvSpPr txBox="1"/>
          <p:nvPr/>
        </p:nvSpPr>
        <p:spPr>
          <a:xfrm>
            <a:off x="3889512" y="345952"/>
            <a:ext cx="5413514" cy="830997"/>
          </a:xfrm>
          <a:prstGeom prst="rect">
            <a:avLst/>
          </a:prstGeom>
          <a:noFill/>
        </p:spPr>
        <p:txBody>
          <a:bodyPr wrap="square" rtlCol="0">
            <a:spAutoFit/>
          </a:bodyPr>
          <a:lstStyle/>
          <a:p>
            <a:r>
              <a:rPr lang="en-US" sz="4800" dirty="0">
                <a:solidFill>
                  <a:srgbClr val="675E95"/>
                </a:solidFill>
              </a:rPr>
              <a:t>Pascal Triangle in C </a:t>
            </a:r>
            <a:endParaRPr lang="en-IN" sz="4800" dirty="0">
              <a:solidFill>
                <a:srgbClr val="675E95"/>
              </a:solidFill>
            </a:endParaRPr>
          </a:p>
        </p:txBody>
      </p:sp>
      <p:pic>
        <p:nvPicPr>
          <p:cNvPr id="4" name="Picture 3">
            <a:extLst>
              <a:ext uri="{FF2B5EF4-FFF2-40B4-BE49-F238E27FC236}">
                <a16:creationId xmlns:a16="http://schemas.microsoft.com/office/drawing/2014/main" id="{F5793139-6DE8-46DA-B4C3-2C2D5F6D5728}"/>
              </a:ext>
            </a:extLst>
          </p:cNvPr>
          <p:cNvPicPr>
            <a:picLocks noChangeAspect="1"/>
          </p:cNvPicPr>
          <p:nvPr/>
        </p:nvPicPr>
        <p:blipFill>
          <a:blip r:embed="rId2"/>
          <a:stretch>
            <a:fillRect/>
          </a:stretch>
        </p:blipFill>
        <p:spPr>
          <a:xfrm>
            <a:off x="0" y="1176949"/>
            <a:ext cx="5372850" cy="5515745"/>
          </a:xfrm>
          <a:prstGeom prst="rect">
            <a:avLst/>
          </a:prstGeom>
        </p:spPr>
      </p:pic>
      <p:pic>
        <p:nvPicPr>
          <p:cNvPr id="6" name="Picture 5">
            <a:extLst>
              <a:ext uri="{FF2B5EF4-FFF2-40B4-BE49-F238E27FC236}">
                <a16:creationId xmlns:a16="http://schemas.microsoft.com/office/drawing/2014/main" id="{FCBF4B96-D903-4B00-BBD9-D9C94EF8B65A}"/>
              </a:ext>
            </a:extLst>
          </p:cNvPr>
          <p:cNvPicPr>
            <a:picLocks noChangeAspect="1"/>
          </p:cNvPicPr>
          <p:nvPr/>
        </p:nvPicPr>
        <p:blipFill>
          <a:blip r:embed="rId3"/>
          <a:stretch>
            <a:fillRect/>
          </a:stretch>
        </p:blipFill>
        <p:spPr>
          <a:xfrm>
            <a:off x="5610072" y="1765556"/>
            <a:ext cx="4510418" cy="2647418"/>
          </a:xfrm>
          <a:prstGeom prst="rect">
            <a:avLst/>
          </a:prstGeom>
        </p:spPr>
      </p:pic>
    </p:spTree>
    <p:extLst>
      <p:ext uri="{BB962C8B-B14F-4D97-AF65-F5344CB8AC3E}">
        <p14:creationId xmlns:p14="http://schemas.microsoft.com/office/powerpoint/2010/main" val="41247544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BBE3E-C442-4495-B262-FF3A2A92578D}"/>
              </a:ext>
            </a:extLst>
          </p:cNvPr>
          <p:cNvPicPr>
            <a:picLocks noChangeAspect="1"/>
          </p:cNvPicPr>
          <p:nvPr/>
        </p:nvPicPr>
        <p:blipFill>
          <a:blip r:embed="rId2"/>
          <a:stretch>
            <a:fillRect/>
          </a:stretch>
        </p:blipFill>
        <p:spPr>
          <a:xfrm>
            <a:off x="112619" y="267804"/>
            <a:ext cx="7758751" cy="6119744"/>
          </a:xfrm>
          <a:prstGeom prst="rect">
            <a:avLst/>
          </a:prstGeom>
        </p:spPr>
      </p:pic>
      <p:pic>
        <p:nvPicPr>
          <p:cNvPr id="5" name="Picture 4">
            <a:extLst>
              <a:ext uri="{FF2B5EF4-FFF2-40B4-BE49-F238E27FC236}">
                <a16:creationId xmlns:a16="http://schemas.microsoft.com/office/drawing/2014/main" id="{7B3C47D8-1E01-4EA0-A203-C5550A13D3EF}"/>
              </a:ext>
            </a:extLst>
          </p:cNvPr>
          <p:cNvPicPr>
            <a:picLocks noChangeAspect="1"/>
          </p:cNvPicPr>
          <p:nvPr/>
        </p:nvPicPr>
        <p:blipFill>
          <a:blip r:embed="rId3"/>
          <a:stretch>
            <a:fillRect/>
          </a:stretch>
        </p:blipFill>
        <p:spPr>
          <a:xfrm>
            <a:off x="6306510" y="896098"/>
            <a:ext cx="5945622" cy="1674824"/>
          </a:xfrm>
          <a:prstGeom prst="rect">
            <a:avLst/>
          </a:prstGeom>
        </p:spPr>
      </p:pic>
    </p:spTree>
    <p:extLst>
      <p:ext uri="{BB962C8B-B14F-4D97-AF65-F5344CB8AC3E}">
        <p14:creationId xmlns:p14="http://schemas.microsoft.com/office/powerpoint/2010/main" val="1860577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2F182-50BC-4D09-852A-20EAC44BC201}"/>
              </a:ext>
            </a:extLst>
          </p:cNvPr>
          <p:cNvPicPr>
            <a:picLocks noChangeAspect="1"/>
          </p:cNvPicPr>
          <p:nvPr/>
        </p:nvPicPr>
        <p:blipFill>
          <a:blip r:embed="rId2"/>
          <a:stretch>
            <a:fillRect/>
          </a:stretch>
        </p:blipFill>
        <p:spPr>
          <a:xfrm>
            <a:off x="0" y="0"/>
            <a:ext cx="7941366" cy="6758609"/>
          </a:xfrm>
          <a:prstGeom prst="rect">
            <a:avLst/>
          </a:prstGeom>
        </p:spPr>
      </p:pic>
    </p:spTree>
    <p:extLst>
      <p:ext uri="{BB962C8B-B14F-4D97-AF65-F5344CB8AC3E}">
        <p14:creationId xmlns:p14="http://schemas.microsoft.com/office/powerpoint/2010/main" val="3516188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1F4E1C-7C8E-4868-B446-A4EF55F4CCE8}"/>
              </a:ext>
            </a:extLst>
          </p:cNvPr>
          <p:cNvPicPr>
            <a:picLocks noChangeAspect="1"/>
          </p:cNvPicPr>
          <p:nvPr/>
        </p:nvPicPr>
        <p:blipFill>
          <a:blip r:embed="rId2"/>
          <a:stretch>
            <a:fillRect/>
          </a:stretch>
        </p:blipFill>
        <p:spPr>
          <a:xfrm>
            <a:off x="1220849" y="864533"/>
            <a:ext cx="6039693" cy="5420481"/>
          </a:xfrm>
          <a:prstGeom prst="rect">
            <a:avLst/>
          </a:prstGeom>
        </p:spPr>
      </p:pic>
    </p:spTree>
    <p:extLst>
      <p:ext uri="{BB962C8B-B14F-4D97-AF65-F5344CB8AC3E}">
        <p14:creationId xmlns:p14="http://schemas.microsoft.com/office/powerpoint/2010/main" val="359380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441C2-B9A4-48D6-87B9-EF7791F00235}"/>
              </a:ext>
            </a:extLst>
          </p:cNvPr>
          <p:cNvSpPr txBox="1"/>
          <p:nvPr/>
        </p:nvSpPr>
        <p:spPr>
          <a:xfrm>
            <a:off x="3292218" y="420820"/>
            <a:ext cx="7825411" cy="830997"/>
          </a:xfrm>
          <a:prstGeom prst="rect">
            <a:avLst/>
          </a:prstGeom>
          <a:noFill/>
        </p:spPr>
        <p:txBody>
          <a:bodyPr wrap="square" rtlCol="0">
            <a:spAutoFit/>
          </a:bodyPr>
          <a:lstStyle/>
          <a:p>
            <a:r>
              <a:rPr lang="en-US" sz="4800" dirty="0">
                <a:solidFill>
                  <a:srgbClr val="675E95"/>
                </a:solidFill>
              </a:rPr>
              <a:t>Comment in C </a:t>
            </a:r>
            <a:endParaRPr lang="en-IN" sz="4800" dirty="0">
              <a:solidFill>
                <a:srgbClr val="675E95"/>
              </a:solidFill>
            </a:endParaRPr>
          </a:p>
        </p:txBody>
      </p:sp>
      <p:cxnSp>
        <p:nvCxnSpPr>
          <p:cNvPr id="4" name="Straight Connector 3">
            <a:extLst>
              <a:ext uri="{FF2B5EF4-FFF2-40B4-BE49-F238E27FC236}">
                <a16:creationId xmlns:a16="http://schemas.microsoft.com/office/drawing/2014/main" id="{AD04E4C9-EB92-4CD5-BD2D-F51ECA91CA68}"/>
              </a:ext>
            </a:extLst>
          </p:cNvPr>
          <p:cNvCxnSpPr/>
          <p:nvPr/>
        </p:nvCxnSpPr>
        <p:spPr>
          <a:xfrm flipH="1">
            <a:off x="1391478" y="1868557"/>
            <a:ext cx="198783" cy="278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6321FA-0113-4A2E-A568-F50831676D7C}"/>
              </a:ext>
            </a:extLst>
          </p:cNvPr>
          <p:cNvCxnSpPr/>
          <p:nvPr/>
        </p:nvCxnSpPr>
        <p:spPr>
          <a:xfrm flipH="1">
            <a:off x="1590261" y="1868557"/>
            <a:ext cx="198783" cy="278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665D5BB-4325-447E-B4C2-8331DE578A8E}"/>
              </a:ext>
            </a:extLst>
          </p:cNvPr>
          <p:cNvCxnSpPr/>
          <p:nvPr/>
        </p:nvCxnSpPr>
        <p:spPr>
          <a:xfrm flipH="1">
            <a:off x="1192695" y="2425148"/>
            <a:ext cx="198783" cy="278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1D81E4-502A-42C7-902E-32D2596D1F3B}"/>
              </a:ext>
            </a:extLst>
          </p:cNvPr>
          <p:cNvCxnSpPr/>
          <p:nvPr/>
        </p:nvCxnSpPr>
        <p:spPr>
          <a:xfrm flipH="1">
            <a:off x="10005389" y="2425148"/>
            <a:ext cx="198783" cy="278295"/>
          </a:xfrm>
          <a:prstGeom prst="line">
            <a:avLst/>
          </a:prstGeom>
        </p:spPr>
        <p:style>
          <a:lnRef idx="1">
            <a:schemeClr val="accent1"/>
          </a:lnRef>
          <a:fillRef idx="0">
            <a:schemeClr val="accent1"/>
          </a:fillRef>
          <a:effectRef idx="0">
            <a:schemeClr val="accent1"/>
          </a:effectRef>
          <a:fontRef idx="minor">
            <a:schemeClr val="tx1"/>
          </a:fontRef>
        </p:style>
      </p:cxnSp>
      <p:sp>
        <p:nvSpPr>
          <p:cNvPr id="8" name="Star: 5 Points 7">
            <a:extLst>
              <a:ext uri="{FF2B5EF4-FFF2-40B4-BE49-F238E27FC236}">
                <a16:creationId xmlns:a16="http://schemas.microsoft.com/office/drawing/2014/main" id="{A2603E8A-2C34-4942-A6FC-C45539394BED}"/>
              </a:ext>
            </a:extLst>
          </p:cNvPr>
          <p:cNvSpPr/>
          <p:nvPr/>
        </p:nvSpPr>
        <p:spPr>
          <a:xfrm>
            <a:off x="1391478" y="2425148"/>
            <a:ext cx="198783" cy="1457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11DA2D91-E942-474A-8985-AC64FA0DC167}"/>
              </a:ext>
            </a:extLst>
          </p:cNvPr>
          <p:cNvSpPr/>
          <p:nvPr/>
        </p:nvSpPr>
        <p:spPr>
          <a:xfrm>
            <a:off x="9866241" y="2358887"/>
            <a:ext cx="198783" cy="1457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0DAAF0E-46D1-4C85-BB9A-8814A48248CE}"/>
              </a:ext>
            </a:extLst>
          </p:cNvPr>
          <p:cNvSpPr txBox="1"/>
          <p:nvPr/>
        </p:nvSpPr>
        <p:spPr>
          <a:xfrm>
            <a:off x="1789044" y="3429000"/>
            <a:ext cx="2703443" cy="954107"/>
          </a:xfrm>
          <a:prstGeom prst="rect">
            <a:avLst/>
          </a:prstGeom>
          <a:noFill/>
        </p:spPr>
        <p:txBody>
          <a:bodyPr wrap="square" rtlCol="0">
            <a:spAutoFit/>
          </a:bodyPr>
          <a:lstStyle/>
          <a:p>
            <a:r>
              <a:rPr lang="en-US" sz="2800" dirty="0">
                <a:solidFill>
                  <a:srgbClr val="FF0000"/>
                </a:solidFill>
              </a:rPr>
              <a:t>\n</a:t>
            </a:r>
          </a:p>
          <a:p>
            <a:r>
              <a:rPr lang="en-US" sz="2800" dirty="0">
                <a:solidFill>
                  <a:srgbClr val="FF0000"/>
                </a:solidFill>
              </a:rPr>
              <a:t>\t</a:t>
            </a:r>
            <a:endParaRPr lang="en-IN" sz="2800" dirty="0">
              <a:solidFill>
                <a:srgbClr val="FF0000"/>
              </a:solidFill>
            </a:endParaRPr>
          </a:p>
        </p:txBody>
      </p:sp>
    </p:spTree>
    <p:extLst>
      <p:ext uri="{BB962C8B-B14F-4D97-AF65-F5344CB8AC3E}">
        <p14:creationId xmlns:p14="http://schemas.microsoft.com/office/powerpoint/2010/main" val="104190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67DB9-2B7B-4CDD-83ED-499B5234FF5F}"/>
              </a:ext>
            </a:extLst>
          </p:cNvPr>
          <p:cNvSpPr txBox="1"/>
          <p:nvPr/>
        </p:nvSpPr>
        <p:spPr>
          <a:xfrm>
            <a:off x="3049892" y="370429"/>
            <a:ext cx="7825411" cy="830997"/>
          </a:xfrm>
          <a:prstGeom prst="rect">
            <a:avLst/>
          </a:prstGeom>
          <a:noFill/>
        </p:spPr>
        <p:txBody>
          <a:bodyPr wrap="square" rtlCol="0">
            <a:spAutoFit/>
          </a:bodyPr>
          <a:lstStyle/>
          <a:p>
            <a:r>
              <a:rPr lang="en-US" sz="4800" dirty="0" err="1">
                <a:solidFill>
                  <a:srgbClr val="675E95"/>
                </a:solidFill>
              </a:rPr>
              <a:t>Formate</a:t>
            </a:r>
            <a:r>
              <a:rPr lang="en-US" sz="4800" dirty="0">
                <a:solidFill>
                  <a:srgbClr val="675E95"/>
                </a:solidFill>
              </a:rPr>
              <a:t> Specifier in C </a:t>
            </a:r>
            <a:endParaRPr lang="en-IN" sz="4800" dirty="0">
              <a:solidFill>
                <a:srgbClr val="675E95"/>
              </a:solidFill>
            </a:endParaRPr>
          </a:p>
        </p:txBody>
      </p:sp>
      <p:sp>
        <p:nvSpPr>
          <p:cNvPr id="3" name="TextBox 2">
            <a:extLst>
              <a:ext uri="{FF2B5EF4-FFF2-40B4-BE49-F238E27FC236}">
                <a16:creationId xmlns:a16="http://schemas.microsoft.com/office/drawing/2014/main" id="{27C9B8D2-76A1-42EA-A94C-06235EC5BB33}"/>
              </a:ext>
            </a:extLst>
          </p:cNvPr>
          <p:cNvSpPr txBox="1"/>
          <p:nvPr/>
        </p:nvSpPr>
        <p:spPr>
          <a:xfrm>
            <a:off x="1316697" y="1201426"/>
            <a:ext cx="9361487" cy="584775"/>
          </a:xfrm>
          <a:prstGeom prst="rect">
            <a:avLst/>
          </a:prstGeom>
          <a:noFill/>
        </p:spPr>
        <p:txBody>
          <a:bodyPr wrap="square" rtlCol="0">
            <a:spAutoFit/>
          </a:bodyPr>
          <a:lstStyle/>
          <a:p>
            <a:r>
              <a:rPr lang="en-US" sz="3200" dirty="0"/>
              <a:t>To denote datatype in c we use format specifier</a:t>
            </a:r>
          </a:p>
        </p:txBody>
      </p:sp>
      <p:sp>
        <p:nvSpPr>
          <p:cNvPr id="4" name="TextBox 3">
            <a:extLst>
              <a:ext uri="{FF2B5EF4-FFF2-40B4-BE49-F238E27FC236}">
                <a16:creationId xmlns:a16="http://schemas.microsoft.com/office/drawing/2014/main" id="{C7F3A21F-8796-4174-A220-A5CBA881730D}"/>
              </a:ext>
            </a:extLst>
          </p:cNvPr>
          <p:cNvSpPr txBox="1"/>
          <p:nvPr/>
        </p:nvSpPr>
        <p:spPr>
          <a:xfrm>
            <a:off x="1415256" y="2517255"/>
            <a:ext cx="9361487" cy="2554545"/>
          </a:xfrm>
          <a:prstGeom prst="rect">
            <a:avLst/>
          </a:prstGeom>
          <a:noFill/>
        </p:spPr>
        <p:txBody>
          <a:bodyPr wrap="square" rtlCol="0">
            <a:spAutoFit/>
          </a:bodyPr>
          <a:lstStyle/>
          <a:p>
            <a:r>
              <a:rPr lang="en-US" sz="3200" dirty="0"/>
              <a:t>%d , %</a:t>
            </a:r>
            <a:r>
              <a:rPr lang="en-US" sz="3200" dirty="0" err="1"/>
              <a:t>i</a:t>
            </a:r>
            <a:r>
              <a:rPr lang="en-US" sz="3200" dirty="0"/>
              <a:t>              -           int</a:t>
            </a:r>
          </a:p>
          <a:p>
            <a:r>
              <a:rPr lang="en-US" sz="3200" dirty="0"/>
              <a:t>%f                      -           float, double</a:t>
            </a:r>
          </a:p>
          <a:p>
            <a:r>
              <a:rPr lang="en-US" sz="3200" dirty="0"/>
              <a:t>%c                      -          Char</a:t>
            </a:r>
          </a:p>
          <a:p>
            <a:r>
              <a:rPr lang="en-US" sz="3200" dirty="0"/>
              <a:t>%s                     -           string</a:t>
            </a:r>
          </a:p>
          <a:p>
            <a:endParaRPr lang="en-US" sz="3200" dirty="0"/>
          </a:p>
        </p:txBody>
      </p:sp>
    </p:spTree>
    <p:extLst>
      <p:ext uri="{BB962C8B-B14F-4D97-AF65-F5344CB8AC3E}">
        <p14:creationId xmlns:p14="http://schemas.microsoft.com/office/powerpoint/2010/main" val="317849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value table">
            <a:extLst>
              <a:ext uri="{FF2B5EF4-FFF2-40B4-BE49-F238E27FC236}">
                <a16:creationId xmlns:a16="http://schemas.microsoft.com/office/drawing/2014/main" id="{952371EB-93C9-4470-8987-2B2B14835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14300"/>
            <a:ext cx="9525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9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4178B-524F-47AE-B477-A2A1F65D7C53}"/>
              </a:ext>
            </a:extLst>
          </p:cNvPr>
          <p:cNvSpPr txBox="1"/>
          <p:nvPr/>
        </p:nvSpPr>
        <p:spPr>
          <a:xfrm>
            <a:off x="740229" y="1277257"/>
            <a:ext cx="10697028" cy="2246769"/>
          </a:xfrm>
          <a:prstGeom prst="rect">
            <a:avLst/>
          </a:prstGeom>
          <a:noFill/>
        </p:spPr>
        <p:txBody>
          <a:bodyPr wrap="square" rtlCol="0">
            <a:spAutoFit/>
          </a:bodyPr>
          <a:lstStyle/>
          <a:p>
            <a:r>
              <a:rPr lang="en-US" sz="2800" b="0" i="0" dirty="0">
                <a:solidFill>
                  <a:srgbClr val="000000"/>
                </a:solidFill>
                <a:effectLst/>
                <a:latin typeface="Inter"/>
              </a:rPr>
              <a:t>Variables are </a:t>
            </a:r>
            <a:r>
              <a:rPr lang="en-US" sz="2800" b="0" i="0" dirty="0">
                <a:solidFill>
                  <a:srgbClr val="00E27C"/>
                </a:solidFill>
                <a:effectLst/>
                <a:latin typeface="Inter"/>
              </a:rPr>
              <a:t>memory locations</a:t>
            </a:r>
            <a:r>
              <a:rPr lang="en-US" sz="2800" b="0" i="0" dirty="0">
                <a:solidFill>
                  <a:srgbClr val="000000"/>
                </a:solidFill>
                <a:effectLst/>
                <a:latin typeface="Inter"/>
              </a:rPr>
              <a:t>(storage area) in the C programming language.</a:t>
            </a:r>
          </a:p>
          <a:p>
            <a:endParaRPr lang="en-US" sz="2800" dirty="0">
              <a:solidFill>
                <a:srgbClr val="000000"/>
              </a:solidFill>
              <a:latin typeface="Inter"/>
            </a:endParaRPr>
          </a:p>
          <a:p>
            <a:r>
              <a:rPr lang="en-US" sz="2800" b="0" i="0" dirty="0">
                <a:effectLst/>
                <a:latin typeface="euclid_circular_a"/>
              </a:rPr>
              <a:t>To indicate the storage area, each variable should be given a unique name </a:t>
            </a:r>
            <a:r>
              <a:rPr lang="en-US" sz="2800" b="0" i="0" dirty="0">
                <a:solidFill>
                  <a:srgbClr val="FF0000"/>
                </a:solidFill>
                <a:effectLst/>
                <a:latin typeface="euclid_circular_a"/>
              </a:rPr>
              <a:t>(id</a:t>
            </a:r>
            <a:r>
              <a:rPr lang="en-US" sz="2800" dirty="0">
                <a:solidFill>
                  <a:srgbClr val="FF0000"/>
                </a:solidFill>
                <a:latin typeface="euclid_circular_a"/>
              </a:rPr>
              <a:t>entifiers)</a:t>
            </a:r>
            <a:r>
              <a:rPr lang="en-US" sz="2800" b="0" i="0" dirty="0">
                <a:solidFill>
                  <a:srgbClr val="FF0000"/>
                </a:solidFill>
                <a:effectLst/>
                <a:latin typeface="euclid_circular_a"/>
              </a:rPr>
              <a:t>.</a:t>
            </a:r>
            <a:endParaRPr lang="en-IN" sz="2800" dirty="0">
              <a:solidFill>
                <a:srgbClr val="FF0000"/>
              </a:solidFill>
            </a:endParaRPr>
          </a:p>
        </p:txBody>
      </p:sp>
      <p:sp>
        <p:nvSpPr>
          <p:cNvPr id="3" name="TextBox 2">
            <a:extLst>
              <a:ext uri="{FF2B5EF4-FFF2-40B4-BE49-F238E27FC236}">
                <a16:creationId xmlns:a16="http://schemas.microsoft.com/office/drawing/2014/main" id="{B6446CB7-6282-4A16-B0F1-9FFE7762612F}"/>
              </a:ext>
            </a:extLst>
          </p:cNvPr>
          <p:cNvSpPr txBox="1"/>
          <p:nvPr/>
        </p:nvSpPr>
        <p:spPr>
          <a:xfrm>
            <a:off x="2417574" y="222037"/>
            <a:ext cx="7825411" cy="830997"/>
          </a:xfrm>
          <a:prstGeom prst="rect">
            <a:avLst/>
          </a:prstGeom>
          <a:noFill/>
        </p:spPr>
        <p:txBody>
          <a:bodyPr wrap="square" rtlCol="0">
            <a:spAutoFit/>
          </a:bodyPr>
          <a:lstStyle/>
          <a:p>
            <a:r>
              <a:rPr lang="en-US" sz="4800" dirty="0">
                <a:solidFill>
                  <a:srgbClr val="675E95"/>
                </a:solidFill>
              </a:rPr>
              <a:t>Variable and identifiers in C </a:t>
            </a:r>
            <a:endParaRPr lang="en-IN" sz="4800" dirty="0">
              <a:solidFill>
                <a:srgbClr val="675E95"/>
              </a:solidFill>
            </a:endParaRPr>
          </a:p>
        </p:txBody>
      </p:sp>
      <p:pic>
        <p:nvPicPr>
          <p:cNvPr id="5" name="Picture 4">
            <a:extLst>
              <a:ext uri="{FF2B5EF4-FFF2-40B4-BE49-F238E27FC236}">
                <a16:creationId xmlns:a16="http://schemas.microsoft.com/office/drawing/2014/main" id="{85D1277E-7895-409C-ADCC-AB9BC7AA184A}"/>
              </a:ext>
            </a:extLst>
          </p:cNvPr>
          <p:cNvPicPr>
            <a:picLocks noChangeAspect="1"/>
          </p:cNvPicPr>
          <p:nvPr/>
        </p:nvPicPr>
        <p:blipFill>
          <a:blip r:embed="rId2"/>
          <a:stretch>
            <a:fillRect/>
          </a:stretch>
        </p:blipFill>
        <p:spPr>
          <a:xfrm>
            <a:off x="740229" y="4163747"/>
            <a:ext cx="6705428" cy="1416995"/>
          </a:xfrm>
          <a:prstGeom prst="rect">
            <a:avLst/>
          </a:prstGeom>
        </p:spPr>
      </p:pic>
      <p:sp>
        <p:nvSpPr>
          <p:cNvPr id="7" name="Rectangle 1">
            <a:extLst>
              <a:ext uri="{FF2B5EF4-FFF2-40B4-BE49-F238E27FC236}">
                <a16:creationId xmlns:a16="http://schemas.microsoft.com/office/drawing/2014/main" id="{4F1A8100-4F9F-46AB-86E1-90AF87AA29DA}"/>
              </a:ext>
            </a:extLst>
          </p:cNvPr>
          <p:cNvSpPr>
            <a:spLocks noChangeArrowheads="1"/>
          </p:cNvSpPr>
          <p:nvPr/>
        </p:nvSpPr>
        <p:spPr bwMode="auto">
          <a:xfrm>
            <a:off x="740229" y="5615069"/>
            <a:ext cx="11180102" cy="1231106"/>
          </a:xfrm>
          <a:prstGeom prst="rect">
            <a:avLst/>
          </a:prstGeom>
          <a:noFill/>
          <a:ln>
            <a:noFill/>
          </a:ln>
          <a:effec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euclid_circular_a"/>
              </a:rPr>
              <a:t>Here, </a:t>
            </a:r>
            <a:r>
              <a:rPr lang="en-US" altLang="en-US" sz="2400" dirty="0" err="1">
                <a:solidFill>
                  <a:srgbClr val="00B050"/>
                </a:solidFill>
                <a:latin typeface="DokChampa" panose="020B0604020202020204" pitchFamily="34" charset="-34"/>
                <a:cs typeface="DokChampa" panose="020B0604020202020204" pitchFamily="34" charset="-34"/>
              </a:rPr>
              <a:t>P</a:t>
            </a:r>
            <a:r>
              <a:rPr kumimoji="0" lang="en-US" altLang="en-US" sz="2400" b="0" i="0" u="none" strike="noStrike" cap="none" normalizeH="0" baseline="0" dirty="0" err="1">
                <a:ln>
                  <a:noFill/>
                </a:ln>
                <a:solidFill>
                  <a:srgbClr val="00B050"/>
                </a:solidFill>
                <a:effectLst/>
                <a:latin typeface="DokChampa" panose="020B0604020202020204" pitchFamily="34" charset="-34"/>
                <a:cs typeface="DokChampa" panose="020B0604020202020204" pitchFamily="34" charset="-34"/>
              </a:rPr>
              <a:t>layerScore</a:t>
            </a:r>
            <a:r>
              <a:rPr kumimoji="0" lang="en-US" altLang="en-US" sz="2800" b="0" i="0" u="none" strike="noStrike" cap="none" normalizeH="0" baseline="0" dirty="0">
                <a:ln>
                  <a:noFill/>
                </a:ln>
                <a:solidFill>
                  <a:schemeClr val="tx1"/>
                </a:solidFill>
                <a:effectLst/>
                <a:latin typeface="euclid_circular_a"/>
              </a:rPr>
              <a:t> is a variable of </a:t>
            </a:r>
            <a:r>
              <a:rPr kumimoji="0" lang="en-US" altLang="en-US" sz="2800" b="0" i="0" u="none" strike="noStrike" cap="none" normalizeH="0" baseline="0" dirty="0">
                <a:ln>
                  <a:noFill/>
                </a:ln>
                <a:solidFill>
                  <a:srgbClr val="00B050"/>
                </a:solidFill>
                <a:effectLst/>
                <a:latin typeface="droid sans mono"/>
              </a:rPr>
              <a:t>int</a:t>
            </a:r>
            <a:r>
              <a:rPr kumimoji="0" lang="en-US" altLang="en-US" sz="4000" b="0" i="0" u="none" strike="noStrike" cap="none" normalizeH="0" baseline="0" dirty="0">
                <a:ln>
                  <a:noFill/>
                </a:ln>
                <a:solidFill>
                  <a:srgbClr val="00B050"/>
                </a:solidFill>
                <a:effectLst/>
                <a:latin typeface="euclid_circular_a"/>
              </a:rPr>
              <a:t> </a:t>
            </a:r>
            <a:r>
              <a:rPr kumimoji="0" lang="en-US" altLang="en-US" sz="2800" b="0" i="0" u="none" strike="noStrike" cap="none" normalizeH="0" baseline="0" dirty="0">
                <a:ln>
                  <a:noFill/>
                </a:ln>
                <a:solidFill>
                  <a:schemeClr val="tx1"/>
                </a:solidFill>
                <a:effectLst/>
                <a:latin typeface="euclid_circular_a"/>
              </a:rPr>
              <a:t>type. Here, the variable is assigned an integer value </a:t>
            </a:r>
            <a:r>
              <a:rPr kumimoji="0" lang="en-US" altLang="en-US" sz="2800" b="0" i="0" u="none" strike="noStrike" cap="none" normalizeH="0" baseline="0" dirty="0">
                <a:ln>
                  <a:noFill/>
                </a:ln>
                <a:solidFill>
                  <a:srgbClr val="00B050"/>
                </a:solidFill>
                <a:effectLst/>
                <a:latin typeface="droid sans mono"/>
              </a:rPr>
              <a:t>95</a:t>
            </a:r>
            <a:r>
              <a:rPr kumimoji="0" lang="en-US" altLang="en-US" sz="4000" b="0" i="0" u="none" strike="noStrike" cap="none" normalizeH="0" baseline="0" dirty="0">
                <a:ln>
                  <a:noFill/>
                </a:ln>
                <a:solidFill>
                  <a:srgbClr val="00B050"/>
                </a:solidFill>
                <a:effectLst/>
                <a:latin typeface="euclid_circular_a"/>
              </a:rPr>
              <a:t>.</a:t>
            </a:r>
            <a:r>
              <a:rPr kumimoji="0" lang="en-US" altLang="en-US" sz="3600" b="0" i="0" u="none" strike="noStrike" cap="none" normalizeH="0" baseline="0" dirty="0">
                <a:ln>
                  <a:noFill/>
                </a:ln>
                <a:solidFill>
                  <a:srgbClr val="00B050"/>
                </a:solidFill>
                <a:effectLst/>
              </a:rPr>
              <a:t> </a:t>
            </a:r>
            <a:endParaRPr kumimoji="0" lang="en-US" altLang="en-US" sz="4000" b="0" i="0" u="none" strike="noStrike" cap="none" normalizeH="0" baseline="0" dirty="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332091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A7108-DCD2-405C-88FA-2DD477D62BDB}"/>
              </a:ext>
            </a:extLst>
          </p:cNvPr>
          <p:cNvPicPr>
            <a:picLocks noChangeAspect="1"/>
          </p:cNvPicPr>
          <p:nvPr/>
        </p:nvPicPr>
        <p:blipFill>
          <a:blip r:embed="rId2"/>
          <a:stretch>
            <a:fillRect/>
          </a:stretch>
        </p:blipFill>
        <p:spPr>
          <a:xfrm>
            <a:off x="1131816" y="2364158"/>
            <a:ext cx="9574653" cy="2628756"/>
          </a:xfrm>
          <a:prstGeom prst="rect">
            <a:avLst/>
          </a:prstGeom>
        </p:spPr>
      </p:pic>
    </p:spTree>
    <p:extLst>
      <p:ext uri="{BB962C8B-B14F-4D97-AF65-F5344CB8AC3E}">
        <p14:creationId xmlns:p14="http://schemas.microsoft.com/office/powerpoint/2010/main" val="166014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A667A-3357-4BA7-B03A-DBFDE5D2FF8C}"/>
              </a:ext>
            </a:extLst>
          </p:cNvPr>
          <p:cNvSpPr txBox="1"/>
          <p:nvPr/>
        </p:nvSpPr>
        <p:spPr>
          <a:xfrm>
            <a:off x="653371" y="445658"/>
            <a:ext cx="5928965" cy="584775"/>
          </a:xfrm>
          <a:prstGeom prst="rect">
            <a:avLst/>
          </a:prstGeom>
          <a:noFill/>
        </p:spPr>
        <p:txBody>
          <a:bodyPr wrap="square" rtlCol="0">
            <a:spAutoFit/>
          </a:bodyPr>
          <a:lstStyle/>
          <a:p>
            <a:r>
              <a:rPr lang="en-US" sz="3200" dirty="0">
                <a:solidFill>
                  <a:srgbClr val="007B44"/>
                </a:solidFill>
              </a:rPr>
              <a:t>Q</a:t>
            </a:r>
            <a:r>
              <a:rPr lang="en-US" sz="3200" dirty="0"/>
              <a:t>. Rules for writing variable?</a:t>
            </a:r>
          </a:p>
        </p:txBody>
      </p:sp>
      <p:sp>
        <p:nvSpPr>
          <p:cNvPr id="3" name="TextBox 2">
            <a:extLst>
              <a:ext uri="{FF2B5EF4-FFF2-40B4-BE49-F238E27FC236}">
                <a16:creationId xmlns:a16="http://schemas.microsoft.com/office/drawing/2014/main" id="{18A899D5-80E3-4437-A946-42B105582E73}"/>
              </a:ext>
            </a:extLst>
          </p:cNvPr>
          <p:cNvSpPr txBox="1"/>
          <p:nvPr/>
        </p:nvSpPr>
        <p:spPr>
          <a:xfrm>
            <a:off x="653257" y="1917918"/>
            <a:ext cx="10885486" cy="2739211"/>
          </a:xfrm>
          <a:prstGeom prst="rect">
            <a:avLst/>
          </a:prstGeom>
          <a:noFill/>
        </p:spPr>
        <p:txBody>
          <a:bodyPr wrap="square" rtlCol="0">
            <a:spAutoFit/>
          </a:bodyPr>
          <a:lstStyle/>
          <a:p>
            <a:r>
              <a:rPr lang="en-US" sz="2800" b="0" i="0" dirty="0">
                <a:solidFill>
                  <a:srgbClr val="FF9933"/>
                </a:solidFill>
                <a:effectLst/>
                <a:latin typeface="euclid_circular_a"/>
              </a:rPr>
              <a:t>1.</a:t>
            </a:r>
            <a:r>
              <a:rPr lang="en-US" sz="2800" b="0" i="0" dirty="0">
                <a:effectLst/>
                <a:latin typeface="euclid_circular_a"/>
              </a:rPr>
              <a:t>A variable name can only have letters (both uppercase and lowercase letters), digits and underscore.</a:t>
            </a:r>
          </a:p>
          <a:p>
            <a:endParaRPr lang="en-US" sz="3200" b="0" i="0" dirty="0">
              <a:effectLst/>
              <a:latin typeface="euclid_circular_a"/>
            </a:endParaRPr>
          </a:p>
          <a:p>
            <a:r>
              <a:rPr lang="en-US" sz="2800" b="0" i="0" dirty="0">
                <a:solidFill>
                  <a:srgbClr val="FF9933"/>
                </a:solidFill>
                <a:effectLst/>
                <a:latin typeface="euclid_circular_a"/>
              </a:rPr>
              <a:t>2</a:t>
            </a:r>
            <a:r>
              <a:rPr lang="en-US" sz="2800" b="0" i="0" dirty="0">
                <a:effectLst/>
                <a:latin typeface="euclid_circular_a"/>
              </a:rPr>
              <a:t>.The first letter of a variable should be either a letter or an underscore.</a:t>
            </a:r>
          </a:p>
          <a:p>
            <a:endParaRPr lang="en-US" sz="2800" b="0" i="0" dirty="0">
              <a:effectLst/>
              <a:latin typeface="euclid_circular_a"/>
            </a:endParaRPr>
          </a:p>
          <a:p>
            <a:r>
              <a:rPr lang="en-US" sz="2800" b="0" i="0" dirty="0">
                <a:solidFill>
                  <a:srgbClr val="FF9933"/>
                </a:solidFill>
                <a:effectLst/>
                <a:latin typeface="euclid_circular_a"/>
              </a:rPr>
              <a:t>3.</a:t>
            </a:r>
            <a:r>
              <a:rPr lang="en-US" sz="2800" b="0" i="0" dirty="0">
                <a:effectLst/>
                <a:latin typeface="euclid_circular_a"/>
              </a:rPr>
              <a:t>There is no rule on how long a variable name (identifier) can be</a:t>
            </a:r>
          </a:p>
        </p:txBody>
      </p:sp>
    </p:spTree>
    <p:extLst>
      <p:ext uri="{BB962C8B-B14F-4D97-AF65-F5344CB8AC3E}">
        <p14:creationId xmlns:p14="http://schemas.microsoft.com/office/powerpoint/2010/main" val="157343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042419-69C2-4E0B-831C-D85B84F3EDFC}"/>
              </a:ext>
            </a:extLst>
          </p:cNvPr>
          <p:cNvSpPr txBox="1"/>
          <p:nvPr/>
        </p:nvSpPr>
        <p:spPr>
          <a:xfrm>
            <a:off x="653371" y="445658"/>
            <a:ext cx="5928965" cy="584775"/>
          </a:xfrm>
          <a:prstGeom prst="rect">
            <a:avLst/>
          </a:prstGeom>
          <a:noFill/>
        </p:spPr>
        <p:txBody>
          <a:bodyPr wrap="square" rtlCol="0">
            <a:spAutoFit/>
          </a:bodyPr>
          <a:lstStyle/>
          <a:p>
            <a:r>
              <a:rPr lang="en-US" sz="3200" dirty="0">
                <a:solidFill>
                  <a:srgbClr val="007B44"/>
                </a:solidFill>
              </a:rPr>
              <a:t>Q</a:t>
            </a:r>
            <a:r>
              <a:rPr lang="en-US" sz="3200" dirty="0"/>
              <a:t>. Types of  variable?</a:t>
            </a:r>
          </a:p>
        </p:txBody>
      </p:sp>
      <p:sp>
        <p:nvSpPr>
          <p:cNvPr id="3" name="TextBox 2">
            <a:extLst>
              <a:ext uri="{FF2B5EF4-FFF2-40B4-BE49-F238E27FC236}">
                <a16:creationId xmlns:a16="http://schemas.microsoft.com/office/drawing/2014/main" id="{C53FB980-FD26-4618-AF24-147A87B6B8AC}"/>
              </a:ext>
            </a:extLst>
          </p:cNvPr>
          <p:cNvSpPr txBox="1"/>
          <p:nvPr/>
        </p:nvSpPr>
        <p:spPr>
          <a:xfrm>
            <a:off x="653257" y="1917918"/>
            <a:ext cx="10885486" cy="1384995"/>
          </a:xfrm>
          <a:prstGeom prst="rect">
            <a:avLst/>
          </a:prstGeom>
          <a:noFill/>
        </p:spPr>
        <p:txBody>
          <a:bodyPr wrap="square" rtlCol="0">
            <a:spAutoFit/>
          </a:bodyPr>
          <a:lstStyle/>
          <a:p>
            <a:r>
              <a:rPr lang="en-US" sz="2800" b="0" i="0" dirty="0">
                <a:solidFill>
                  <a:srgbClr val="FF9933"/>
                </a:solidFill>
                <a:effectLst/>
                <a:latin typeface="euclid_circular_a"/>
              </a:rPr>
              <a:t>1.</a:t>
            </a:r>
            <a:r>
              <a:rPr lang="en-US" sz="2800" dirty="0">
                <a:latin typeface="euclid_circular_a"/>
              </a:rPr>
              <a:t>Local Variable      --  only access to scope{}</a:t>
            </a:r>
            <a:endParaRPr lang="en-US" sz="3200" b="0" i="0" dirty="0">
              <a:effectLst/>
              <a:latin typeface="euclid_circular_a"/>
            </a:endParaRPr>
          </a:p>
          <a:p>
            <a:r>
              <a:rPr lang="en-US" sz="2800" b="0" i="0" dirty="0">
                <a:solidFill>
                  <a:srgbClr val="FF9933"/>
                </a:solidFill>
                <a:effectLst/>
                <a:latin typeface="euclid_circular_a"/>
              </a:rPr>
              <a:t>2</a:t>
            </a:r>
            <a:r>
              <a:rPr lang="en-US" sz="2800" b="0" i="0" dirty="0">
                <a:effectLst/>
                <a:latin typeface="euclid_circular_a"/>
              </a:rPr>
              <a:t>.Global Variable  -- access to whole code </a:t>
            </a:r>
          </a:p>
          <a:p>
            <a:r>
              <a:rPr lang="en-US" sz="2800" b="0" i="0" dirty="0">
                <a:solidFill>
                  <a:srgbClr val="FF9933"/>
                </a:solidFill>
                <a:effectLst/>
                <a:latin typeface="euclid_circular_a"/>
              </a:rPr>
              <a:t>3.</a:t>
            </a:r>
            <a:r>
              <a:rPr lang="en-US" sz="2800" b="0" i="0" dirty="0">
                <a:effectLst/>
                <a:latin typeface="euclid_circular_a"/>
              </a:rPr>
              <a:t>Static Variable  -- work as constant, we can  update value into memory</a:t>
            </a:r>
          </a:p>
        </p:txBody>
      </p:sp>
    </p:spTree>
    <p:extLst>
      <p:ext uri="{BB962C8B-B14F-4D97-AF65-F5344CB8AC3E}">
        <p14:creationId xmlns:p14="http://schemas.microsoft.com/office/powerpoint/2010/main" val="337316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2F8B6-26DB-48E0-978A-B3985E93D95B}"/>
              </a:ext>
            </a:extLst>
          </p:cNvPr>
          <p:cNvPicPr>
            <a:picLocks noChangeAspect="1"/>
          </p:cNvPicPr>
          <p:nvPr/>
        </p:nvPicPr>
        <p:blipFill rotWithShape="1">
          <a:blip r:embed="rId2"/>
          <a:srcRect r="7222"/>
          <a:stretch/>
        </p:blipFill>
        <p:spPr>
          <a:xfrm>
            <a:off x="253999" y="154598"/>
            <a:ext cx="11684000" cy="3383102"/>
          </a:xfrm>
          <a:prstGeom prst="rect">
            <a:avLst/>
          </a:prstGeom>
        </p:spPr>
      </p:pic>
      <p:pic>
        <p:nvPicPr>
          <p:cNvPr id="4" name="Picture 2" descr="Lightbox">
            <a:extLst>
              <a:ext uri="{FF2B5EF4-FFF2-40B4-BE49-F238E27FC236}">
                <a16:creationId xmlns:a16="http://schemas.microsoft.com/office/drawing/2014/main" id="{A5D9359C-F4CF-4C7E-A358-1626E13F8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544" y="3750988"/>
            <a:ext cx="5008909" cy="242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3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A67518-65E8-466C-8376-0334426C9D0B}"/>
              </a:ext>
            </a:extLst>
          </p:cNvPr>
          <p:cNvSpPr txBox="1"/>
          <p:nvPr/>
        </p:nvSpPr>
        <p:spPr>
          <a:xfrm>
            <a:off x="3485320" y="225286"/>
            <a:ext cx="7825411" cy="830997"/>
          </a:xfrm>
          <a:prstGeom prst="rect">
            <a:avLst/>
          </a:prstGeom>
          <a:noFill/>
        </p:spPr>
        <p:txBody>
          <a:bodyPr wrap="square" rtlCol="0">
            <a:spAutoFit/>
          </a:bodyPr>
          <a:lstStyle/>
          <a:p>
            <a:r>
              <a:rPr lang="en-US" sz="4800" dirty="0" err="1">
                <a:solidFill>
                  <a:srgbClr val="675E95"/>
                </a:solidFill>
              </a:rPr>
              <a:t>DataType</a:t>
            </a:r>
            <a:r>
              <a:rPr lang="en-US" sz="4800" dirty="0">
                <a:solidFill>
                  <a:srgbClr val="675E95"/>
                </a:solidFill>
              </a:rPr>
              <a:t> in C </a:t>
            </a:r>
            <a:endParaRPr lang="en-IN" sz="4800" dirty="0">
              <a:solidFill>
                <a:srgbClr val="675E95"/>
              </a:solidFill>
            </a:endParaRPr>
          </a:p>
        </p:txBody>
      </p:sp>
      <p:sp>
        <p:nvSpPr>
          <p:cNvPr id="3" name="TextBox 2">
            <a:extLst>
              <a:ext uri="{FF2B5EF4-FFF2-40B4-BE49-F238E27FC236}">
                <a16:creationId xmlns:a16="http://schemas.microsoft.com/office/drawing/2014/main" id="{ACE19401-0DCE-493D-BC61-6B35402714ED}"/>
              </a:ext>
            </a:extLst>
          </p:cNvPr>
          <p:cNvSpPr txBox="1"/>
          <p:nvPr/>
        </p:nvSpPr>
        <p:spPr>
          <a:xfrm>
            <a:off x="881268" y="1440597"/>
            <a:ext cx="6221896" cy="584775"/>
          </a:xfrm>
          <a:prstGeom prst="rect">
            <a:avLst/>
          </a:prstGeom>
          <a:noFill/>
        </p:spPr>
        <p:txBody>
          <a:bodyPr wrap="square" rtlCol="0">
            <a:spAutoFit/>
          </a:bodyPr>
          <a:lstStyle/>
          <a:p>
            <a:r>
              <a:rPr lang="en-US" sz="3200" dirty="0">
                <a:solidFill>
                  <a:srgbClr val="007B44"/>
                </a:solidFill>
              </a:rPr>
              <a:t>Q</a:t>
            </a:r>
            <a:r>
              <a:rPr lang="en-US" sz="3200" dirty="0"/>
              <a:t>. What is Datatype ?</a:t>
            </a:r>
          </a:p>
        </p:txBody>
      </p:sp>
      <p:sp>
        <p:nvSpPr>
          <p:cNvPr id="4" name="TextBox 3">
            <a:extLst>
              <a:ext uri="{FF2B5EF4-FFF2-40B4-BE49-F238E27FC236}">
                <a16:creationId xmlns:a16="http://schemas.microsoft.com/office/drawing/2014/main" id="{1D6D43F2-2C13-491C-B156-277B0C2223E2}"/>
              </a:ext>
            </a:extLst>
          </p:cNvPr>
          <p:cNvSpPr txBox="1"/>
          <p:nvPr/>
        </p:nvSpPr>
        <p:spPr>
          <a:xfrm>
            <a:off x="788502" y="2036414"/>
            <a:ext cx="10801518" cy="1015663"/>
          </a:xfrm>
          <a:prstGeom prst="rect">
            <a:avLst/>
          </a:prstGeom>
          <a:noFill/>
        </p:spPr>
        <p:txBody>
          <a:bodyPr wrap="square" rtlCol="0">
            <a:spAutoFit/>
          </a:bodyPr>
          <a:lstStyle/>
          <a:p>
            <a:r>
              <a:rPr lang="en-US" sz="3200" dirty="0">
                <a:solidFill>
                  <a:srgbClr val="007B44"/>
                </a:solidFill>
              </a:rPr>
              <a:t>Ans</a:t>
            </a:r>
            <a:r>
              <a:rPr lang="en-US" sz="3200" dirty="0"/>
              <a:t>. </a:t>
            </a:r>
            <a:r>
              <a:rPr lang="en-US" sz="2800" dirty="0" err="1"/>
              <a:t>DataType</a:t>
            </a:r>
            <a:r>
              <a:rPr lang="en-US" sz="2800" dirty="0"/>
              <a:t>  defines the </a:t>
            </a:r>
            <a:r>
              <a:rPr lang="en-US" sz="2800" dirty="0">
                <a:solidFill>
                  <a:srgbClr val="FF9933"/>
                </a:solidFill>
              </a:rPr>
              <a:t>type</a:t>
            </a:r>
            <a:r>
              <a:rPr lang="en-US" sz="2800" dirty="0"/>
              <a:t> and</a:t>
            </a:r>
            <a:r>
              <a:rPr lang="en-US" sz="2800" dirty="0">
                <a:solidFill>
                  <a:srgbClr val="FF9933"/>
                </a:solidFill>
              </a:rPr>
              <a:t> size  </a:t>
            </a:r>
            <a:r>
              <a:rPr lang="en-US" sz="2800" dirty="0"/>
              <a:t>of values that can be stored in an variable</a:t>
            </a:r>
          </a:p>
        </p:txBody>
      </p:sp>
      <p:sp>
        <p:nvSpPr>
          <p:cNvPr id="5" name="TextBox 4">
            <a:extLst>
              <a:ext uri="{FF2B5EF4-FFF2-40B4-BE49-F238E27FC236}">
                <a16:creationId xmlns:a16="http://schemas.microsoft.com/office/drawing/2014/main" id="{39F1DA1E-CA4F-40FD-8774-C3FBEBA16732}"/>
              </a:ext>
            </a:extLst>
          </p:cNvPr>
          <p:cNvSpPr txBox="1"/>
          <p:nvPr/>
        </p:nvSpPr>
        <p:spPr>
          <a:xfrm>
            <a:off x="788502" y="3429000"/>
            <a:ext cx="6221896" cy="584775"/>
          </a:xfrm>
          <a:prstGeom prst="rect">
            <a:avLst/>
          </a:prstGeom>
          <a:noFill/>
        </p:spPr>
        <p:txBody>
          <a:bodyPr wrap="square" rtlCol="0">
            <a:spAutoFit/>
          </a:bodyPr>
          <a:lstStyle/>
          <a:p>
            <a:r>
              <a:rPr lang="en-US" sz="3200" dirty="0"/>
              <a:t>There are</a:t>
            </a:r>
            <a:r>
              <a:rPr lang="en-US" sz="3200" dirty="0">
                <a:solidFill>
                  <a:srgbClr val="FF9933"/>
                </a:solidFill>
              </a:rPr>
              <a:t> 2 </a:t>
            </a:r>
            <a:r>
              <a:rPr lang="en-US" sz="3200" dirty="0"/>
              <a:t>types Datatype ?</a:t>
            </a:r>
          </a:p>
        </p:txBody>
      </p:sp>
      <p:sp>
        <p:nvSpPr>
          <p:cNvPr id="7" name="TextBox 6">
            <a:extLst>
              <a:ext uri="{FF2B5EF4-FFF2-40B4-BE49-F238E27FC236}">
                <a16:creationId xmlns:a16="http://schemas.microsoft.com/office/drawing/2014/main" id="{A2D56B1F-83DC-4A5A-AD00-EB67031CCB3F}"/>
              </a:ext>
            </a:extLst>
          </p:cNvPr>
          <p:cNvSpPr txBox="1"/>
          <p:nvPr/>
        </p:nvSpPr>
        <p:spPr>
          <a:xfrm>
            <a:off x="940902" y="4129088"/>
            <a:ext cx="1634658" cy="523220"/>
          </a:xfrm>
          <a:prstGeom prst="rect">
            <a:avLst/>
          </a:prstGeom>
          <a:noFill/>
        </p:spPr>
        <p:txBody>
          <a:bodyPr wrap="square" rtlCol="0">
            <a:spAutoFit/>
          </a:bodyPr>
          <a:lstStyle/>
          <a:p>
            <a:r>
              <a:rPr lang="en-US" sz="2800" dirty="0"/>
              <a:t>Primitive</a:t>
            </a:r>
          </a:p>
        </p:txBody>
      </p:sp>
      <p:sp>
        <p:nvSpPr>
          <p:cNvPr id="8" name="TextBox 7">
            <a:extLst>
              <a:ext uri="{FF2B5EF4-FFF2-40B4-BE49-F238E27FC236}">
                <a16:creationId xmlns:a16="http://schemas.microsoft.com/office/drawing/2014/main" id="{5D0BA6A2-8E82-4D1F-B4A7-4DD53AB2279B}"/>
              </a:ext>
            </a:extLst>
          </p:cNvPr>
          <p:cNvSpPr txBox="1"/>
          <p:nvPr/>
        </p:nvSpPr>
        <p:spPr>
          <a:xfrm>
            <a:off x="940902" y="4842187"/>
            <a:ext cx="1634658" cy="523220"/>
          </a:xfrm>
          <a:prstGeom prst="rect">
            <a:avLst/>
          </a:prstGeom>
          <a:noFill/>
        </p:spPr>
        <p:txBody>
          <a:bodyPr wrap="square" rtlCol="0">
            <a:spAutoFit/>
          </a:bodyPr>
          <a:lstStyle/>
          <a:p>
            <a:r>
              <a:rPr lang="en-US" sz="2800" dirty="0"/>
              <a:t>Derived </a:t>
            </a:r>
          </a:p>
        </p:txBody>
      </p:sp>
    </p:spTree>
    <p:extLst>
      <p:ext uri="{BB962C8B-B14F-4D97-AF65-F5344CB8AC3E}">
        <p14:creationId xmlns:p14="http://schemas.microsoft.com/office/powerpoint/2010/main" val="17082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95DEE-B66A-4E60-B318-C3F7670C56D6}"/>
              </a:ext>
            </a:extLst>
          </p:cNvPr>
          <p:cNvSpPr txBox="1"/>
          <p:nvPr/>
        </p:nvSpPr>
        <p:spPr>
          <a:xfrm>
            <a:off x="795130" y="373871"/>
            <a:ext cx="10151166" cy="461665"/>
          </a:xfrm>
          <a:prstGeom prst="rect">
            <a:avLst/>
          </a:prstGeom>
          <a:noFill/>
        </p:spPr>
        <p:txBody>
          <a:bodyPr wrap="square" rtlCol="0">
            <a:spAutoFit/>
          </a:bodyPr>
          <a:lstStyle/>
          <a:p>
            <a:r>
              <a:rPr lang="en-US" sz="2400" dirty="0">
                <a:latin typeface="arial" panose="020B0604020202020204" pitchFamily="34" charset="0"/>
              </a:rPr>
              <a:t>Type Casting in C</a:t>
            </a:r>
            <a:endParaRPr lang="en-IN" sz="2400" dirty="0"/>
          </a:p>
        </p:txBody>
      </p:sp>
      <p:sp>
        <p:nvSpPr>
          <p:cNvPr id="3" name="TextBox 2">
            <a:extLst>
              <a:ext uri="{FF2B5EF4-FFF2-40B4-BE49-F238E27FC236}">
                <a16:creationId xmlns:a16="http://schemas.microsoft.com/office/drawing/2014/main" id="{85410A56-2475-4E1A-8357-E7D5B9E7F46A}"/>
              </a:ext>
            </a:extLst>
          </p:cNvPr>
          <p:cNvSpPr txBox="1"/>
          <p:nvPr/>
        </p:nvSpPr>
        <p:spPr>
          <a:xfrm>
            <a:off x="795130" y="1218249"/>
            <a:ext cx="10151166" cy="830997"/>
          </a:xfrm>
          <a:prstGeom prst="rect">
            <a:avLst/>
          </a:prstGeom>
          <a:noFill/>
        </p:spPr>
        <p:txBody>
          <a:bodyPr wrap="square" rtlCol="0">
            <a:spAutoFit/>
          </a:bodyPr>
          <a:lstStyle/>
          <a:p>
            <a:r>
              <a:rPr lang="en-US" sz="2400" dirty="0">
                <a:latin typeface="arial" panose="020B0604020202020204" pitchFamily="34" charset="0"/>
              </a:rPr>
              <a:t>Implicit</a:t>
            </a:r>
          </a:p>
          <a:p>
            <a:r>
              <a:rPr lang="en-US" sz="2400" dirty="0">
                <a:latin typeface="arial" panose="020B0604020202020204" pitchFamily="34" charset="0"/>
              </a:rPr>
              <a:t>Explicit</a:t>
            </a:r>
            <a:endParaRPr lang="en-IN" sz="2400" dirty="0"/>
          </a:p>
        </p:txBody>
      </p:sp>
    </p:spTree>
    <p:extLst>
      <p:ext uri="{BB962C8B-B14F-4D97-AF65-F5344CB8AC3E}">
        <p14:creationId xmlns:p14="http://schemas.microsoft.com/office/powerpoint/2010/main" val="337418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39B07-B24E-4F2D-A4F7-B127ADDB449B}"/>
              </a:ext>
            </a:extLst>
          </p:cNvPr>
          <p:cNvSpPr txBox="1"/>
          <p:nvPr/>
        </p:nvSpPr>
        <p:spPr>
          <a:xfrm>
            <a:off x="940902" y="1391189"/>
            <a:ext cx="1634658" cy="523220"/>
          </a:xfrm>
          <a:prstGeom prst="rect">
            <a:avLst/>
          </a:prstGeom>
          <a:noFill/>
        </p:spPr>
        <p:txBody>
          <a:bodyPr wrap="square" rtlCol="0">
            <a:spAutoFit/>
          </a:bodyPr>
          <a:lstStyle/>
          <a:p>
            <a:r>
              <a:rPr lang="en-US" sz="2800" dirty="0">
                <a:solidFill>
                  <a:srgbClr val="007B44"/>
                </a:solidFill>
              </a:rPr>
              <a:t>Primitive</a:t>
            </a:r>
          </a:p>
        </p:txBody>
      </p:sp>
      <p:sp>
        <p:nvSpPr>
          <p:cNvPr id="3" name="TextBox 2">
            <a:extLst>
              <a:ext uri="{FF2B5EF4-FFF2-40B4-BE49-F238E27FC236}">
                <a16:creationId xmlns:a16="http://schemas.microsoft.com/office/drawing/2014/main" id="{53DA6F28-2756-4050-AD0F-600CDE9CFA1F}"/>
              </a:ext>
            </a:extLst>
          </p:cNvPr>
          <p:cNvSpPr txBox="1"/>
          <p:nvPr/>
        </p:nvSpPr>
        <p:spPr>
          <a:xfrm>
            <a:off x="940902" y="2044005"/>
            <a:ext cx="8918715" cy="892552"/>
          </a:xfrm>
          <a:prstGeom prst="rect">
            <a:avLst/>
          </a:prstGeom>
          <a:noFill/>
        </p:spPr>
        <p:txBody>
          <a:bodyPr wrap="square" rtlCol="0">
            <a:spAutoFit/>
          </a:bodyPr>
          <a:lstStyle/>
          <a:p>
            <a:r>
              <a:rPr lang="en-US" sz="2400" b="1" i="0" dirty="0">
                <a:solidFill>
                  <a:srgbClr val="273239"/>
                </a:solidFill>
                <a:effectLst/>
                <a:latin typeface="urw-din"/>
              </a:rPr>
              <a:t>Primitive Data Types</a:t>
            </a:r>
            <a:r>
              <a:rPr lang="en-US" sz="2800" dirty="0"/>
              <a:t>:</a:t>
            </a:r>
            <a:r>
              <a:rPr lang="en-US" sz="2400" dirty="0"/>
              <a:t> These data types are built-in or predefined data types and can be used directly by the user to declare variables</a:t>
            </a:r>
            <a:r>
              <a:rPr lang="en-US" sz="2400" b="0" i="0" dirty="0">
                <a:solidFill>
                  <a:srgbClr val="273239"/>
                </a:solidFill>
                <a:effectLst/>
                <a:latin typeface="urw-din"/>
              </a:rPr>
              <a:t>.</a:t>
            </a:r>
            <a:r>
              <a:rPr lang="en-US" sz="2400" dirty="0"/>
              <a:t> </a:t>
            </a:r>
            <a:endParaRPr lang="en-US" sz="2800" dirty="0"/>
          </a:p>
        </p:txBody>
      </p:sp>
      <p:sp>
        <p:nvSpPr>
          <p:cNvPr id="4" name="TextBox 3">
            <a:extLst>
              <a:ext uri="{FF2B5EF4-FFF2-40B4-BE49-F238E27FC236}">
                <a16:creationId xmlns:a16="http://schemas.microsoft.com/office/drawing/2014/main" id="{64DC78FC-A7F4-4776-A202-9054589568F3}"/>
              </a:ext>
            </a:extLst>
          </p:cNvPr>
          <p:cNvSpPr txBox="1"/>
          <p:nvPr/>
        </p:nvSpPr>
        <p:spPr>
          <a:xfrm>
            <a:off x="940901" y="3124063"/>
            <a:ext cx="8918715" cy="2677656"/>
          </a:xfrm>
          <a:prstGeom prst="rect">
            <a:avLst/>
          </a:prstGeom>
          <a:noFill/>
        </p:spPr>
        <p:txBody>
          <a:bodyPr wrap="square" rtlCol="0">
            <a:spAutoFit/>
          </a:bodyPr>
          <a:lstStyle/>
          <a:p>
            <a:pPr algn="l" fontAlgn="base">
              <a:buFont typeface="Arial" panose="020B0604020202020204" pitchFamily="34" charset="0"/>
              <a:buChar char="•"/>
            </a:pPr>
            <a:r>
              <a:rPr lang="en-US" sz="2800" b="0" i="0" dirty="0">
                <a:solidFill>
                  <a:srgbClr val="273239"/>
                </a:solidFill>
                <a:effectLst/>
                <a:latin typeface="urw-din"/>
              </a:rPr>
              <a:t>Integer                                    4byte</a:t>
            </a:r>
          </a:p>
          <a:p>
            <a:pPr algn="l" fontAlgn="base">
              <a:buFont typeface="Arial" panose="020B0604020202020204" pitchFamily="34" charset="0"/>
              <a:buChar char="•"/>
            </a:pPr>
            <a:r>
              <a:rPr lang="en-US" sz="2800" b="0" i="0" dirty="0">
                <a:solidFill>
                  <a:srgbClr val="273239"/>
                </a:solidFill>
                <a:effectLst/>
                <a:latin typeface="urw-din"/>
              </a:rPr>
              <a:t>Character                               1byte</a:t>
            </a:r>
          </a:p>
          <a:p>
            <a:pPr algn="l" fontAlgn="base">
              <a:buFont typeface="Arial" panose="020B0604020202020204" pitchFamily="34" charset="0"/>
              <a:buChar char="•"/>
            </a:pPr>
            <a:r>
              <a:rPr lang="en-US" sz="2800" b="0" i="0" dirty="0">
                <a:solidFill>
                  <a:srgbClr val="273239"/>
                </a:solidFill>
                <a:effectLst/>
                <a:latin typeface="urw-din"/>
              </a:rPr>
              <a:t>Boolean                                  1byte</a:t>
            </a:r>
          </a:p>
          <a:p>
            <a:pPr algn="l" fontAlgn="base">
              <a:buFont typeface="Arial" panose="020B0604020202020204" pitchFamily="34" charset="0"/>
              <a:buChar char="•"/>
            </a:pPr>
            <a:r>
              <a:rPr lang="en-US" sz="2800" b="0" i="0" dirty="0">
                <a:solidFill>
                  <a:srgbClr val="273239"/>
                </a:solidFill>
                <a:effectLst/>
                <a:latin typeface="urw-din"/>
              </a:rPr>
              <a:t>Floating Point                        4byte</a:t>
            </a:r>
          </a:p>
          <a:p>
            <a:pPr algn="l" fontAlgn="base">
              <a:buFont typeface="Arial" panose="020B0604020202020204" pitchFamily="34" charset="0"/>
              <a:buChar char="•"/>
            </a:pPr>
            <a:r>
              <a:rPr lang="en-US" sz="2800" b="0" i="0" dirty="0">
                <a:solidFill>
                  <a:srgbClr val="273239"/>
                </a:solidFill>
                <a:effectLst/>
                <a:latin typeface="urw-din"/>
              </a:rPr>
              <a:t>Double Floating Point          8byte</a:t>
            </a:r>
          </a:p>
          <a:p>
            <a:pPr algn="l" fontAlgn="base">
              <a:buFont typeface="Arial" panose="020B0604020202020204" pitchFamily="34" charset="0"/>
              <a:buChar char="•"/>
            </a:pPr>
            <a:r>
              <a:rPr lang="en-US" sz="2800" b="0" i="0" dirty="0">
                <a:solidFill>
                  <a:srgbClr val="273239"/>
                </a:solidFill>
                <a:effectLst/>
                <a:latin typeface="urw-din"/>
              </a:rPr>
              <a:t>Valueless or Void                  0byte</a:t>
            </a:r>
          </a:p>
        </p:txBody>
      </p:sp>
    </p:spTree>
    <p:extLst>
      <p:ext uri="{BB962C8B-B14F-4D97-AF65-F5344CB8AC3E}">
        <p14:creationId xmlns:p14="http://schemas.microsoft.com/office/powerpoint/2010/main" val="1967944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8D488-1383-4F1A-BD14-9ACACE8E7A21}"/>
              </a:ext>
            </a:extLst>
          </p:cNvPr>
          <p:cNvSpPr txBox="1"/>
          <p:nvPr/>
        </p:nvSpPr>
        <p:spPr>
          <a:xfrm>
            <a:off x="940902" y="1391189"/>
            <a:ext cx="1634658" cy="523220"/>
          </a:xfrm>
          <a:prstGeom prst="rect">
            <a:avLst/>
          </a:prstGeom>
          <a:noFill/>
        </p:spPr>
        <p:txBody>
          <a:bodyPr wrap="square" rtlCol="0">
            <a:spAutoFit/>
          </a:bodyPr>
          <a:lstStyle/>
          <a:p>
            <a:r>
              <a:rPr lang="en-IN" sz="2800" b="0" i="0" dirty="0">
                <a:solidFill>
                  <a:srgbClr val="007B44"/>
                </a:solidFill>
                <a:effectLst/>
                <a:latin typeface="urw-din"/>
              </a:rPr>
              <a:t> Derived</a:t>
            </a:r>
            <a:endParaRPr lang="en-US" sz="2800" dirty="0">
              <a:solidFill>
                <a:srgbClr val="007B44"/>
              </a:solidFill>
            </a:endParaRPr>
          </a:p>
        </p:txBody>
      </p:sp>
      <p:sp>
        <p:nvSpPr>
          <p:cNvPr id="3" name="TextBox 2">
            <a:extLst>
              <a:ext uri="{FF2B5EF4-FFF2-40B4-BE49-F238E27FC236}">
                <a16:creationId xmlns:a16="http://schemas.microsoft.com/office/drawing/2014/main" id="{3B469E41-CCD0-4901-A552-7D5EBFFCF1AD}"/>
              </a:ext>
            </a:extLst>
          </p:cNvPr>
          <p:cNvSpPr txBox="1"/>
          <p:nvPr/>
        </p:nvSpPr>
        <p:spPr>
          <a:xfrm>
            <a:off x="940902" y="2044005"/>
            <a:ext cx="9899376" cy="830997"/>
          </a:xfrm>
          <a:prstGeom prst="rect">
            <a:avLst/>
          </a:prstGeom>
          <a:noFill/>
        </p:spPr>
        <p:txBody>
          <a:bodyPr wrap="square" rtlCol="0">
            <a:spAutoFit/>
          </a:bodyPr>
          <a:lstStyle/>
          <a:p>
            <a:r>
              <a:rPr lang="en-US" sz="2400" b="0" i="0" dirty="0">
                <a:solidFill>
                  <a:srgbClr val="273239"/>
                </a:solidFill>
                <a:effectLst/>
                <a:latin typeface="urw-din"/>
              </a:rPr>
              <a:t>The data-types that are derived from the primitive or built-in datatypes are referred to as Derived Data Types. These can be of four types namely:</a:t>
            </a:r>
            <a:r>
              <a:rPr lang="en-US" sz="2400" b="1" i="0" dirty="0">
                <a:solidFill>
                  <a:srgbClr val="273239"/>
                </a:solidFill>
                <a:effectLst/>
                <a:latin typeface="urw-din"/>
              </a:rPr>
              <a:t> </a:t>
            </a:r>
            <a:r>
              <a:rPr lang="en-US" sz="2400" dirty="0"/>
              <a:t> </a:t>
            </a:r>
            <a:endParaRPr lang="en-US" sz="2800" dirty="0"/>
          </a:p>
        </p:txBody>
      </p:sp>
      <p:sp>
        <p:nvSpPr>
          <p:cNvPr id="4" name="TextBox 3">
            <a:extLst>
              <a:ext uri="{FF2B5EF4-FFF2-40B4-BE49-F238E27FC236}">
                <a16:creationId xmlns:a16="http://schemas.microsoft.com/office/drawing/2014/main" id="{539EEEAA-7097-403B-A96A-07F55FA4E4F0}"/>
              </a:ext>
            </a:extLst>
          </p:cNvPr>
          <p:cNvSpPr txBox="1"/>
          <p:nvPr/>
        </p:nvSpPr>
        <p:spPr>
          <a:xfrm>
            <a:off x="940901" y="3124063"/>
            <a:ext cx="8918715" cy="1815882"/>
          </a:xfrm>
          <a:prstGeom prst="rect">
            <a:avLst/>
          </a:prstGeom>
          <a:noFill/>
        </p:spPr>
        <p:txBody>
          <a:bodyPr wrap="square" rtlCol="0">
            <a:spAutoFit/>
          </a:bodyPr>
          <a:lstStyle/>
          <a:p>
            <a:pPr algn="l" fontAlgn="base">
              <a:buFont typeface="Arial" panose="020B0604020202020204" pitchFamily="34" charset="0"/>
              <a:buChar char="•"/>
            </a:pPr>
            <a:r>
              <a:rPr lang="en-IN" sz="2800" b="0" i="0" dirty="0">
                <a:solidFill>
                  <a:srgbClr val="273239"/>
                </a:solidFill>
                <a:effectLst/>
                <a:latin typeface="urw-din"/>
              </a:rPr>
              <a:t>Function</a:t>
            </a:r>
          </a:p>
          <a:p>
            <a:pPr algn="l" fontAlgn="base">
              <a:buFont typeface="Arial" panose="020B0604020202020204" pitchFamily="34" charset="0"/>
              <a:buChar char="•"/>
            </a:pPr>
            <a:r>
              <a:rPr lang="en-IN" sz="2800" b="0" i="0" dirty="0">
                <a:solidFill>
                  <a:srgbClr val="273239"/>
                </a:solidFill>
                <a:effectLst/>
                <a:latin typeface="urw-din"/>
              </a:rPr>
              <a:t>Array</a:t>
            </a:r>
          </a:p>
          <a:p>
            <a:pPr algn="l" fontAlgn="base">
              <a:buFont typeface="Arial" panose="020B0604020202020204" pitchFamily="34" charset="0"/>
              <a:buChar char="•"/>
            </a:pPr>
            <a:r>
              <a:rPr lang="en-IN" sz="2800" dirty="0">
                <a:solidFill>
                  <a:srgbClr val="273239"/>
                </a:solidFill>
                <a:latin typeface="urw-din"/>
              </a:rPr>
              <a:t>structure</a:t>
            </a:r>
            <a:endParaRPr lang="en-IN" sz="2800" b="0" i="0" dirty="0">
              <a:solidFill>
                <a:srgbClr val="273239"/>
              </a:solidFill>
              <a:effectLst/>
              <a:latin typeface="urw-din"/>
            </a:endParaRPr>
          </a:p>
          <a:p>
            <a:pPr algn="l" fontAlgn="base">
              <a:buFont typeface="Arial" panose="020B0604020202020204" pitchFamily="34" charset="0"/>
              <a:buChar char="•"/>
            </a:pPr>
            <a:r>
              <a:rPr lang="en-IN" sz="2800" dirty="0">
                <a:solidFill>
                  <a:srgbClr val="273239"/>
                </a:solidFill>
                <a:latin typeface="urw-din"/>
              </a:rPr>
              <a:t>union</a:t>
            </a:r>
            <a:endParaRPr lang="en-IN" sz="2800" b="0" i="0" dirty="0">
              <a:solidFill>
                <a:srgbClr val="273239"/>
              </a:solidFill>
              <a:effectLst/>
              <a:latin typeface="urw-din"/>
            </a:endParaRPr>
          </a:p>
        </p:txBody>
      </p:sp>
    </p:spTree>
    <p:extLst>
      <p:ext uri="{BB962C8B-B14F-4D97-AF65-F5344CB8AC3E}">
        <p14:creationId xmlns:p14="http://schemas.microsoft.com/office/powerpoint/2010/main" val="373258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A87779-1DAD-4204-BCA6-DF5BFF743AE9}"/>
              </a:ext>
            </a:extLst>
          </p:cNvPr>
          <p:cNvSpPr txBox="1"/>
          <p:nvPr/>
        </p:nvSpPr>
        <p:spPr>
          <a:xfrm>
            <a:off x="3292218" y="420820"/>
            <a:ext cx="7825411" cy="830997"/>
          </a:xfrm>
          <a:prstGeom prst="rect">
            <a:avLst/>
          </a:prstGeom>
          <a:noFill/>
        </p:spPr>
        <p:txBody>
          <a:bodyPr wrap="square" rtlCol="0">
            <a:spAutoFit/>
          </a:bodyPr>
          <a:lstStyle/>
          <a:p>
            <a:r>
              <a:rPr lang="en-US" sz="4800" dirty="0" err="1">
                <a:solidFill>
                  <a:srgbClr val="675E95"/>
                </a:solidFill>
              </a:rPr>
              <a:t>Sizeof</a:t>
            </a:r>
            <a:r>
              <a:rPr lang="en-US" sz="4800" dirty="0">
                <a:solidFill>
                  <a:srgbClr val="675E95"/>
                </a:solidFill>
              </a:rPr>
              <a:t>() in C </a:t>
            </a:r>
            <a:endParaRPr lang="en-IN" sz="4800" dirty="0">
              <a:solidFill>
                <a:srgbClr val="675E95"/>
              </a:solidFill>
            </a:endParaRPr>
          </a:p>
        </p:txBody>
      </p:sp>
      <p:sp>
        <p:nvSpPr>
          <p:cNvPr id="4" name="TextBox 3">
            <a:extLst>
              <a:ext uri="{FF2B5EF4-FFF2-40B4-BE49-F238E27FC236}">
                <a16:creationId xmlns:a16="http://schemas.microsoft.com/office/drawing/2014/main" id="{A76040E0-7998-4CBB-8087-4BB0E82EAB60}"/>
              </a:ext>
            </a:extLst>
          </p:cNvPr>
          <p:cNvSpPr txBox="1"/>
          <p:nvPr/>
        </p:nvSpPr>
        <p:spPr>
          <a:xfrm>
            <a:off x="740229" y="1277257"/>
            <a:ext cx="10697028" cy="523220"/>
          </a:xfrm>
          <a:prstGeom prst="rect">
            <a:avLst/>
          </a:prstGeom>
          <a:noFill/>
        </p:spPr>
        <p:txBody>
          <a:bodyPr wrap="square" rtlCol="0">
            <a:spAutoFit/>
          </a:bodyPr>
          <a:lstStyle/>
          <a:p>
            <a:r>
              <a:rPr lang="en-US" sz="2800" dirty="0">
                <a:solidFill>
                  <a:srgbClr val="000000"/>
                </a:solidFill>
                <a:latin typeface="Inter"/>
              </a:rPr>
              <a:t>To find the size of datatype  like 1byte, 2byte etc..</a:t>
            </a:r>
            <a:endParaRPr lang="en-IN" sz="2800" dirty="0">
              <a:solidFill>
                <a:srgbClr val="FF0000"/>
              </a:solidFill>
            </a:endParaRPr>
          </a:p>
        </p:txBody>
      </p:sp>
    </p:spTree>
    <p:extLst>
      <p:ext uri="{BB962C8B-B14F-4D97-AF65-F5344CB8AC3E}">
        <p14:creationId xmlns:p14="http://schemas.microsoft.com/office/powerpoint/2010/main" val="335100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perators in C / C++ - GeeksforGeeks">
            <a:extLst>
              <a:ext uri="{FF2B5EF4-FFF2-40B4-BE49-F238E27FC236}">
                <a16:creationId xmlns:a16="http://schemas.microsoft.com/office/drawing/2014/main" id="{2C78C416-0022-4624-8D34-A9E5CA641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75" y="0"/>
            <a:ext cx="11001446" cy="73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2E108-D869-42AF-87C1-2A59AE269E7B}"/>
              </a:ext>
            </a:extLst>
          </p:cNvPr>
          <p:cNvSpPr txBox="1"/>
          <p:nvPr/>
        </p:nvSpPr>
        <p:spPr>
          <a:xfrm>
            <a:off x="747486" y="1264005"/>
            <a:ext cx="10697028" cy="954107"/>
          </a:xfrm>
          <a:prstGeom prst="rect">
            <a:avLst/>
          </a:prstGeom>
          <a:noFill/>
        </p:spPr>
        <p:txBody>
          <a:bodyPr wrap="square" rtlCol="0">
            <a:spAutoFit/>
          </a:bodyPr>
          <a:lstStyle/>
          <a:p>
            <a:r>
              <a:rPr lang="en-US" sz="2800" dirty="0"/>
              <a:t>Area of triangle</a:t>
            </a:r>
          </a:p>
          <a:p>
            <a:r>
              <a:rPr lang="en-US" sz="2800" dirty="0"/>
              <a:t>Area of rectangle</a:t>
            </a:r>
            <a:endParaRPr lang="en-IN" sz="2800" dirty="0"/>
          </a:p>
        </p:txBody>
      </p:sp>
    </p:spTree>
    <p:extLst>
      <p:ext uri="{BB962C8B-B14F-4D97-AF65-F5344CB8AC3E}">
        <p14:creationId xmlns:p14="http://schemas.microsoft.com/office/powerpoint/2010/main" val="5626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ED09B4-1182-4650-B23C-05A64D530978}"/>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3" name="TextBox 2">
            <a:extLst>
              <a:ext uri="{FF2B5EF4-FFF2-40B4-BE49-F238E27FC236}">
                <a16:creationId xmlns:a16="http://schemas.microsoft.com/office/drawing/2014/main" id="{3FC80A40-5AF2-44A0-96C4-519E27700074}"/>
              </a:ext>
            </a:extLst>
          </p:cNvPr>
          <p:cNvSpPr txBox="1"/>
          <p:nvPr/>
        </p:nvSpPr>
        <p:spPr>
          <a:xfrm>
            <a:off x="580448" y="928321"/>
            <a:ext cx="6970646" cy="523220"/>
          </a:xfrm>
          <a:prstGeom prst="rect">
            <a:avLst/>
          </a:prstGeom>
          <a:noFill/>
        </p:spPr>
        <p:txBody>
          <a:bodyPr wrap="square" rtlCol="0">
            <a:spAutoFit/>
          </a:bodyPr>
          <a:lstStyle/>
          <a:p>
            <a:r>
              <a:rPr lang="en-US" sz="2800" dirty="0" err="1">
                <a:solidFill>
                  <a:srgbClr val="675E95"/>
                </a:solidFill>
              </a:rPr>
              <a:t>Q</a:t>
            </a:r>
            <a:r>
              <a:rPr lang="en-US" sz="2800" dirty="0" err="1">
                <a:solidFill>
                  <a:srgbClr val="007B44"/>
                </a:solidFill>
              </a:rPr>
              <a:t>.</a:t>
            </a:r>
            <a:r>
              <a:rPr lang="en-US" sz="2800" dirty="0" err="1"/>
              <a:t>Type</a:t>
            </a:r>
            <a:r>
              <a:rPr lang="en-US" sz="2800" dirty="0"/>
              <a:t> of decision making and their syntax? </a:t>
            </a:r>
          </a:p>
        </p:txBody>
      </p:sp>
      <p:pic>
        <p:nvPicPr>
          <p:cNvPr id="4" name="Picture 2" descr="Lightbox">
            <a:extLst>
              <a:ext uri="{FF2B5EF4-FFF2-40B4-BE49-F238E27FC236}">
                <a16:creationId xmlns:a16="http://schemas.microsoft.com/office/drawing/2014/main" id="{FFBC4322-DB60-4308-82E7-CE838B12A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730" y="1570383"/>
            <a:ext cx="8036116" cy="502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57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0C303-947D-4444-BA04-5E9B21C53723}"/>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3" name="TextBox 2">
            <a:extLst>
              <a:ext uri="{FF2B5EF4-FFF2-40B4-BE49-F238E27FC236}">
                <a16:creationId xmlns:a16="http://schemas.microsoft.com/office/drawing/2014/main" id="{748A8244-9B26-494D-9F8B-6CC6991E0870}"/>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If statement test conditions, if condition is true(1) ,then if block code will be executed otherwise no action taken.</a:t>
            </a:r>
            <a:endParaRPr lang="en-US" sz="2400" dirty="0">
              <a:solidFill>
                <a:srgbClr val="007B44"/>
              </a:solidFill>
            </a:endParaRPr>
          </a:p>
        </p:txBody>
      </p:sp>
      <p:sp>
        <p:nvSpPr>
          <p:cNvPr id="4" name="TextBox 3">
            <a:extLst>
              <a:ext uri="{FF2B5EF4-FFF2-40B4-BE49-F238E27FC236}">
                <a16:creationId xmlns:a16="http://schemas.microsoft.com/office/drawing/2014/main" id="{71134FEC-83D7-47A5-8F64-CC28B699D22B}"/>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5" name="Rectangle 1">
            <a:extLst>
              <a:ext uri="{FF2B5EF4-FFF2-40B4-BE49-F238E27FC236}">
                <a16:creationId xmlns:a16="http://schemas.microsoft.com/office/drawing/2014/main" id="{D1CA4DDC-ACC3-4F38-837B-CE6EB635571A}"/>
              </a:ext>
            </a:extLst>
          </p:cNvPr>
          <p:cNvSpPr>
            <a:spLocks noChangeArrowheads="1"/>
          </p:cNvSpPr>
          <p:nvPr/>
        </p:nvSpPr>
        <p:spPr bwMode="auto">
          <a:xfrm>
            <a:off x="1166186" y="3303703"/>
            <a:ext cx="4081675" cy="230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if(condition)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Statements to    execute if //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C65C5E8-E702-49F5-87AD-036206C8A55F}"/>
              </a:ext>
            </a:extLst>
          </p:cNvPr>
          <p:cNvSpPr txBox="1"/>
          <p:nvPr/>
        </p:nvSpPr>
        <p:spPr>
          <a:xfrm>
            <a:off x="1093302" y="1543589"/>
            <a:ext cx="4214194" cy="523220"/>
          </a:xfrm>
          <a:prstGeom prst="rect">
            <a:avLst/>
          </a:prstGeom>
          <a:noFill/>
        </p:spPr>
        <p:txBody>
          <a:bodyPr wrap="square" rtlCol="0">
            <a:spAutoFit/>
          </a:bodyPr>
          <a:lstStyle/>
          <a:p>
            <a:r>
              <a:rPr lang="en-US" sz="2800" dirty="0">
                <a:solidFill>
                  <a:srgbClr val="007B44"/>
                </a:solidFill>
              </a:rPr>
              <a:t>What is if statement ? </a:t>
            </a:r>
          </a:p>
        </p:txBody>
      </p:sp>
    </p:spTree>
    <p:extLst>
      <p:ext uri="{BB962C8B-B14F-4D97-AF65-F5344CB8AC3E}">
        <p14:creationId xmlns:p14="http://schemas.microsoft.com/office/powerpoint/2010/main" val="411572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F61FB-1DE6-47BE-8EB4-52A410A116FF}"/>
              </a:ext>
            </a:extLst>
          </p:cNvPr>
          <p:cNvSpPr txBox="1"/>
          <p:nvPr/>
        </p:nvSpPr>
        <p:spPr>
          <a:xfrm>
            <a:off x="874640" y="928321"/>
            <a:ext cx="4214194" cy="523220"/>
          </a:xfrm>
          <a:prstGeom prst="rect">
            <a:avLst/>
          </a:prstGeom>
          <a:noFill/>
        </p:spPr>
        <p:txBody>
          <a:bodyPr wrap="square" rtlCol="0">
            <a:spAutoFit/>
          </a:bodyPr>
          <a:lstStyle/>
          <a:p>
            <a:r>
              <a:rPr lang="en-US" sz="2800" dirty="0">
                <a:solidFill>
                  <a:srgbClr val="007B44"/>
                </a:solidFill>
              </a:rPr>
              <a:t>Flowchart of if statement? </a:t>
            </a:r>
          </a:p>
        </p:txBody>
      </p:sp>
      <p:sp>
        <p:nvSpPr>
          <p:cNvPr id="3" name="TextBox 2">
            <a:extLst>
              <a:ext uri="{FF2B5EF4-FFF2-40B4-BE49-F238E27FC236}">
                <a16:creationId xmlns:a16="http://schemas.microsoft.com/office/drawing/2014/main" id="{606B8CF2-7BB6-4BF0-BD00-106AB72FB74D}"/>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pic>
        <p:nvPicPr>
          <p:cNvPr id="4" name="Picture 2" descr="if-statement-in-java">
            <a:extLst>
              <a:ext uri="{FF2B5EF4-FFF2-40B4-BE49-F238E27FC236}">
                <a16:creationId xmlns:a16="http://schemas.microsoft.com/office/drawing/2014/main" id="{08A2D0C2-1C41-4DC8-BF95-E779DE8DB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743" y="1189931"/>
            <a:ext cx="2981928" cy="474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93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962A2E-DA60-4721-83CA-D198E1E6AC74}"/>
              </a:ext>
            </a:extLst>
          </p:cNvPr>
          <p:cNvSpPr txBox="1"/>
          <p:nvPr/>
        </p:nvSpPr>
        <p:spPr>
          <a:xfrm>
            <a:off x="3047999" y="225286"/>
            <a:ext cx="7825411" cy="830997"/>
          </a:xfrm>
          <a:prstGeom prst="rect">
            <a:avLst/>
          </a:prstGeom>
          <a:noFill/>
        </p:spPr>
        <p:txBody>
          <a:bodyPr wrap="square" rtlCol="0">
            <a:spAutoFit/>
          </a:bodyPr>
          <a:lstStyle/>
          <a:p>
            <a:r>
              <a:rPr lang="en-US" sz="4800" dirty="0">
                <a:solidFill>
                  <a:srgbClr val="675E95"/>
                </a:solidFill>
              </a:rPr>
              <a:t>Decision making in C </a:t>
            </a:r>
            <a:endParaRPr lang="en-IN" sz="4800" dirty="0">
              <a:solidFill>
                <a:srgbClr val="675E95"/>
              </a:solidFill>
            </a:endParaRPr>
          </a:p>
        </p:txBody>
      </p:sp>
      <p:sp>
        <p:nvSpPr>
          <p:cNvPr id="3" name="TextBox 2">
            <a:extLst>
              <a:ext uri="{FF2B5EF4-FFF2-40B4-BE49-F238E27FC236}">
                <a16:creationId xmlns:a16="http://schemas.microsoft.com/office/drawing/2014/main" id="{C07757D6-D2FF-4AEE-A91C-C808973A3F79}"/>
              </a:ext>
            </a:extLst>
          </p:cNvPr>
          <p:cNvSpPr txBox="1"/>
          <p:nvPr/>
        </p:nvSpPr>
        <p:spPr>
          <a:xfrm>
            <a:off x="940902" y="1391189"/>
            <a:ext cx="4214194" cy="523220"/>
          </a:xfrm>
          <a:prstGeom prst="rect">
            <a:avLst/>
          </a:prstGeom>
          <a:noFill/>
        </p:spPr>
        <p:txBody>
          <a:bodyPr wrap="square" rtlCol="0">
            <a:spAutoFit/>
          </a:bodyPr>
          <a:lstStyle/>
          <a:p>
            <a:r>
              <a:rPr lang="en-US" sz="2800" dirty="0">
                <a:solidFill>
                  <a:srgbClr val="007B44"/>
                </a:solidFill>
              </a:rPr>
              <a:t>Program for if  </a:t>
            </a:r>
          </a:p>
        </p:txBody>
      </p:sp>
      <p:pic>
        <p:nvPicPr>
          <p:cNvPr id="4" name="Picture 3">
            <a:extLst>
              <a:ext uri="{FF2B5EF4-FFF2-40B4-BE49-F238E27FC236}">
                <a16:creationId xmlns:a16="http://schemas.microsoft.com/office/drawing/2014/main" id="{F4C9B919-2CA4-4BD0-8A8A-AD69D0BC2CDE}"/>
              </a:ext>
            </a:extLst>
          </p:cNvPr>
          <p:cNvPicPr>
            <a:picLocks noChangeAspect="1"/>
          </p:cNvPicPr>
          <p:nvPr/>
        </p:nvPicPr>
        <p:blipFill>
          <a:blip r:embed="rId2"/>
          <a:stretch>
            <a:fillRect/>
          </a:stretch>
        </p:blipFill>
        <p:spPr>
          <a:xfrm>
            <a:off x="1056996" y="2038062"/>
            <a:ext cx="6296934" cy="4594652"/>
          </a:xfrm>
          <a:prstGeom prst="rect">
            <a:avLst/>
          </a:prstGeom>
        </p:spPr>
      </p:pic>
    </p:spTree>
    <p:extLst>
      <p:ext uri="{BB962C8B-B14F-4D97-AF65-F5344CB8AC3E}">
        <p14:creationId xmlns:p14="http://schemas.microsoft.com/office/powerpoint/2010/main" val="164159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BB215-DFC7-4B1D-8B68-C018EC343762}"/>
              </a:ext>
            </a:extLst>
          </p:cNvPr>
          <p:cNvSpPr txBox="1"/>
          <p:nvPr/>
        </p:nvSpPr>
        <p:spPr>
          <a:xfrm>
            <a:off x="940902" y="1391189"/>
            <a:ext cx="4214194" cy="523220"/>
          </a:xfrm>
          <a:prstGeom prst="rect">
            <a:avLst/>
          </a:prstGeom>
          <a:noFill/>
        </p:spPr>
        <p:txBody>
          <a:bodyPr wrap="square" rtlCol="0">
            <a:spAutoFit/>
          </a:bodyPr>
          <a:lstStyle/>
          <a:p>
            <a:r>
              <a:rPr lang="en-US" sz="2800" dirty="0">
                <a:solidFill>
                  <a:srgbClr val="007B44"/>
                </a:solidFill>
              </a:rPr>
              <a:t>What is if-else statement ? </a:t>
            </a:r>
          </a:p>
        </p:txBody>
      </p:sp>
      <p:sp>
        <p:nvSpPr>
          <p:cNvPr id="3" name="TextBox 2">
            <a:extLst>
              <a:ext uri="{FF2B5EF4-FFF2-40B4-BE49-F238E27FC236}">
                <a16:creationId xmlns:a16="http://schemas.microsoft.com/office/drawing/2014/main" id="{6110A6E9-F06C-4DB5-B1D9-4ED504C2E413}"/>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It is used to execute two statements for a single condition, if given condition is true,</a:t>
            </a:r>
          </a:p>
          <a:p>
            <a:r>
              <a:rPr lang="en-US" sz="2400" dirty="0">
                <a:solidFill>
                  <a:srgbClr val="273239"/>
                </a:solidFill>
                <a:latin typeface="urw-din"/>
              </a:rPr>
              <a:t>If block executed otherwise else block will be executed</a:t>
            </a:r>
            <a:endParaRPr lang="en-US" sz="2400" dirty="0">
              <a:solidFill>
                <a:srgbClr val="007B44"/>
              </a:solidFill>
            </a:endParaRPr>
          </a:p>
        </p:txBody>
      </p:sp>
      <p:sp>
        <p:nvSpPr>
          <p:cNvPr id="4" name="TextBox 3">
            <a:extLst>
              <a:ext uri="{FF2B5EF4-FFF2-40B4-BE49-F238E27FC236}">
                <a16:creationId xmlns:a16="http://schemas.microsoft.com/office/drawing/2014/main" id="{21FD856C-95D6-4B85-BFCE-91872AC57BC5}"/>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5" name="TextBox 4">
            <a:extLst>
              <a:ext uri="{FF2B5EF4-FFF2-40B4-BE49-F238E27FC236}">
                <a16:creationId xmlns:a16="http://schemas.microsoft.com/office/drawing/2014/main" id="{C093B095-02FF-43A9-A9FD-43575C29CE49}"/>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6" name="Rectangle 1">
            <a:extLst>
              <a:ext uri="{FF2B5EF4-FFF2-40B4-BE49-F238E27FC236}">
                <a16:creationId xmlns:a16="http://schemas.microsoft.com/office/drawing/2014/main" id="{77352A52-DA16-4FF7-A100-624F9797087A}"/>
              </a:ext>
            </a:extLst>
          </p:cNvPr>
          <p:cNvSpPr>
            <a:spLocks noChangeArrowheads="1"/>
          </p:cNvSpPr>
          <p:nvPr/>
        </p:nvSpPr>
        <p:spPr bwMode="auto">
          <a:xfrm>
            <a:off x="1265583" y="3442107"/>
            <a:ext cx="7779026" cy="258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if (condition)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Executes this block if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condition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else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Executes this block if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//condition is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66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50B1A-B64B-468D-B14B-8210C81D13AE}"/>
              </a:ext>
            </a:extLst>
          </p:cNvPr>
          <p:cNvSpPr txBox="1"/>
          <p:nvPr/>
        </p:nvSpPr>
        <p:spPr>
          <a:xfrm>
            <a:off x="1060173" y="1285461"/>
            <a:ext cx="10018643" cy="677108"/>
          </a:xfrm>
          <a:prstGeom prst="rect">
            <a:avLst/>
          </a:prstGeom>
          <a:noFill/>
        </p:spPr>
        <p:txBody>
          <a:bodyPr wrap="square" rtlCol="0">
            <a:spAutoFit/>
          </a:bodyPr>
          <a:lstStyle/>
          <a:p>
            <a:r>
              <a:rPr lang="en-US" sz="1900" b="0" i="0" dirty="0">
                <a:solidFill>
                  <a:srgbClr val="373D3F"/>
                </a:solidFill>
                <a:effectLst/>
                <a:latin typeface="Montserrat" panose="020B0604020202020204" pitchFamily="2" charset="0"/>
              </a:rPr>
              <a:t>A </a:t>
            </a:r>
            <a:r>
              <a:rPr lang="en-US" sz="1900" b="1" i="0" dirty="0">
                <a:solidFill>
                  <a:srgbClr val="373D3F"/>
                </a:solidFill>
                <a:effectLst/>
                <a:latin typeface="Montserrat" panose="020B0604020202020204" pitchFamily="2" charset="0"/>
              </a:rPr>
              <a:t>flowchart</a:t>
            </a:r>
            <a:r>
              <a:rPr lang="en-US" sz="1900" b="0" i="0" dirty="0">
                <a:solidFill>
                  <a:srgbClr val="373D3F"/>
                </a:solidFill>
                <a:effectLst/>
                <a:latin typeface="Montserrat" panose="020B0604020202020204" pitchFamily="2" charset="0"/>
              </a:rPr>
              <a:t> is a type of diagram that represents an algorithm, workflow or process</a:t>
            </a:r>
            <a:endParaRPr lang="en-IN" sz="1900" dirty="0"/>
          </a:p>
        </p:txBody>
      </p:sp>
      <p:sp>
        <p:nvSpPr>
          <p:cNvPr id="3" name="TextBox 2">
            <a:extLst>
              <a:ext uri="{FF2B5EF4-FFF2-40B4-BE49-F238E27FC236}">
                <a16:creationId xmlns:a16="http://schemas.microsoft.com/office/drawing/2014/main" id="{2AFD4B5C-1740-450A-96A3-958E02E8A0CD}"/>
              </a:ext>
            </a:extLst>
          </p:cNvPr>
          <p:cNvSpPr txBox="1"/>
          <p:nvPr/>
        </p:nvSpPr>
        <p:spPr>
          <a:xfrm>
            <a:off x="3485320" y="225286"/>
            <a:ext cx="7825411" cy="830997"/>
          </a:xfrm>
          <a:prstGeom prst="rect">
            <a:avLst/>
          </a:prstGeom>
          <a:noFill/>
        </p:spPr>
        <p:txBody>
          <a:bodyPr wrap="square" rtlCol="0">
            <a:spAutoFit/>
          </a:bodyPr>
          <a:lstStyle/>
          <a:p>
            <a:r>
              <a:rPr lang="en-US" sz="4800" dirty="0">
                <a:solidFill>
                  <a:srgbClr val="675E95"/>
                </a:solidFill>
              </a:rPr>
              <a:t>Flowchart in C </a:t>
            </a:r>
            <a:endParaRPr lang="en-IN" sz="4800" dirty="0">
              <a:solidFill>
                <a:srgbClr val="675E95"/>
              </a:solidFill>
            </a:endParaRPr>
          </a:p>
        </p:txBody>
      </p:sp>
      <p:sp>
        <p:nvSpPr>
          <p:cNvPr id="4" name="TextBox 3">
            <a:extLst>
              <a:ext uri="{FF2B5EF4-FFF2-40B4-BE49-F238E27FC236}">
                <a16:creationId xmlns:a16="http://schemas.microsoft.com/office/drawing/2014/main" id="{8AB4CAF8-CB51-4826-BD5E-60D41524480D}"/>
              </a:ext>
            </a:extLst>
          </p:cNvPr>
          <p:cNvSpPr txBox="1"/>
          <p:nvPr/>
        </p:nvSpPr>
        <p:spPr>
          <a:xfrm>
            <a:off x="1060172" y="2007081"/>
            <a:ext cx="3365484" cy="646331"/>
          </a:xfrm>
          <a:prstGeom prst="rect">
            <a:avLst/>
          </a:prstGeom>
          <a:noFill/>
        </p:spPr>
        <p:txBody>
          <a:bodyPr wrap="square">
            <a:spAutoFit/>
          </a:bodyPr>
          <a:lstStyle/>
          <a:p>
            <a:pPr algn="l"/>
            <a:r>
              <a:rPr lang="en-IN" b="1" dirty="0">
                <a:solidFill>
                  <a:srgbClr val="007B44"/>
                </a:solidFill>
                <a:effectLst/>
                <a:latin typeface="Montserrat" panose="00000500000000000000" pitchFamily="2" charset="0"/>
              </a:rPr>
              <a:t>Terminal  </a:t>
            </a:r>
            <a:r>
              <a:rPr lang="en-IN" b="1" dirty="0">
                <a:solidFill>
                  <a:srgbClr val="FF0000"/>
                </a:solidFill>
                <a:effectLst/>
                <a:latin typeface="Montserrat" panose="00000500000000000000" pitchFamily="2" charset="0"/>
              </a:rPr>
              <a:t>start and end</a:t>
            </a:r>
          </a:p>
          <a:p>
            <a:pPr algn="l"/>
            <a:endParaRPr lang="en-IN" b="1" dirty="0">
              <a:solidFill>
                <a:srgbClr val="007B44"/>
              </a:solidFill>
              <a:effectLst/>
              <a:latin typeface="Montserrat" panose="00000500000000000000" pitchFamily="2" charset="0"/>
            </a:endParaRPr>
          </a:p>
        </p:txBody>
      </p:sp>
      <p:pic>
        <p:nvPicPr>
          <p:cNvPr id="5" name="Picture 4">
            <a:extLst>
              <a:ext uri="{FF2B5EF4-FFF2-40B4-BE49-F238E27FC236}">
                <a16:creationId xmlns:a16="http://schemas.microsoft.com/office/drawing/2014/main" id="{6D98582A-F261-464C-AF40-62B76A8C52D2}"/>
              </a:ext>
            </a:extLst>
          </p:cNvPr>
          <p:cNvPicPr>
            <a:picLocks noChangeAspect="1"/>
          </p:cNvPicPr>
          <p:nvPr/>
        </p:nvPicPr>
        <p:blipFill>
          <a:blip r:embed="rId2"/>
          <a:stretch>
            <a:fillRect/>
          </a:stretch>
        </p:blipFill>
        <p:spPr>
          <a:xfrm>
            <a:off x="819390" y="2522580"/>
            <a:ext cx="2495898" cy="1362265"/>
          </a:xfrm>
          <a:prstGeom prst="rect">
            <a:avLst/>
          </a:prstGeom>
        </p:spPr>
      </p:pic>
      <p:pic>
        <p:nvPicPr>
          <p:cNvPr id="6" name="Picture 5">
            <a:extLst>
              <a:ext uri="{FF2B5EF4-FFF2-40B4-BE49-F238E27FC236}">
                <a16:creationId xmlns:a16="http://schemas.microsoft.com/office/drawing/2014/main" id="{C892B97B-3A99-43C4-8154-8C0FB549D15D}"/>
              </a:ext>
            </a:extLst>
          </p:cNvPr>
          <p:cNvPicPr>
            <a:picLocks noChangeAspect="1"/>
          </p:cNvPicPr>
          <p:nvPr/>
        </p:nvPicPr>
        <p:blipFill>
          <a:blip r:embed="rId3"/>
          <a:stretch>
            <a:fillRect/>
          </a:stretch>
        </p:blipFill>
        <p:spPr>
          <a:xfrm>
            <a:off x="5167183" y="2857420"/>
            <a:ext cx="1857634" cy="1143160"/>
          </a:xfrm>
          <a:prstGeom prst="rect">
            <a:avLst/>
          </a:prstGeom>
        </p:spPr>
      </p:pic>
      <p:pic>
        <p:nvPicPr>
          <p:cNvPr id="7" name="Picture 6">
            <a:extLst>
              <a:ext uri="{FF2B5EF4-FFF2-40B4-BE49-F238E27FC236}">
                <a16:creationId xmlns:a16="http://schemas.microsoft.com/office/drawing/2014/main" id="{4E387D57-73C4-433A-AC2B-80E8ACB80272}"/>
              </a:ext>
            </a:extLst>
          </p:cNvPr>
          <p:cNvPicPr>
            <a:picLocks noChangeAspect="1"/>
          </p:cNvPicPr>
          <p:nvPr/>
        </p:nvPicPr>
        <p:blipFill>
          <a:blip r:embed="rId4"/>
          <a:stretch>
            <a:fillRect/>
          </a:stretch>
        </p:blipFill>
        <p:spPr>
          <a:xfrm>
            <a:off x="8743619" y="2651980"/>
            <a:ext cx="1781424" cy="1371791"/>
          </a:xfrm>
          <a:prstGeom prst="rect">
            <a:avLst/>
          </a:prstGeom>
        </p:spPr>
      </p:pic>
      <p:pic>
        <p:nvPicPr>
          <p:cNvPr id="8" name="Picture 7">
            <a:extLst>
              <a:ext uri="{FF2B5EF4-FFF2-40B4-BE49-F238E27FC236}">
                <a16:creationId xmlns:a16="http://schemas.microsoft.com/office/drawing/2014/main" id="{10F6E8F8-0988-4737-B5DD-C80776243E6F}"/>
              </a:ext>
            </a:extLst>
          </p:cNvPr>
          <p:cNvPicPr>
            <a:picLocks noChangeAspect="1"/>
          </p:cNvPicPr>
          <p:nvPr/>
        </p:nvPicPr>
        <p:blipFill>
          <a:blip r:embed="rId5"/>
          <a:stretch>
            <a:fillRect/>
          </a:stretch>
        </p:blipFill>
        <p:spPr>
          <a:xfrm>
            <a:off x="1060173" y="4444856"/>
            <a:ext cx="2343477" cy="1514686"/>
          </a:xfrm>
          <a:prstGeom prst="rect">
            <a:avLst/>
          </a:prstGeom>
        </p:spPr>
      </p:pic>
      <p:pic>
        <p:nvPicPr>
          <p:cNvPr id="9" name="Picture 8">
            <a:extLst>
              <a:ext uri="{FF2B5EF4-FFF2-40B4-BE49-F238E27FC236}">
                <a16:creationId xmlns:a16="http://schemas.microsoft.com/office/drawing/2014/main" id="{9717E5C9-E779-46B3-9AA0-C3BFF41A06A8}"/>
              </a:ext>
            </a:extLst>
          </p:cNvPr>
          <p:cNvPicPr>
            <a:picLocks noChangeAspect="1"/>
          </p:cNvPicPr>
          <p:nvPr/>
        </p:nvPicPr>
        <p:blipFill>
          <a:blip r:embed="rId6"/>
          <a:stretch>
            <a:fillRect/>
          </a:stretch>
        </p:blipFill>
        <p:spPr>
          <a:xfrm>
            <a:off x="5071919" y="4481587"/>
            <a:ext cx="1952898" cy="1371791"/>
          </a:xfrm>
          <a:prstGeom prst="rect">
            <a:avLst/>
          </a:prstGeom>
        </p:spPr>
      </p:pic>
      <p:sp>
        <p:nvSpPr>
          <p:cNvPr id="10" name="TextBox 9">
            <a:extLst>
              <a:ext uri="{FF2B5EF4-FFF2-40B4-BE49-F238E27FC236}">
                <a16:creationId xmlns:a16="http://schemas.microsoft.com/office/drawing/2014/main" id="{90601CD6-C815-4FBF-90AE-4DCD0737A4D5}"/>
              </a:ext>
            </a:extLst>
          </p:cNvPr>
          <p:cNvSpPr txBox="1"/>
          <p:nvPr/>
        </p:nvSpPr>
        <p:spPr>
          <a:xfrm>
            <a:off x="5167182" y="4000580"/>
            <a:ext cx="2466069" cy="369332"/>
          </a:xfrm>
          <a:prstGeom prst="rect">
            <a:avLst/>
          </a:prstGeom>
          <a:noFill/>
        </p:spPr>
        <p:txBody>
          <a:bodyPr wrap="square">
            <a:spAutoFit/>
          </a:bodyPr>
          <a:lstStyle/>
          <a:p>
            <a:pPr algn="l"/>
            <a:r>
              <a:rPr lang="en-US" b="1" dirty="0">
                <a:solidFill>
                  <a:srgbClr val="007B44"/>
                </a:solidFill>
                <a:latin typeface="Montserrat" panose="00000500000000000000" pitchFamily="2" charset="0"/>
              </a:rPr>
              <a:t>D</a:t>
            </a:r>
            <a:r>
              <a:rPr lang="en-IN" b="1" dirty="0" err="1">
                <a:solidFill>
                  <a:srgbClr val="007B44"/>
                </a:solidFill>
                <a:latin typeface="Montserrat" panose="00000500000000000000" pitchFamily="2" charset="0"/>
              </a:rPr>
              <a:t>ecision</a:t>
            </a:r>
            <a:r>
              <a:rPr lang="en-IN" b="1" dirty="0">
                <a:solidFill>
                  <a:srgbClr val="007B44"/>
                </a:solidFill>
                <a:latin typeface="Montserrat" panose="00000500000000000000" pitchFamily="2" charset="0"/>
              </a:rPr>
              <a:t> making</a:t>
            </a:r>
            <a:endParaRPr lang="en-IN" b="1" dirty="0">
              <a:solidFill>
                <a:srgbClr val="007B44"/>
              </a:solidFill>
              <a:effectLst/>
              <a:latin typeface="Montserrat" panose="00000500000000000000" pitchFamily="2" charset="0"/>
            </a:endParaRPr>
          </a:p>
        </p:txBody>
      </p:sp>
      <p:sp>
        <p:nvSpPr>
          <p:cNvPr id="11" name="TextBox 10">
            <a:extLst>
              <a:ext uri="{FF2B5EF4-FFF2-40B4-BE49-F238E27FC236}">
                <a16:creationId xmlns:a16="http://schemas.microsoft.com/office/drawing/2014/main" id="{AC923244-0686-40AB-AE26-BD49D67869B7}"/>
              </a:ext>
            </a:extLst>
          </p:cNvPr>
          <p:cNvSpPr txBox="1"/>
          <p:nvPr/>
        </p:nvSpPr>
        <p:spPr>
          <a:xfrm>
            <a:off x="9252833" y="2007081"/>
            <a:ext cx="1878994" cy="369332"/>
          </a:xfrm>
          <a:prstGeom prst="rect">
            <a:avLst/>
          </a:prstGeom>
          <a:noFill/>
        </p:spPr>
        <p:txBody>
          <a:bodyPr wrap="square">
            <a:spAutoFit/>
          </a:bodyPr>
          <a:lstStyle/>
          <a:p>
            <a:pPr algn="l"/>
            <a:r>
              <a:rPr lang="en-US" b="1" dirty="0">
                <a:solidFill>
                  <a:srgbClr val="007B44"/>
                </a:solidFill>
                <a:latin typeface="Montserrat" panose="00000500000000000000" pitchFamily="2" charset="0"/>
              </a:rPr>
              <a:t>I</a:t>
            </a:r>
            <a:r>
              <a:rPr lang="en-IN" b="1" dirty="0" err="1">
                <a:solidFill>
                  <a:srgbClr val="007B44"/>
                </a:solidFill>
                <a:latin typeface="Montserrat" panose="00000500000000000000" pitchFamily="2" charset="0"/>
              </a:rPr>
              <a:t>nput</a:t>
            </a:r>
            <a:r>
              <a:rPr lang="en-IN" b="1" dirty="0">
                <a:solidFill>
                  <a:srgbClr val="007B44"/>
                </a:solidFill>
                <a:latin typeface="Montserrat" panose="00000500000000000000" pitchFamily="2" charset="0"/>
              </a:rPr>
              <a:t>/output</a:t>
            </a:r>
            <a:endParaRPr lang="en-IN" b="1" dirty="0">
              <a:solidFill>
                <a:srgbClr val="007B44"/>
              </a:solidFill>
              <a:effectLst/>
              <a:latin typeface="Montserrat" panose="00000500000000000000" pitchFamily="2" charset="0"/>
            </a:endParaRPr>
          </a:p>
        </p:txBody>
      </p:sp>
      <p:sp>
        <p:nvSpPr>
          <p:cNvPr id="12" name="TextBox 11">
            <a:extLst>
              <a:ext uri="{FF2B5EF4-FFF2-40B4-BE49-F238E27FC236}">
                <a16:creationId xmlns:a16="http://schemas.microsoft.com/office/drawing/2014/main" id="{DEC2238A-4CE5-48EC-8480-8ABB943899D4}"/>
              </a:ext>
            </a:extLst>
          </p:cNvPr>
          <p:cNvSpPr txBox="1"/>
          <p:nvPr/>
        </p:nvSpPr>
        <p:spPr>
          <a:xfrm>
            <a:off x="1066799" y="3884845"/>
            <a:ext cx="1272210" cy="369332"/>
          </a:xfrm>
          <a:prstGeom prst="rect">
            <a:avLst/>
          </a:prstGeom>
          <a:noFill/>
        </p:spPr>
        <p:txBody>
          <a:bodyPr wrap="square">
            <a:spAutoFit/>
          </a:bodyPr>
          <a:lstStyle/>
          <a:p>
            <a:pPr algn="l"/>
            <a:r>
              <a:rPr lang="en-US" b="1" dirty="0">
                <a:solidFill>
                  <a:srgbClr val="007B44"/>
                </a:solidFill>
                <a:effectLst/>
                <a:latin typeface="Montserrat" panose="00000500000000000000" pitchFamily="2" charset="0"/>
              </a:rPr>
              <a:t>process</a:t>
            </a:r>
            <a:endParaRPr lang="en-IN" b="1" dirty="0">
              <a:solidFill>
                <a:srgbClr val="007B44"/>
              </a:solidFill>
              <a:effectLst/>
              <a:latin typeface="Montserrat" panose="00000500000000000000" pitchFamily="2" charset="0"/>
            </a:endParaRPr>
          </a:p>
        </p:txBody>
      </p:sp>
      <p:sp>
        <p:nvSpPr>
          <p:cNvPr id="13" name="TextBox 12">
            <a:extLst>
              <a:ext uri="{FF2B5EF4-FFF2-40B4-BE49-F238E27FC236}">
                <a16:creationId xmlns:a16="http://schemas.microsoft.com/office/drawing/2014/main" id="{D492B7C0-ED91-4394-BC5C-1D903A0214F3}"/>
              </a:ext>
            </a:extLst>
          </p:cNvPr>
          <p:cNvSpPr txBox="1"/>
          <p:nvPr/>
        </p:nvSpPr>
        <p:spPr>
          <a:xfrm>
            <a:off x="5167183" y="2057908"/>
            <a:ext cx="1272210" cy="369332"/>
          </a:xfrm>
          <a:prstGeom prst="rect">
            <a:avLst/>
          </a:prstGeom>
          <a:noFill/>
        </p:spPr>
        <p:txBody>
          <a:bodyPr wrap="square">
            <a:spAutoFit/>
          </a:bodyPr>
          <a:lstStyle/>
          <a:p>
            <a:pPr algn="l"/>
            <a:r>
              <a:rPr lang="en-US" b="1" dirty="0">
                <a:solidFill>
                  <a:srgbClr val="007B44"/>
                </a:solidFill>
                <a:latin typeface="Montserrat" panose="00000500000000000000" pitchFamily="2" charset="0"/>
              </a:rPr>
              <a:t>F</a:t>
            </a:r>
            <a:r>
              <a:rPr lang="en-IN" b="1" dirty="0">
                <a:solidFill>
                  <a:srgbClr val="007B44"/>
                </a:solidFill>
                <a:latin typeface="Montserrat" panose="00000500000000000000" pitchFamily="2" charset="0"/>
              </a:rPr>
              <a:t>low line</a:t>
            </a:r>
            <a:endParaRPr lang="en-IN" b="1" dirty="0">
              <a:solidFill>
                <a:srgbClr val="007B44"/>
              </a:solidFill>
              <a:effectLst/>
              <a:latin typeface="Montserrat" panose="00000500000000000000" pitchFamily="2" charset="0"/>
            </a:endParaRPr>
          </a:p>
        </p:txBody>
      </p:sp>
      <p:sp>
        <p:nvSpPr>
          <p:cNvPr id="14" name="TextBox 13">
            <a:extLst>
              <a:ext uri="{FF2B5EF4-FFF2-40B4-BE49-F238E27FC236}">
                <a16:creationId xmlns:a16="http://schemas.microsoft.com/office/drawing/2014/main" id="{881B358D-298C-4509-A0D5-F808257EE1A8}"/>
              </a:ext>
            </a:extLst>
          </p:cNvPr>
          <p:cNvSpPr txBox="1"/>
          <p:nvPr/>
        </p:nvSpPr>
        <p:spPr>
          <a:xfrm>
            <a:off x="8735339" y="3600470"/>
            <a:ext cx="2343477" cy="369332"/>
          </a:xfrm>
          <a:prstGeom prst="rect">
            <a:avLst/>
          </a:prstGeom>
          <a:noFill/>
        </p:spPr>
        <p:txBody>
          <a:bodyPr wrap="square" rtlCol="0">
            <a:spAutoFit/>
          </a:bodyPr>
          <a:lstStyle/>
          <a:p>
            <a:r>
              <a:rPr lang="en-US" dirty="0">
                <a:solidFill>
                  <a:srgbClr val="FF0000"/>
                </a:solidFill>
              </a:rPr>
              <a:t>Parallelogram</a:t>
            </a:r>
          </a:p>
        </p:txBody>
      </p:sp>
      <p:sp>
        <p:nvSpPr>
          <p:cNvPr id="15" name="TextBox 14">
            <a:extLst>
              <a:ext uri="{FF2B5EF4-FFF2-40B4-BE49-F238E27FC236}">
                <a16:creationId xmlns:a16="http://schemas.microsoft.com/office/drawing/2014/main" id="{1376A087-710C-414B-86A0-2B700252B582}"/>
              </a:ext>
            </a:extLst>
          </p:cNvPr>
          <p:cNvSpPr txBox="1"/>
          <p:nvPr/>
        </p:nvSpPr>
        <p:spPr>
          <a:xfrm>
            <a:off x="5545547" y="5017533"/>
            <a:ext cx="1386505" cy="369332"/>
          </a:xfrm>
          <a:prstGeom prst="rect">
            <a:avLst/>
          </a:prstGeom>
          <a:noFill/>
        </p:spPr>
        <p:txBody>
          <a:bodyPr wrap="square" rtlCol="0">
            <a:spAutoFit/>
          </a:bodyPr>
          <a:lstStyle/>
          <a:p>
            <a:r>
              <a:rPr lang="en-US" dirty="0">
                <a:solidFill>
                  <a:srgbClr val="FF0000"/>
                </a:solidFill>
              </a:rPr>
              <a:t>diamond</a:t>
            </a:r>
          </a:p>
        </p:txBody>
      </p:sp>
      <p:sp>
        <p:nvSpPr>
          <p:cNvPr id="16" name="TextBox 15">
            <a:extLst>
              <a:ext uri="{FF2B5EF4-FFF2-40B4-BE49-F238E27FC236}">
                <a16:creationId xmlns:a16="http://schemas.microsoft.com/office/drawing/2014/main" id="{DAAC6CF5-1C08-4E03-BD9D-0E4BA0498090}"/>
              </a:ext>
            </a:extLst>
          </p:cNvPr>
          <p:cNvSpPr txBox="1"/>
          <p:nvPr/>
        </p:nvSpPr>
        <p:spPr>
          <a:xfrm>
            <a:off x="1696278" y="4957361"/>
            <a:ext cx="1386505" cy="369332"/>
          </a:xfrm>
          <a:prstGeom prst="rect">
            <a:avLst/>
          </a:prstGeom>
          <a:noFill/>
        </p:spPr>
        <p:txBody>
          <a:bodyPr wrap="square" rtlCol="0">
            <a:spAutoFit/>
          </a:bodyPr>
          <a:lstStyle/>
          <a:p>
            <a:r>
              <a:rPr lang="en-US" dirty="0">
                <a:solidFill>
                  <a:srgbClr val="FF0000"/>
                </a:solidFill>
              </a:rPr>
              <a:t>rectangle</a:t>
            </a:r>
          </a:p>
        </p:txBody>
      </p:sp>
      <p:sp>
        <p:nvSpPr>
          <p:cNvPr id="17" name="TextBox 16">
            <a:extLst>
              <a:ext uri="{FF2B5EF4-FFF2-40B4-BE49-F238E27FC236}">
                <a16:creationId xmlns:a16="http://schemas.microsoft.com/office/drawing/2014/main" id="{65E666D5-1E77-4A4A-8058-98873983032A}"/>
              </a:ext>
            </a:extLst>
          </p:cNvPr>
          <p:cNvSpPr txBox="1"/>
          <p:nvPr/>
        </p:nvSpPr>
        <p:spPr>
          <a:xfrm>
            <a:off x="1512417" y="3074595"/>
            <a:ext cx="1386505" cy="369332"/>
          </a:xfrm>
          <a:prstGeom prst="rect">
            <a:avLst/>
          </a:prstGeom>
          <a:noFill/>
        </p:spPr>
        <p:txBody>
          <a:bodyPr wrap="square" rtlCol="0">
            <a:spAutoFit/>
          </a:bodyPr>
          <a:lstStyle/>
          <a:p>
            <a:r>
              <a:rPr lang="en-US" dirty="0">
                <a:solidFill>
                  <a:srgbClr val="FF0000"/>
                </a:solidFill>
              </a:rPr>
              <a:t>ellipse</a:t>
            </a:r>
          </a:p>
        </p:txBody>
      </p:sp>
    </p:spTree>
    <p:extLst>
      <p:ext uri="{BB962C8B-B14F-4D97-AF65-F5344CB8AC3E}">
        <p14:creationId xmlns:p14="http://schemas.microsoft.com/office/powerpoint/2010/main" val="154798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1896C-8178-484A-83F4-679B02A0610F}"/>
              </a:ext>
            </a:extLst>
          </p:cNvPr>
          <p:cNvSpPr txBox="1"/>
          <p:nvPr/>
        </p:nvSpPr>
        <p:spPr>
          <a:xfrm>
            <a:off x="874640" y="928321"/>
            <a:ext cx="4214194" cy="954107"/>
          </a:xfrm>
          <a:prstGeom prst="rect">
            <a:avLst/>
          </a:prstGeom>
          <a:noFill/>
        </p:spPr>
        <p:txBody>
          <a:bodyPr wrap="square" rtlCol="0">
            <a:spAutoFit/>
          </a:bodyPr>
          <a:lstStyle/>
          <a:p>
            <a:r>
              <a:rPr lang="en-US" sz="2800" dirty="0">
                <a:solidFill>
                  <a:srgbClr val="007B44"/>
                </a:solidFill>
              </a:rPr>
              <a:t>Flowchart of if-else statement? </a:t>
            </a:r>
          </a:p>
        </p:txBody>
      </p:sp>
      <p:sp>
        <p:nvSpPr>
          <p:cNvPr id="3" name="TextBox 2">
            <a:extLst>
              <a:ext uri="{FF2B5EF4-FFF2-40B4-BE49-F238E27FC236}">
                <a16:creationId xmlns:a16="http://schemas.microsoft.com/office/drawing/2014/main" id="{A7BFE2A7-425C-4A82-9627-146B386E3C04}"/>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pic>
        <p:nvPicPr>
          <p:cNvPr id="4" name="Picture 2" descr="if-else-statement">
            <a:extLst>
              <a:ext uri="{FF2B5EF4-FFF2-40B4-BE49-F238E27FC236}">
                <a16:creationId xmlns:a16="http://schemas.microsoft.com/office/drawing/2014/main" id="{699D0C0C-4C74-4E69-921B-9243B246E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101" y="1169501"/>
            <a:ext cx="35242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684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FF82E-CE22-4A43-9CF7-2C4623F8DB4B}"/>
              </a:ext>
            </a:extLst>
          </p:cNvPr>
          <p:cNvSpPr txBox="1"/>
          <p:nvPr/>
        </p:nvSpPr>
        <p:spPr>
          <a:xfrm>
            <a:off x="3047999" y="225286"/>
            <a:ext cx="7825411" cy="830997"/>
          </a:xfrm>
          <a:prstGeom prst="rect">
            <a:avLst/>
          </a:prstGeom>
          <a:noFill/>
        </p:spPr>
        <p:txBody>
          <a:bodyPr wrap="square" rtlCol="0">
            <a:spAutoFit/>
          </a:bodyPr>
          <a:lstStyle/>
          <a:p>
            <a:r>
              <a:rPr lang="en-US" sz="4800" dirty="0">
                <a:solidFill>
                  <a:srgbClr val="675E95"/>
                </a:solidFill>
              </a:rPr>
              <a:t>Decision making in C </a:t>
            </a:r>
            <a:endParaRPr lang="en-IN" sz="4800" dirty="0">
              <a:solidFill>
                <a:srgbClr val="675E95"/>
              </a:solidFill>
            </a:endParaRPr>
          </a:p>
        </p:txBody>
      </p:sp>
      <p:sp>
        <p:nvSpPr>
          <p:cNvPr id="3" name="TextBox 2">
            <a:extLst>
              <a:ext uri="{FF2B5EF4-FFF2-40B4-BE49-F238E27FC236}">
                <a16:creationId xmlns:a16="http://schemas.microsoft.com/office/drawing/2014/main" id="{2D36EA20-43EE-4D4E-86E1-14D13CBB6081}"/>
              </a:ext>
            </a:extLst>
          </p:cNvPr>
          <p:cNvSpPr txBox="1"/>
          <p:nvPr/>
        </p:nvSpPr>
        <p:spPr>
          <a:xfrm>
            <a:off x="940902" y="1391189"/>
            <a:ext cx="4214194" cy="523220"/>
          </a:xfrm>
          <a:prstGeom prst="rect">
            <a:avLst/>
          </a:prstGeom>
          <a:noFill/>
        </p:spPr>
        <p:txBody>
          <a:bodyPr wrap="square" rtlCol="0">
            <a:spAutoFit/>
          </a:bodyPr>
          <a:lstStyle/>
          <a:p>
            <a:r>
              <a:rPr lang="en-US" sz="2800" dirty="0">
                <a:solidFill>
                  <a:srgbClr val="007B44"/>
                </a:solidFill>
              </a:rPr>
              <a:t>Program for if -else </a:t>
            </a:r>
          </a:p>
        </p:txBody>
      </p:sp>
      <p:pic>
        <p:nvPicPr>
          <p:cNvPr id="4" name="Picture 3">
            <a:extLst>
              <a:ext uri="{FF2B5EF4-FFF2-40B4-BE49-F238E27FC236}">
                <a16:creationId xmlns:a16="http://schemas.microsoft.com/office/drawing/2014/main" id="{8DEEFEAA-6023-4160-96A0-F6A2A7BF2B8B}"/>
              </a:ext>
            </a:extLst>
          </p:cNvPr>
          <p:cNvPicPr>
            <a:picLocks noChangeAspect="1"/>
          </p:cNvPicPr>
          <p:nvPr/>
        </p:nvPicPr>
        <p:blipFill>
          <a:blip r:embed="rId2"/>
          <a:stretch>
            <a:fillRect/>
          </a:stretch>
        </p:blipFill>
        <p:spPr>
          <a:xfrm>
            <a:off x="1065675" y="2109603"/>
            <a:ext cx="7415715" cy="4626471"/>
          </a:xfrm>
          <a:prstGeom prst="rect">
            <a:avLst/>
          </a:prstGeom>
        </p:spPr>
      </p:pic>
      <p:sp>
        <p:nvSpPr>
          <p:cNvPr id="5" name="TextBox 4">
            <a:extLst>
              <a:ext uri="{FF2B5EF4-FFF2-40B4-BE49-F238E27FC236}">
                <a16:creationId xmlns:a16="http://schemas.microsoft.com/office/drawing/2014/main" id="{0D18B755-03FD-4542-A21A-D5D0B61E73D5}"/>
              </a:ext>
            </a:extLst>
          </p:cNvPr>
          <p:cNvSpPr txBox="1"/>
          <p:nvPr/>
        </p:nvSpPr>
        <p:spPr>
          <a:xfrm>
            <a:off x="4747026" y="1488786"/>
            <a:ext cx="4214194" cy="523220"/>
          </a:xfrm>
          <a:prstGeom prst="rect">
            <a:avLst/>
          </a:prstGeom>
          <a:noFill/>
        </p:spPr>
        <p:txBody>
          <a:bodyPr wrap="square" rtlCol="0">
            <a:spAutoFit/>
          </a:bodyPr>
          <a:lstStyle/>
          <a:p>
            <a:r>
              <a:rPr lang="en-US" sz="2800" dirty="0">
                <a:solidFill>
                  <a:sysClr val="windowText" lastClr="000000"/>
                </a:solidFill>
              </a:rPr>
              <a:t>Voting program </a:t>
            </a:r>
          </a:p>
        </p:txBody>
      </p:sp>
    </p:spTree>
    <p:extLst>
      <p:ext uri="{BB962C8B-B14F-4D97-AF65-F5344CB8AC3E}">
        <p14:creationId xmlns:p14="http://schemas.microsoft.com/office/powerpoint/2010/main" val="38427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53B8B-917F-45C3-A88F-42C32E94F14A}"/>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a:t>
            </a:r>
            <a:r>
              <a:rPr lang="en-US" sz="2800" b="1" dirty="0"/>
              <a:t>nested</a:t>
            </a:r>
            <a:r>
              <a:rPr lang="en-US" sz="2800" dirty="0">
                <a:solidFill>
                  <a:srgbClr val="007B44"/>
                </a:solidFill>
              </a:rPr>
              <a:t> if-else statement ? </a:t>
            </a:r>
          </a:p>
        </p:txBody>
      </p:sp>
      <p:sp>
        <p:nvSpPr>
          <p:cNvPr id="3" name="TextBox 2">
            <a:extLst>
              <a:ext uri="{FF2B5EF4-FFF2-40B4-BE49-F238E27FC236}">
                <a16:creationId xmlns:a16="http://schemas.microsoft.com/office/drawing/2014/main" id="{3D816CAB-4451-408B-AD64-1B820934EC48}"/>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Whenever we defined if else block inside another if else block is called nested if-else statement</a:t>
            </a:r>
          </a:p>
        </p:txBody>
      </p:sp>
      <p:sp>
        <p:nvSpPr>
          <p:cNvPr id="4" name="TextBox 3">
            <a:extLst>
              <a:ext uri="{FF2B5EF4-FFF2-40B4-BE49-F238E27FC236}">
                <a16:creationId xmlns:a16="http://schemas.microsoft.com/office/drawing/2014/main" id="{76749B5F-DD07-4BE8-B57B-6C7BB7DF1DA2}"/>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5" name="TextBox 4">
            <a:extLst>
              <a:ext uri="{FF2B5EF4-FFF2-40B4-BE49-F238E27FC236}">
                <a16:creationId xmlns:a16="http://schemas.microsoft.com/office/drawing/2014/main" id="{6E244063-9408-40F4-AB0E-FD9ED6C455A0}"/>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pic>
        <p:nvPicPr>
          <p:cNvPr id="6" name="Picture 2" descr="C/C++ Programming in Hindi: Nested if else">
            <a:extLst>
              <a:ext uri="{FF2B5EF4-FFF2-40B4-BE49-F238E27FC236}">
                <a16:creationId xmlns:a16="http://schemas.microsoft.com/office/drawing/2014/main" id="{C6187BA9-0C9B-43B1-B40F-1EB746BF3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635" y="2900497"/>
            <a:ext cx="2676936" cy="378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57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AF72F-183A-4022-A67C-4335E4F42A5F}"/>
              </a:ext>
            </a:extLst>
          </p:cNvPr>
          <p:cNvSpPr txBox="1"/>
          <p:nvPr/>
        </p:nvSpPr>
        <p:spPr>
          <a:xfrm>
            <a:off x="874639" y="928321"/>
            <a:ext cx="5751447" cy="523220"/>
          </a:xfrm>
          <a:prstGeom prst="rect">
            <a:avLst/>
          </a:prstGeom>
          <a:noFill/>
        </p:spPr>
        <p:txBody>
          <a:bodyPr wrap="square" rtlCol="0">
            <a:spAutoFit/>
          </a:bodyPr>
          <a:lstStyle/>
          <a:p>
            <a:r>
              <a:rPr lang="en-US" sz="2800" dirty="0">
                <a:solidFill>
                  <a:srgbClr val="007B44"/>
                </a:solidFill>
              </a:rPr>
              <a:t>Flowchart of </a:t>
            </a:r>
            <a:r>
              <a:rPr lang="en-US" sz="2800" b="1" dirty="0"/>
              <a:t>nested</a:t>
            </a:r>
            <a:r>
              <a:rPr lang="en-US" sz="2800" dirty="0">
                <a:solidFill>
                  <a:srgbClr val="007B44"/>
                </a:solidFill>
              </a:rPr>
              <a:t> if-else statement? </a:t>
            </a:r>
          </a:p>
        </p:txBody>
      </p:sp>
      <p:sp>
        <p:nvSpPr>
          <p:cNvPr id="3" name="TextBox 2">
            <a:extLst>
              <a:ext uri="{FF2B5EF4-FFF2-40B4-BE49-F238E27FC236}">
                <a16:creationId xmlns:a16="http://schemas.microsoft.com/office/drawing/2014/main" id="{85650CCF-6B09-4DE6-A8DA-728199FF99D0}"/>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pic>
        <p:nvPicPr>
          <p:cNvPr id="4" name="Picture 2" descr="nested-if">
            <a:extLst>
              <a:ext uri="{FF2B5EF4-FFF2-40B4-BE49-F238E27FC236}">
                <a16:creationId xmlns:a16="http://schemas.microsoft.com/office/drawing/2014/main" id="{1313A521-D2FA-493E-911D-E2DE0BAF9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493" y="1451541"/>
            <a:ext cx="5575804" cy="4813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257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80163-D588-4759-B129-CCE7C2B2AFF1}"/>
              </a:ext>
            </a:extLst>
          </p:cNvPr>
          <p:cNvSpPr txBox="1"/>
          <p:nvPr/>
        </p:nvSpPr>
        <p:spPr>
          <a:xfrm>
            <a:off x="3047999" y="225286"/>
            <a:ext cx="7825411" cy="830997"/>
          </a:xfrm>
          <a:prstGeom prst="rect">
            <a:avLst/>
          </a:prstGeom>
          <a:noFill/>
        </p:spPr>
        <p:txBody>
          <a:bodyPr wrap="square" rtlCol="0">
            <a:spAutoFit/>
          </a:bodyPr>
          <a:lstStyle/>
          <a:p>
            <a:r>
              <a:rPr lang="en-US" sz="4800" dirty="0">
                <a:solidFill>
                  <a:srgbClr val="675E95"/>
                </a:solidFill>
              </a:rPr>
              <a:t>Decision making in C </a:t>
            </a:r>
            <a:endParaRPr lang="en-IN" sz="4800" dirty="0">
              <a:solidFill>
                <a:srgbClr val="675E95"/>
              </a:solidFill>
            </a:endParaRPr>
          </a:p>
        </p:txBody>
      </p:sp>
      <p:sp>
        <p:nvSpPr>
          <p:cNvPr id="3" name="TextBox 2">
            <a:extLst>
              <a:ext uri="{FF2B5EF4-FFF2-40B4-BE49-F238E27FC236}">
                <a16:creationId xmlns:a16="http://schemas.microsoft.com/office/drawing/2014/main" id="{5FA466C8-0CE3-44DD-9593-1010B68256CA}"/>
              </a:ext>
            </a:extLst>
          </p:cNvPr>
          <p:cNvSpPr txBox="1"/>
          <p:nvPr/>
        </p:nvSpPr>
        <p:spPr>
          <a:xfrm>
            <a:off x="940902" y="1391189"/>
            <a:ext cx="4214194" cy="523220"/>
          </a:xfrm>
          <a:prstGeom prst="rect">
            <a:avLst/>
          </a:prstGeom>
          <a:noFill/>
        </p:spPr>
        <p:txBody>
          <a:bodyPr wrap="square" rtlCol="0">
            <a:spAutoFit/>
          </a:bodyPr>
          <a:lstStyle/>
          <a:p>
            <a:r>
              <a:rPr lang="en-US" sz="2800" dirty="0">
                <a:solidFill>
                  <a:srgbClr val="007B44"/>
                </a:solidFill>
              </a:rPr>
              <a:t>Program for</a:t>
            </a:r>
            <a:r>
              <a:rPr lang="en-US" sz="2800" dirty="0">
                <a:solidFill>
                  <a:srgbClr val="FF0000"/>
                </a:solidFill>
              </a:rPr>
              <a:t> </a:t>
            </a:r>
            <a:r>
              <a:rPr lang="en-US" sz="2800" b="1" dirty="0"/>
              <a:t>nested</a:t>
            </a:r>
            <a:r>
              <a:rPr lang="en-US" sz="2800" dirty="0">
                <a:solidFill>
                  <a:srgbClr val="FF0000"/>
                </a:solidFill>
              </a:rPr>
              <a:t> </a:t>
            </a:r>
            <a:r>
              <a:rPr lang="en-US" sz="2800" dirty="0">
                <a:solidFill>
                  <a:srgbClr val="007B44"/>
                </a:solidFill>
              </a:rPr>
              <a:t>if -else </a:t>
            </a:r>
          </a:p>
        </p:txBody>
      </p:sp>
      <p:sp>
        <p:nvSpPr>
          <p:cNvPr id="4" name="TextBox 3">
            <a:extLst>
              <a:ext uri="{FF2B5EF4-FFF2-40B4-BE49-F238E27FC236}">
                <a16:creationId xmlns:a16="http://schemas.microsoft.com/office/drawing/2014/main" id="{1C842E81-BB63-436E-861A-39C0EB3A9A51}"/>
              </a:ext>
            </a:extLst>
          </p:cNvPr>
          <p:cNvSpPr txBox="1"/>
          <p:nvPr/>
        </p:nvSpPr>
        <p:spPr>
          <a:xfrm>
            <a:off x="940900" y="1914409"/>
            <a:ext cx="10495725" cy="461665"/>
          </a:xfrm>
          <a:prstGeom prst="rect">
            <a:avLst/>
          </a:prstGeom>
          <a:noFill/>
        </p:spPr>
        <p:txBody>
          <a:bodyPr wrap="square" rtlCol="0">
            <a:spAutoFit/>
          </a:bodyPr>
          <a:lstStyle/>
          <a:p>
            <a:r>
              <a:rPr lang="en-US" sz="2400" dirty="0">
                <a:solidFill>
                  <a:srgbClr val="273239"/>
                </a:solidFill>
                <a:latin typeface="urw-din"/>
              </a:rPr>
              <a:t>Which number is greater among a, b, c;</a:t>
            </a:r>
          </a:p>
        </p:txBody>
      </p:sp>
      <p:pic>
        <p:nvPicPr>
          <p:cNvPr id="5" name="Picture 4">
            <a:extLst>
              <a:ext uri="{FF2B5EF4-FFF2-40B4-BE49-F238E27FC236}">
                <a16:creationId xmlns:a16="http://schemas.microsoft.com/office/drawing/2014/main" id="{4F7665C8-F350-45F0-91B2-5E88E99836A5}"/>
              </a:ext>
            </a:extLst>
          </p:cNvPr>
          <p:cNvPicPr>
            <a:picLocks noChangeAspect="1"/>
          </p:cNvPicPr>
          <p:nvPr/>
        </p:nvPicPr>
        <p:blipFill>
          <a:blip r:embed="rId2"/>
          <a:stretch>
            <a:fillRect/>
          </a:stretch>
        </p:blipFill>
        <p:spPr>
          <a:xfrm>
            <a:off x="1099927" y="2618299"/>
            <a:ext cx="3604596" cy="3962076"/>
          </a:xfrm>
          <a:prstGeom prst="rect">
            <a:avLst/>
          </a:prstGeom>
        </p:spPr>
      </p:pic>
    </p:spTree>
    <p:extLst>
      <p:ext uri="{BB962C8B-B14F-4D97-AF65-F5344CB8AC3E}">
        <p14:creationId xmlns:p14="http://schemas.microsoft.com/office/powerpoint/2010/main" val="1561678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65D38-CAE2-4AE6-BA66-8D553626A78A}"/>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a:t>
            </a:r>
            <a:r>
              <a:rPr lang="en-IN" sz="2800" b="1" i="0" dirty="0">
                <a:solidFill>
                  <a:srgbClr val="273239"/>
                </a:solidFill>
                <a:effectLst/>
                <a:latin typeface="urw-din"/>
              </a:rPr>
              <a:t>if-else-if ladder</a:t>
            </a:r>
            <a:r>
              <a:rPr lang="en-US" sz="2800" dirty="0">
                <a:solidFill>
                  <a:srgbClr val="007B44"/>
                </a:solidFill>
              </a:rPr>
              <a:t> statement ? </a:t>
            </a:r>
          </a:p>
        </p:txBody>
      </p:sp>
      <p:sp>
        <p:nvSpPr>
          <p:cNvPr id="3" name="TextBox 2">
            <a:extLst>
              <a:ext uri="{FF2B5EF4-FFF2-40B4-BE49-F238E27FC236}">
                <a16:creationId xmlns:a16="http://schemas.microsoft.com/office/drawing/2014/main" id="{167C3482-B482-4B29-BC59-277A6DAB7F34}"/>
              </a:ext>
            </a:extLst>
          </p:cNvPr>
          <p:cNvSpPr txBox="1"/>
          <p:nvPr/>
        </p:nvSpPr>
        <p:spPr>
          <a:xfrm>
            <a:off x="940900" y="1914409"/>
            <a:ext cx="10495725" cy="461665"/>
          </a:xfrm>
          <a:prstGeom prst="rect">
            <a:avLst/>
          </a:prstGeom>
          <a:noFill/>
        </p:spPr>
        <p:txBody>
          <a:bodyPr wrap="square" rtlCol="0">
            <a:spAutoFit/>
          </a:bodyPr>
          <a:lstStyle/>
          <a:p>
            <a:r>
              <a:rPr lang="en-US" sz="2400" dirty="0">
                <a:solidFill>
                  <a:srgbClr val="273239"/>
                </a:solidFill>
                <a:latin typeface="urw-din"/>
              </a:rPr>
              <a:t>It is used when we have multiple condition to test</a:t>
            </a:r>
          </a:p>
        </p:txBody>
      </p:sp>
      <p:sp>
        <p:nvSpPr>
          <p:cNvPr id="4" name="TextBox 3">
            <a:extLst>
              <a:ext uri="{FF2B5EF4-FFF2-40B4-BE49-F238E27FC236}">
                <a16:creationId xmlns:a16="http://schemas.microsoft.com/office/drawing/2014/main" id="{478F619E-E78E-4B77-9ACD-CDFE180672D0}"/>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5" name="TextBox 4">
            <a:extLst>
              <a:ext uri="{FF2B5EF4-FFF2-40B4-BE49-F238E27FC236}">
                <a16:creationId xmlns:a16="http://schemas.microsoft.com/office/drawing/2014/main" id="{69744706-E872-4019-BD46-1CD654113D46}"/>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6" name="Rectangle 1">
            <a:extLst>
              <a:ext uri="{FF2B5EF4-FFF2-40B4-BE49-F238E27FC236}">
                <a16:creationId xmlns:a16="http://schemas.microsoft.com/office/drawing/2014/main" id="{11BFF2CE-DC45-44C4-B40F-57F29E6580BD}"/>
              </a:ext>
            </a:extLst>
          </p:cNvPr>
          <p:cNvSpPr>
            <a:spLocks noChangeArrowheads="1"/>
          </p:cNvSpPr>
          <p:nvPr/>
        </p:nvSpPr>
        <p:spPr bwMode="auto">
          <a:xfrm>
            <a:off x="2623139" y="2908656"/>
            <a:ext cx="2532745" cy="285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else 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statement;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Consolas" panose="020B0609020204030204" pitchFamily="49" charset="0"/>
              </a:rPr>
              <a:t> .</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else statement;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0599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2937-52E8-4BFD-AB22-A0C1D1CA88F7}"/>
              </a:ext>
            </a:extLst>
          </p:cNvPr>
          <p:cNvSpPr txBox="1"/>
          <p:nvPr/>
        </p:nvSpPr>
        <p:spPr>
          <a:xfrm>
            <a:off x="874639" y="928321"/>
            <a:ext cx="5751447" cy="523220"/>
          </a:xfrm>
          <a:prstGeom prst="rect">
            <a:avLst/>
          </a:prstGeom>
          <a:noFill/>
        </p:spPr>
        <p:txBody>
          <a:bodyPr wrap="square" rtlCol="0">
            <a:spAutoFit/>
          </a:bodyPr>
          <a:lstStyle/>
          <a:p>
            <a:r>
              <a:rPr lang="en-US" sz="2800" dirty="0">
                <a:solidFill>
                  <a:srgbClr val="007B44"/>
                </a:solidFill>
              </a:rPr>
              <a:t>Flowchart of  </a:t>
            </a:r>
            <a:r>
              <a:rPr lang="en-IN" sz="2800" b="1" i="0" dirty="0">
                <a:solidFill>
                  <a:srgbClr val="273239"/>
                </a:solidFill>
                <a:effectLst/>
                <a:latin typeface="urw-din"/>
              </a:rPr>
              <a:t>if-else-if ladder</a:t>
            </a:r>
            <a:r>
              <a:rPr lang="en-US" sz="2800" dirty="0">
                <a:solidFill>
                  <a:srgbClr val="007B44"/>
                </a:solidFill>
              </a:rPr>
              <a:t> </a:t>
            </a:r>
          </a:p>
        </p:txBody>
      </p:sp>
      <p:sp>
        <p:nvSpPr>
          <p:cNvPr id="3" name="TextBox 2">
            <a:extLst>
              <a:ext uri="{FF2B5EF4-FFF2-40B4-BE49-F238E27FC236}">
                <a16:creationId xmlns:a16="http://schemas.microsoft.com/office/drawing/2014/main" id="{9C473B28-7D7E-4ED9-8632-E359ADF9FCAC}"/>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pic>
        <p:nvPicPr>
          <p:cNvPr id="4" name="Picture 2" descr="if-else-if-ladder">
            <a:extLst>
              <a:ext uri="{FF2B5EF4-FFF2-40B4-BE49-F238E27FC236}">
                <a16:creationId xmlns:a16="http://schemas.microsoft.com/office/drawing/2014/main" id="{F3322FEE-7D08-4B41-8FF7-76B8BCA5D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872" y="928321"/>
            <a:ext cx="4546668" cy="582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93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206B2-FA78-484A-9F51-35D2E16A336C}"/>
              </a:ext>
            </a:extLst>
          </p:cNvPr>
          <p:cNvSpPr txBox="1"/>
          <p:nvPr/>
        </p:nvSpPr>
        <p:spPr>
          <a:xfrm>
            <a:off x="3047999" y="225286"/>
            <a:ext cx="7825411" cy="830997"/>
          </a:xfrm>
          <a:prstGeom prst="rect">
            <a:avLst/>
          </a:prstGeom>
          <a:noFill/>
        </p:spPr>
        <p:txBody>
          <a:bodyPr wrap="square" rtlCol="0">
            <a:spAutoFit/>
          </a:bodyPr>
          <a:lstStyle/>
          <a:p>
            <a:r>
              <a:rPr lang="en-US" sz="4800" dirty="0">
                <a:solidFill>
                  <a:srgbClr val="675E95"/>
                </a:solidFill>
              </a:rPr>
              <a:t>Decision making in C++ </a:t>
            </a:r>
            <a:endParaRPr lang="en-IN" sz="4800" dirty="0">
              <a:solidFill>
                <a:srgbClr val="675E95"/>
              </a:solidFill>
            </a:endParaRPr>
          </a:p>
        </p:txBody>
      </p:sp>
      <p:sp>
        <p:nvSpPr>
          <p:cNvPr id="3" name="TextBox 2">
            <a:extLst>
              <a:ext uri="{FF2B5EF4-FFF2-40B4-BE49-F238E27FC236}">
                <a16:creationId xmlns:a16="http://schemas.microsoft.com/office/drawing/2014/main" id="{A4BDC050-F4F0-4EF4-BD4F-E157AF96821E}"/>
              </a:ext>
            </a:extLst>
          </p:cNvPr>
          <p:cNvSpPr txBox="1"/>
          <p:nvPr/>
        </p:nvSpPr>
        <p:spPr>
          <a:xfrm>
            <a:off x="940902" y="1391189"/>
            <a:ext cx="5738194" cy="523220"/>
          </a:xfrm>
          <a:prstGeom prst="rect">
            <a:avLst/>
          </a:prstGeom>
          <a:noFill/>
        </p:spPr>
        <p:txBody>
          <a:bodyPr wrap="square" rtlCol="0">
            <a:spAutoFit/>
          </a:bodyPr>
          <a:lstStyle/>
          <a:p>
            <a:r>
              <a:rPr lang="en-US" sz="2800" dirty="0">
                <a:solidFill>
                  <a:srgbClr val="007B44"/>
                </a:solidFill>
              </a:rPr>
              <a:t>Program for </a:t>
            </a:r>
            <a:r>
              <a:rPr lang="en-IN" sz="2800" b="1" i="0" dirty="0">
                <a:solidFill>
                  <a:srgbClr val="273239"/>
                </a:solidFill>
                <a:effectLst/>
                <a:latin typeface="urw-din"/>
              </a:rPr>
              <a:t>if-else-if ladder</a:t>
            </a:r>
            <a:r>
              <a:rPr lang="en-US" sz="2800" dirty="0">
                <a:solidFill>
                  <a:srgbClr val="007B44"/>
                </a:solidFill>
              </a:rPr>
              <a:t> </a:t>
            </a:r>
          </a:p>
        </p:txBody>
      </p:sp>
      <p:pic>
        <p:nvPicPr>
          <p:cNvPr id="4" name="Picture 3">
            <a:extLst>
              <a:ext uri="{FF2B5EF4-FFF2-40B4-BE49-F238E27FC236}">
                <a16:creationId xmlns:a16="http://schemas.microsoft.com/office/drawing/2014/main" id="{724B218B-BC64-401A-8070-B2DF0124DF60}"/>
              </a:ext>
            </a:extLst>
          </p:cNvPr>
          <p:cNvPicPr>
            <a:picLocks noChangeAspect="1"/>
          </p:cNvPicPr>
          <p:nvPr/>
        </p:nvPicPr>
        <p:blipFill>
          <a:blip r:embed="rId2"/>
          <a:stretch>
            <a:fillRect/>
          </a:stretch>
        </p:blipFill>
        <p:spPr>
          <a:xfrm>
            <a:off x="1100246" y="1914408"/>
            <a:ext cx="6484816" cy="4817695"/>
          </a:xfrm>
          <a:prstGeom prst="rect">
            <a:avLst/>
          </a:prstGeom>
        </p:spPr>
      </p:pic>
    </p:spTree>
    <p:extLst>
      <p:ext uri="{BB962C8B-B14F-4D97-AF65-F5344CB8AC3E}">
        <p14:creationId xmlns:p14="http://schemas.microsoft.com/office/powerpoint/2010/main" val="1531492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9FC8E-4F3E-4845-9301-7DD608C7C5DC}"/>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a:t>
            </a:r>
            <a:r>
              <a:rPr lang="en-IN" sz="2800" b="1" i="0" dirty="0">
                <a:solidFill>
                  <a:srgbClr val="273239"/>
                </a:solidFill>
                <a:effectLst/>
                <a:latin typeface="urw-din"/>
              </a:rPr>
              <a:t>Switch</a:t>
            </a:r>
            <a:r>
              <a:rPr lang="en-US" sz="2800" dirty="0">
                <a:solidFill>
                  <a:srgbClr val="007B44"/>
                </a:solidFill>
              </a:rPr>
              <a:t> statement ? </a:t>
            </a:r>
          </a:p>
        </p:txBody>
      </p:sp>
      <p:sp>
        <p:nvSpPr>
          <p:cNvPr id="3" name="TextBox 2">
            <a:extLst>
              <a:ext uri="{FF2B5EF4-FFF2-40B4-BE49-F238E27FC236}">
                <a16:creationId xmlns:a16="http://schemas.microsoft.com/office/drawing/2014/main" id="{B2E4DE19-0E7F-4421-B17B-FFB663386D00}"/>
              </a:ext>
            </a:extLst>
          </p:cNvPr>
          <p:cNvSpPr txBox="1"/>
          <p:nvPr/>
        </p:nvSpPr>
        <p:spPr>
          <a:xfrm>
            <a:off x="940900" y="1914409"/>
            <a:ext cx="10495725" cy="461665"/>
          </a:xfrm>
          <a:prstGeom prst="rect">
            <a:avLst/>
          </a:prstGeom>
          <a:noFill/>
        </p:spPr>
        <p:txBody>
          <a:bodyPr wrap="square" rtlCol="0">
            <a:spAutoFit/>
          </a:bodyPr>
          <a:lstStyle/>
          <a:p>
            <a:r>
              <a:rPr lang="en-US" sz="2400" dirty="0">
                <a:solidFill>
                  <a:srgbClr val="273239"/>
                </a:solidFill>
                <a:latin typeface="urw-din"/>
              </a:rPr>
              <a:t>Switch is the shortcut of if-else-if ladder</a:t>
            </a:r>
          </a:p>
        </p:txBody>
      </p:sp>
      <p:sp>
        <p:nvSpPr>
          <p:cNvPr id="4" name="TextBox 3">
            <a:extLst>
              <a:ext uri="{FF2B5EF4-FFF2-40B4-BE49-F238E27FC236}">
                <a16:creationId xmlns:a16="http://schemas.microsoft.com/office/drawing/2014/main" id="{78034051-EF1E-456F-B4D0-DE0549EE8B2E}"/>
              </a:ext>
            </a:extLst>
          </p:cNvPr>
          <p:cNvSpPr txBox="1"/>
          <p:nvPr/>
        </p:nvSpPr>
        <p:spPr>
          <a:xfrm>
            <a:off x="2981737" y="97324"/>
            <a:ext cx="959457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Decision Making </a:t>
            </a:r>
            <a:r>
              <a:rPr lang="en-US" sz="4800" dirty="0">
                <a:solidFill>
                  <a:srgbClr val="675E95"/>
                </a:solidFill>
              </a:rPr>
              <a:t>in C </a:t>
            </a:r>
            <a:endParaRPr lang="en-IN" sz="4800" dirty="0">
              <a:solidFill>
                <a:srgbClr val="675E95"/>
              </a:solidFill>
            </a:endParaRPr>
          </a:p>
        </p:txBody>
      </p:sp>
      <p:sp>
        <p:nvSpPr>
          <p:cNvPr id="5" name="TextBox 4">
            <a:extLst>
              <a:ext uri="{FF2B5EF4-FFF2-40B4-BE49-F238E27FC236}">
                <a16:creationId xmlns:a16="http://schemas.microsoft.com/office/drawing/2014/main" id="{7A7BD2D5-EA3C-422A-8F54-E9258F2F94E2}"/>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program : </a:t>
            </a:r>
          </a:p>
        </p:txBody>
      </p:sp>
      <p:pic>
        <p:nvPicPr>
          <p:cNvPr id="6" name="Picture 5">
            <a:extLst>
              <a:ext uri="{FF2B5EF4-FFF2-40B4-BE49-F238E27FC236}">
                <a16:creationId xmlns:a16="http://schemas.microsoft.com/office/drawing/2014/main" id="{46F815C8-D248-4AB0-AF54-623DAC836F3A}"/>
              </a:ext>
            </a:extLst>
          </p:cNvPr>
          <p:cNvPicPr>
            <a:picLocks noChangeAspect="1"/>
          </p:cNvPicPr>
          <p:nvPr/>
        </p:nvPicPr>
        <p:blipFill>
          <a:blip r:embed="rId2"/>
          <a:stretch>
            <a:fillRect/>
          </a:stretch>
        </p:blipFill>
        <p:spPr>
          <a:xfrm>
            <a:off x="6378144" y="1556187"/>
            <a:ext cx="5058481" cy="4620270"/>
          </a:xfrm>
          <a:prstGeom prst="rect">
            <a:avLst/>
          </a:prstGeom>
        </p:spPr>
      </p:pic>
    </p:spTree>
    <p:extLst>
      <p:ext uri="{BB962C8B-B14F-4D97-AF65-F5344CB8AC3E}">
        <p14:creationId xmlns:p14="http://schemas.microsoft.com/office/powerpoint/2010/main" val="2426528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64BB1-566A-43DE-B55B-9D7CC9272FA3}"/>
              </a:ext>
            </a:extLst>
          </p:cNvPr>
          <p:cNvSpPr txBox="1"/>
          <p:nvPr/>
        </p:nvSpPr>
        <p:spPr>
          <a:xfrm>
            <a:off x="424067" y="1356280"/>
            <a:ext cx="11635411" cy="707886"/>
          </a:xfrm>
          <a:prstGeom prst="rect">
            <a:avLst/>
          </a:prstGeom>
          <a:noFill/>
        </p:spPr>
        <p:txBody>
          <a:bodyPr wrap="square" rtlCol="0">
            <a:spAutoFit/>
          </a:bodyPr>
          <a:lstStyle/>
          <a:p>
            <a:r>
              <a:rPr lang="en-IN" sz="4000" b="1" dirty="0">
                <a:solidFill>
                  <a:srgbClr val="00E27C"/>
                </a:solidFill>
                <a:latin typeface="sofia-pro"/>
              </a:rPr>
              <a:t>Break</a:t>
            </a:r>
            <a:r>
              <a:rPr lang="en-IN" sz="4000" b="1" dirty="0">
                <a:solidFill>
                  <a:schemeClr val="accent1">
                    <a:lumMod val="75000"/>
                  </a:schemeClr>
                </a:solidFill>
                <a:latin typeface="sofia-pro"/>
              </a:rPr>
              <a:t> </a:t>
            </a:r>
            <a:r>
              <a:rPr lang="en-IN" sz="4000" dirty="0">
                <a:solidFill>
                  <a:schemeClr val="accent1">
                    <a:lumMod val="75000"/>
                  </a:schemeClr>
                </a:solidFill>
                <a:latin typeface="sofia-pro"/>
              </a:rPr>
              <a:t> - </a:t>
            </a:r>
            <a:r>
              <a:rPr lang="en-IN" sz="4000" dirty="0">
                <a:latin typeface="sofia-pro"/>
              </a:rPr>
              <a:t>terminate the code after finding it’s true value</a:t>
            </a:r>
            <a:r>
              <a:rPr lang="en-US" sz="4000" dirty="0"/>
              <a:t> </a:t>
            </a:r>
            <a:endParaRPr lang="en-IN" sz="4000" dirty="0"/>
          </a:p>
        </p:txBody>
      </p:sp>
      <p:sp>
        <p:nvSpPr>
          <p:cNvPr id="3" name="TextBox 2">
            <a:extLst>
              <a:ext uri="{FF2B5EF4-FFF2-40B4-BE49-F238E27FC236}">
                <a16:creationId xmlns:a16="http://schemas.microsoft.com/office/drawing/2014/main" id="{F056984F-F830-409F-8D95-73F95B85ECFB}"/>
              </a:ext>
            </a:extLst>
          </p:cNvPr>
          <p:cNvSpPr txBox="1"/>
          <p:nvPr/>
        </p:nvSpPr>
        <p:spPr>
          <a:xfrm>
            <a:off x="3213650" y="368994"/>
            <a:ext cx="9594576" cy="830997"/>
          </a:xfrm>
          <a:prstGeom prst="rect">
            <a:avLst/>
          </a:prstGeom>
          <a:noFill/>
        </p:spPr>
        <p:txBody>
          <a:bodyPr wrap="square" rtlCol="0">
            <a:spAutoFit/>
          </a:bodyPr>
          <a:lstStyle/>
          <a:p>
            <a:r>
              <a:rPr lang="en-IN" sz="4800" dirty="0">
                <a:solidFill>
                  <a:schemeClr val="accent1">
                    <a:lumMod val="75000"/>
                  </a:schemeClr>
                </a:solidFill>
                <a:latin typeface="sofia-pro"/>
              </a:rPr>
              <a:t>Jumping</a:t>
            </a:r>
            <a:r>
              <a:rPr lang="en-IN" sz="4800" i="0" dirty="0">
                <a:solidFill>
                  <a:schemeClr val="accent1">
                    <a:lumMod val="75000"/>
                  </a:schemeClr>
                </a:solidFill>
                <a:effectLst/>
                <a:latin typeface="sofia-pro"/>
              </a:rPr>
              <a:t> statement </a:t>
            </a:r>
            <a:r>
              <a:rPr lang="en-US" sz="4800" dirty="0">
                <a:solidFill>
                  <a:srgbClr val="675E95"/>
                </a:solidFill>
              </a:rPr>
              <a:t>in C </a:t>
            </a:r>
            <a:endParaRPr lang="en-IN" sz="4800" dirty="0">
              <a:solidFill>
                <a:srgbClr val="675E95"/>
              </a:solidFill>
            </a:endParaRPr>
          </a:p>
        </p:txBody>
      </p:sp>
      <p:sp>
        <p:nvSpPr>
          <p:cNvPr id="4" name="TextBox 3">
            <a:extLst>
              <a:ext uri="{FF2B5EF4-FFF2-40B4-BE49-F238E27FC236}">
                <a16:creationId xmlns:a16="http://schemas.microsoft.com/office/drawing/2014/main" id="{065F99FD-A7FD-4BC8-BE5C-CE7E38CB6C5A}"/>
              </a:ext>
            </a:extLst>
          </p:cNvPr>
          <p:cNvSpPr txBox="1"/>
          <p:nvPr/>
        </p:nvSpPr>
        <p:spPr>
          <a:xfrm>
            <a:off x="424067" y="2064166"/>
            <a:ext cx="11635411" cy="707886"/>
          </a:xfrm>
          <a:prstGeom prst="rect">
            <a:avLst/>
          </a:prstGeom>
          <a:noFill/>
        </p:spPr>
        <p:txBody>
          <a:bodyPr wrap="square" rtlCol="0">
            <a:spAutoFit/>
          </a:bodyPr>
          <a:lstStyle/>
          <a:p>
            <a:r>
              <a:rPr lang="en-IN" sz="4000" b="1" dirty="0">
                <a:solidFill>
                  <a:srgbClr val="00E27C"/>
                </a:solidFill>
                <a:latin typeface="sofia-pro"/>
              </a:rPr>
              <a:t>Continue</a:t>
            </a:r>
            <a:r>
              <a:rPr lang="en-IN" sz="4000" b="1" dirty="0">
                <a:solidFill>
                  <a:schemeClr val="accent1">
                    <a:lumMod val="75000"/>
                  </a:schemeClr>
                </a:solidFill>
                <a:latin typeface="sofia-pro"/>
              </a:rPr>
              <a:t> </a:t>
            </a:r>
            <a:r>
              <a:rPr lang="en-IN" sz="4000" dirty="0">
                <a:solidFill>
                  <a:schemeClr val="accent1">
                    <a:lumMod val="75000"/>
                  </a:schemeClr>
                </a:solidFill>
                <a:latin typeface="sofia-pro"/>
              </a:rPr>
              <a:t> - </a:t>
            </a:r>
            <a:r>
              <a:rPr lang="en-IN" sz="4000" dirty="0">
                <a:latin typeface="sofia-pro"/>
              </a:rPr>
              <a:t>skip the value</a:t>
            </a:r>
            <a:r>
              <a:rPr lang="en-US" sz="4000" dirty="0"/>
              <a:t> </a:t>
            </a:r>
            <a:endParaRPr lang="en-IN" sz="4000" dirty="0"/>
          </a:p>
        </p:txBody>
      </p:sp>
      <p:sp>
        <p:nvSpPr>
          <p:cNvPr id="5" name="TextBox 4">
            <a:extLst>
              <a:ext uri="{FF2B5EF4-FFF2-40B4-BE49-F238E27FC236}">
                <a16:creationId xmlns:a16="http://schemas.microsoft.com/office/drawing/2014/main" id="{A1A8A102-7D4C-4E19-87B2-B306005BE804}"/>
              </a:ext>
            </a:extLst>
          </p:cNvPr>
          <p:cNvSpPr txBox="1"/>
          <p:nvPr/>
        </p:nvSpPr>
        <p:spPr>
          <a:xfrm>
            <a:off x="424067" y="2971940"/>
            <a:ext cx="11635411" cy="707886"/>
          </a:xfrm>
          <a:prstGeom prst="rect">
            <a:avLst/>
          </a:prstGeom>
          <a:noFill/>
        </p:spPr>
        <p:txBody>
          <a:bodyPr wrap="square" rtlCol="0">
            <a:spAutoFit/>
          </a:bodyPr>
          <a:lstStyle/>
          <a:p>
            <a:r>
              <a:rPr lang="en-IN" sz="4000" b="1" dirty="0">
                <a:solidFill>
                  <a:srgbClr val="00E27C"/>
                </a:solidFill>
                <a:latin typeface="sofia-pro"/>
              </a:rPr>
              <a:t>Exit</a:t>
            </a:r>
            <a:r>
              <a:rPr lang="en-IN" sz="4000" b="1" dirty="0">
                <a:solidFill>
                  <a:schemeClr val="accent1">
                    <a:lumMod val="75000"/>
                  </a:schemeClr>
                </a:solidFill>
                <a:latin typeface="sofia-pro"/>
              </a:rPr>
              <a:t> </a:t>
            </a:r>
            <a:r>
              <a:rPr lang="en-IN" sz="4000" dirty="0">
                <a:solidFill>
                  <a:schemeClr val="accent1">
                    <a:lumMod val="75000"/>
                  </a:schemeClr>
                </a:solidFill>
                <a:latin typeface="sofia-pro"/>
              </a:rPr>
              <a:t> - </a:t>
            </a:r>
            <a:r>
              <a:rPr lang="en-IN" sz="4000" dirty="0">
                <a:latin typeface="sofia-pro"/>
              </a:rPr>
              <a:t>Exit the whole code</a:t>
            </a:r>
            <a:r>
              <a:rPr lang="en-US" sz="4000" dirty="0"/>
              <a:t> </a:t>
            </a:r>
            <a:endParaRPr lang="en-IN" sz="4000" dirty="0"/>
          </a:p>
        </p:txBody>
      </p:sp>
      <p:sp>
        <p:nvSpPr>
          <p:cNvPr id="6" name="TextBox 5">
            <a:extLst>
              <a:ext uri="{FF2B5EF4-FFF2-40B4-BE49-F238E27FC236}">
                <a16:creationId xmlns:a16="http://schemas.microsoft.com/office/drawing/2014/main" id="{495E108A-F32A-4D46-B383-8E672C8213FB}"/>
              </a:ext>
            </a:extLst>
          </p:cNvPr>
          <p:cNvSpPr txBox="1"/>
          <p:nvPr/>
        </p:nvSpPr>
        <p:spPr>
          <a:xfrm>
            <a:off x="424065" y="5147777"/>
            <a:ext cx="11635411" cy="707886"/>
          </a:xfrm>
          <a:prstGeom prst="rect">
            <a:avLst/>
          </a:prstGeom>
          <a:noFill/>
        </p:spPr>
        <p:txBody>
          <a:bodyPr wrap="square" rtlCol="0">
            <a:spAutoFit/>
          </a:bodyPr>
          <a:lstStyle/>
          <a:p>
            <a:r>
              <a:rPr lang="en-IN" sz="4000" b="1" dirty="0">
                <a:solidFill>
                  <a:srgbClr val="00E27C"/>
                </a:solidFill>
                <a:latin typeface="sofia-pro"/>
              </a:rPr>
              <a:t>Return</a:t>
            </a:r>
            <a:r>
              <a:rPr lang="en-IN" sz="4000" dirty="0">
                <a:solidFill>
                  <a:schemeClr val="accent1">
                    <a:lumMod val="75000"/>
                  </a:schemeClr>
                </a:solidFill>
                <a:latin typeface="sofia-pro"/>
              </a:rPr>
              <a:t> – </a:t>
            </a:r>
            <a:r>
              <a:rPr lang="en-IN" sz="4000" dirty="0">
                <a:latin typeface="sofia-pro"/>
              </a:rPr>
              <a:t>after calling it return value in main function</a:t>
            </a:r>
            <a:endParaRPr lang="en-IN" sz="4000" dirty="0"/>
          </a:p>
        </p:txBody>
      </p:sp>
      <p:sp>
        <p:nvSpPr>
          <p:cNvPr id="7" name="TextBox 6">
            <a:extLst>
              <a:ext uri="{FF2B5EF4-FFF2-40B4-BE49-F238E27FC236}">
                <a16:creationId xmlns:a16="http://schemas.microsoft.com/office/drawing/2014/main" id="{60F82B5C-0271-4211-B9EB-69184B517FA3}"/>
              </a:ext>
            </a:extLst>
          </p:cNvPr>
          <p:cNvSpPr txBox="1"/>
          <p:nvPr/>
        </p:nvSpPr>
        <p:spPr>
          <a:xfrm>
            <a:off x="424066" y="3920576"/>
            <a:ext cx="11635411" cy="707886"/>
          </a:xfrm>
          <a:prstGeom prst="rect">
            <a:avLst/>
          </a:prstGeom>
          <a:noFill/>
        </p:spPr>
        <p:txBody>
          <a:bodyPr wrap="square" rtlCol="0">
            <a:spAutoFit/>
          </a:bodyPr>
          <a:lstStyle/>
          <a:p>
            <a:r>
              <a:rPr lang="en-IN" sz="4000" b="1" dirty="0" err="1">
                <a:solidFill>
                  <a:srgbClr val="00E27C"/>
                </a:solidFill>
                <a:latin typeface="sofia-pro"/>
              </a:rPr>
              <a:t>Goto</a:t>
            </a:r>
            <a:r>
              <a:rPr lang="en-IN" sz="4000" b="1" dirty="0">
                <a:solidFill>
                  <a:srgbClr val="00E27C"/>
                </a:solidFill>
                <a:latin typeface="sofia-pro"/>
              </a:rPr>
              <a:t> Label</a:t>
            </a:r>
            <a:r>
              <a:rPr lang="en-IN" sz="4000" b="1" dirty="0">
                <a:solidFill>
                  <a:schemeClr val="accent1">
                    <a:lumMod val="75000"/>
                  </a:schemeClr>
                </a:solidFill>
                <a:latin typeface="sofia-pro"/>
              </a:rPr>
              <a:t> </a:t>
            </a:r>
            <a:r>
              <a:rPr lang="en-IN" sz="4000" dirty="0">
                <a:solidFill>
                  <a:schemeClr val="accent1">
                    <a:lumMod val="75000"/>
                  </a:schemeClr>
                </a:solidFill>
                <a:latin typeface="sofia-pro"/>
              </a:rPr>
              <a:t> - </a:t>
            </a:r>
            <a:r>
              <a:rPr lang="en-IN" sz="4000" dirty="0">
                <a:latin typeface="sofia-pro"/>
              </a:rPr>
              <a:t>Work as the loop</a:t>
            </a:r>
            <a:endParaRPr lang="en-IN" sz="4000" dirty="0"/>
          </a:p>
        </p:txBody>
      </p:sp>
    </p:spTree>
    <p:extLst>
      <p:ext uri="{BB962C8B-B14F-4D97-AF65-F5344CB8AC3E}">
        <p14:creationId xmlns:p14="http://schemas.microsoft.com/office/powerpoint/2010/main" val="29972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65C58-1E11-4FBD-A32E-DB820F038B98}"/>
              </a:ext>
            </a:extLst>
          </p:cNvPr>
          <p:cNvSpPr txBox="1"/>
          <p:nvPr/>
        </p:nvSpPr>
        <p:spPr>
          <a:xfrm>
            <a:off x="4585252" y="273613"/>
            <a:ext cx="4651513" cy="830997"/>
          </a:xfrm>
          <a:prstGeom prst="rect">
            <a:avLst/>
          </a:prstGeom>
          <a:noFill/>
        </p:spPr>
        <p:txBody>
          <a:bodyPr wrap="square" rtlCol="0">
            <a:spAutoFit/>
          </a:bodyPr>
          <a:lstStyle/>
          <a:p>
            <a:r>
              <a:rPr lang="en-US" sz="4800" dirty="0">
                <a:solidFill>
                  <a:srgbClr val="7030A0"/>
                </a:solidFill>
              </a:rPr>
              <a:t>C language</a:t>
            </a:r>
            <a:endParaRPr lang="en-IN" sz="4800" dirty="0">
              <a:solidFill>
                <a:srgbClr val="7030A0"/>
              </a:solidFill>
            </a:endParaRPr>
          </a:p>
        </p:txBody>
      </p:sp>
      <p:sp>
        <p:nvSpPr>
          <p:cNvPr id="5" name="TextBox 4">
            <a:extLst>
              <a:ext uri="{FF2B5EF4-FFF2-40B4-BE49-F238E27FC236}">
                <a16:creationId xmlns:a16="http://schemas.microsoft.com/office/drawing/2014/main" id="{9C0C8D50-51F4-4143-A353-CA570114A275}"/>
              </a:ext>
            </a:extLst>
          </p:cNvPr>
          <p:cNvSpPr txBox="1"/>
          <p:nvPr/>
        </p:nvSpPr>
        <p:spPr>
          <a:xfrm>
            <a:off x="881268" y="1440597"/>
            <a:ext cx="4943062" cy="584775"/>
          </a:xfrm>
          <a:prstGeom prst="rect">
            <a:avLst/>
          </a:prstGeom>
          <a:noFill/>
        </p:spPr>
        <p:txBody>
          <a:bodyPr wrap="square" rtlCol="0">
            <a:spAutoFit/>
          </a:bodyPr>
          <a:lstStyle/>
          <a:p>
            <a:r>
              <a:rPr lang="en-US" sz="3200" dirty="0">
                <a:solidFill>
                  <a:srgbClr val="007B44"/>
                </a:solidFill>
              </a:rPr>
              <a:t>Q</a:t>
            </a:r>
            <a:r>
              <a:rPr lang="en-US" sz="3200" dirty="0"/>
              <a:t>. What is C language?</a:t>
            </a:r>
          </a:p>
        </p:txBody>
      </p:sp>
      <p:sp>
        <p:nvSpPr>
          <p:cNvPr id="6" name="TextBox 5">
            <a:extLst>
              <a:ext uri="{FF2B5EF4-FFF2-40B4-BE49-F238E27FC236}">
                <a16:creationId xmlns:a16="http://schemas.microsoft.com/office/drawing/2014/main" id="{B4009319-D636-4C4E-AC92-E14C8CAD4418}"/>
              </a:ext>
            </a:extLst>
          </p:cNvPr>
          <p:cNvSpPr txBox="1"/>
          <p:nvPr/>
        </p:nvSpPr>
        <p:spPr>
          <a:xfrm>
            <a:off x="881267" y="2025372"/>
            <a:ext cx="10290315" cy="1446550"/>
          </a:xfrm>
          <a:prstGeom prst="rect">
            <a:avLst/>
          </a:prstGeom>
          <a:noFill/>
        </p:spPr>
        <p:txBody>
          <a:bodyPr wrap="square" rtlCol="0">
            <a:spAutoFit/>
          </a:bodyPr>
          <a:lstStyle/>
          <a:p>
            <a:r>
              <a:rPr lang="en-US" sz="3200" dirty="0">
                <a:solidFill>
                  <a:srgbClr val="007B44"/>
                </a:solidFill>
              </a:rPr>
              <a:t>Ans</a:t>
            </a:r>
            <a:r>
              <a:rPr lang="en-US" sz="3200" dirty="0"/>
              <a:t>. </a:t>
            </a:r>
            <a:r>
              <a:rPr lang="en-US" sz="2800" dirty="0"/>
              <a:t>C is a middle level procedural oriented programming language developed by “</a:t>
            </a:r>
            <a:r>
              <a:rPr lang="en-US" sz="2800" dirty="0">
                <a:solidFill>
                  <a:srgbClr val="FF9933"/>
                </a:solidFill>
              </a:rPr>
              <a:t>Dennis </a:t>
            </a:r>
            <a:r>
              <a:rPr lang="en-US" sz="2800" dirty="0" err="1">
                <a:solidFill>
                  <a:srgbClr val="FF9933"/>
                </a:solidFill>
              </a:rPr>
              <a:t>Ritchi</a:t>
            </a:r>
            <a:r>
              <a:rPr lang="en-US" sz="2800" dirty="0"/>
              <a:t>” at AT’s and T bell laboratory in the year </a:t>
            </a:r>
            <a:r>
              <a:rPr lang="en-US" sz="2800" dirty="0">
                <a:solidFill>
                  <a:srgbClr val="FF9933"/>
                </a:solidFill>
              </a:rPr>
              <a:t>1974</a:t>
            </a:r>
            <a:r>
              <a:rPr lang="en-US" sz="2800" dirty="0"/>
              <a:t> in USA</a:t>
            </a:r>
          </a:p>
        </p:txBody>
      </p:sp>
    </p:spTree>
    <p:extLst>
      <p:ext uri="{BB962C8B-B14F-4D97-AF65-F5344CB8AC3E}">
        <p14:creationId xmlns:p14="http://schemas.microsoft.com/office/powerpoint/2010/main" val="365281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EECFF-C50E-4547-9E25-FDBCD103A93F}"/>
              </a:ext>
            </a:extLst>
          </p:cNvPr>
          <p:cNvSpPr txBox="1"/>
          <p:nvPr/>
        </p:nvSpPr>
        <p:spPr>
          <a:xfrm>
            <a:off x="4552120" y="262977"/>
            <a:ext cx="2882350" cy="830997"/>
          </a:xfrm>
          <a:prstGeom prst="rect">
            <a:avLst/>
          </a:prstGeom>
          <a:noFill/>
        </p:spPr>
        <p:txBody>
          <a:bodyPr wrap="square" rtlCol="0">
            <a:spAutoFit/>
          </a:bodyPr>
          <a:lstStyle/>
          <a:p>
            <a:r>
              <a:rPr lang="en-US" sz="4800" dirty="0">
                <a:solidFill>
                  <a:srgbClr val="675E95"/>
                </a:solidFill>
              </a:rPr>
              <a:t>Loops in C </a:t>
            </a:r>
            <a:endParaRPr lang="en-IN" sz="4800" dirty="0">
              <a:solidFill>
                <a:srgbClr val="675E95"/>
              </a:solidFill>
            </a:endParaRPr>
          </a:p>
        </p:txBody>
      </p:sp>
      <p:sp>
        <p:nvSpPr>
          <p:cNvPr id="3" name="TextBox 2">
            <a:extLst>
              <a:ext uri="{FF2B5EF4-FFF2-40B4-BE49-F238E27FC236}">
                <a16:creationId xmlns:a16="http://schemas.microsoft.com/office/drawing/2014/main" id="{7679ACC5-9D50-4167-A911-22E105C8349C}"/>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loops? </a:t>
            </a:r>
          </a:p>
        </p:txBody>
      </p:sp>
      <p:sp>
        <p:nvSpPr>
          <p:cNvPr id="4" name="TextBox 3">
            <a:extLst>
              <a:ext uri="{FF2B5EF4-FFF2-40B4-BE49-F238E27FC236}">
                <a16:creationId xmlns:a16="http://schemas.microsoft.com/office/drawing/2014/main" id="{D2F90C9A-5352-45C0-BFDC-404FA094C004}"/>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Loop is nothing but iterative statement which allow a block of code to be executed </a:t>
            </a:r>
          </a:p>
          <a:p>
            <a:r>
              <a:rPr lang="en-US" sz="2400" dirty="0">
                <a:solidFill>
                  <a:srgbClr val="273239"/>
                </a:solidFill>
                <a:latin typeface="urw-din"/>
              </a:rPr>
              <a:t>repeatedly</a:t>
            </a:r>
          </a:p>
        </p:txBody>
      </p:sp>
      <p:sp>
        <p:nvSpPr>
          <p:cNvPr id="5" name="TextBox 4">
            <a:extLst>
              <a:ext uri="{FF2B5EF4-FFF2-40B4-BE49-F238E27FC236}">
                <a16:creationId xmlns:a16="http://schemas.microsoft.com/office/drawing/2014/main" id="{E602253C-7BF1-4476-8AF4-12BD4DFE7F7A}"/>
              </a:ext>
            </a:extLst>
          </p:cNvPr>
          <p:cNvSpPr txBox="1"/>
          <p:nvPr/>
        </p:nvSpPr>
        <p:spPr>
          <a:xfrm>
            <a:off x="940902" y="2905780"/>
            <a:ext cx="5897220" cy="523220"/>
          </a:xfrm>
          <a:prstGeom prst="rect">
            <a:avLst/>
          </a:prstGeom>
          <a:noFill/>
        </p:spPr>
        <p:txBody>
          <a:bodyPr wrap="square" rtlCol="0">
            <a:spAutoFit/>
          </a:bodyPr>
          <a:lstStyle/>
          <a:p>
            <a:r>
              <a:rPr lang="en-US" sz="2800" dirty="0">
                <a:solidFill>
                  <a:srgbClr val="007B44"/>
                </a:solidFill>
              </a:rPr>
              <a:t>Types of  loops? </a:t>
            </a:r>
          </a:p>
        </p:txBody>
      </p:sp>
      <p:sp>
        <p:nvSpPr>
          <p:cNvPr id="6" name="TextBox 5">
            <a:extLst>
              <a:ext uri="{FF2B5EF4-FFF2-40B4-BE49-F238E27FC236}">
                <a16:creationId xmlns:a16="http://schemas.microsoft.com/office/drawing/2014/main" id="{805229EE-6351-4CB8-83A9-7A64FC01F2B5}"/>
              </a:ext>
            </a:extLst>
          </p:cNvPr>
          <p:cNvSpPr txBox="1"/>
          <p:nvPr/>
        </p:nvSpPr>
        <p:spPr>
          <a:xfrm>
            <a:off x="940900" y="3731494"/>
            <a:ext cx="3127517"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t>While loop</a:t>
            </a:r>
          </a:p>
          <a:p>
            <a:pPr marL="457200" indent="-457200">
              <a:buFont typeface="Arial" panose="020B0604020202020204" pitchFamily="34" charset="0"/>
              <a:buChar char="•"/>
            </a:pPr>
            <a:r>
              <a:rPr lang="en-US" sz="2400" dirty="0"/>
              <a:t>Do while loop</a:t>
            </a:r>
          </a:p>
          <a:p>
            <a:pPr marL="457200" indent="-457200">
              <a:buFont typeface="Arial" panose="020B0604020202020204" pitchFamily="34" charset="0"/>
              <a:buChar char="•"/>
            </a:pPr>
            <a:r>
              <a:rPr lang="en-US" sz="2400" dirty="0"/>
              <a:t>For loop</a:t>
            </a:r>
          </a:p>
        </p:txBody>
      </p:sp>
    </p:spTree>
    <p:extLst>
      <p:ext uri="{BB962C8B-B14F-4D97-AF65-F5344CB8AC3E}">
        <p14:creationId xmlns:p14="http://schemas.microsoft.com/office/powerpoint/2010/main" val="1549709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86B97-6CEB-432A-B8CE-7C151EB2F3F9}"/>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while loop? </a:t>
            </a:r>
          </a:p>
        </p:txBody>
      </p:sp>
      <p:sp>
        <p:nvSpPr>
          <p:cNvPr id="3" name="TextBox 2">
            <a:extLst>
              <a:ext uri="{FF2B5EF4-FFF2-40B4-BE49-F238E27FC236}">
                <a16:creationId xmlns:a16="http://schemas.microsoft.com/office/drawing/2014/main" id="{5E6E1F6D-434E-4C1A-B594-5F1C0CF004CC}"/>
              </a:ext>
            </a:extLst>
          </p:cNvPr>
          <p:cNvSpPr txBox="1"/>
          <p:nvPr/>
        </p:nvSpPr>
        <p:spPr>
          <a:xfrm>
            <a:off x="4412968" y="30134"/>
            <a:ext cx="3551585" cy="830997"/>
          </a:xfrm>
          <a:prstGeom prst="rect">
            <a:avLst/>
          </a:prstGeom>
          <a:noFill/>
        </p:spPr>
        <p:txBody>
          <a:bodyPr wrap="square" rtlCol="0">
            <a:spAutoFit/>
          </a:bodyPr>
          <a:lstStyle/>
          <a:p>
            <a:r>
              <a:rPr lang="en-IN" sz="4800" dirty="0">
                <a:solidFill>
                  <a:schemeClr val="accent1">
                    <a:lumMod val="75000"/>
                  </a:schemeClr>
                </a:solidFill>
                <a:latin typeface="sofia-pro"/>
              </a:rPr>
              <a:t>Loops</a:t>
            </a:r>
            <a:r>
              <a:rPr lang="en-IN" sz="4800" i="0" dirty="0">
                <a:solidFill>
                  <a:schemeClr val="accent1">
                    <a:lumMod val="75000"/>
                  </a:schemeClr>
                </a:solidFill>
                <a:effectLst/>
                <a:latin typeface="sofia-pro"/>
              </a:rPr>
              <a:t> </a:t>
            </a:r>
            <a:r>
              <a:rPr lang="en-US" sz="4800" dirty="0">
                <a:solidFill>
                  <a:srgbClr val="675E95"/>
                </a:solidFill>
              </a:rPr>
              <a:t>in C </a:t>
            </a:r>
            <a:endParaRPr lang="en-IN" sz="4800" dirty="0">
              <a:solidFill>
                <a:srgbClr val="675E95"/>
              </a:solidFill>
            </a:endParaRPr>
          </a:p>
        </p:txBody>
      </p:sp>
      <p:sp>
        <p:nvSpPr>
          <p:cNvPr id="4" name="TextBox 3">
            <a:extLst>
              <a:ext uri="{FF2B5EF4-FFF2-40B4-BE49-F238E27FC236}">
                <a16:creationId xmlns:a16="http://schemas.microsoft.com/office/drawing/2014/main" id="{7751A2E5-101F-48B9-A6A9-A78EFEAE813C}"/>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While loop is also known as entry controlled loop. The statement will be executed continuously until the given condition is no longer satisfied</a:t>
            </a:r>
          </a:p>
        </p:txBody>
      </p:sp>
      <p:sp>
        <p:nvSpPr>
          <p:cNvPr id="5" name="TextBox 4">
            <a:extLst>
              <a:ext uri="{FF2B5EF4-FFF2-40B4-BE49-F238E27FC236}">
                <a16:creationId xmlns:a16="http://schemas.microsoft.com/office/drawing/2014/main" id="{E07DE92A-BC0A-4B09-8133-0599B9E0D5FC}"/>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6" name="TextBox 5">
            <a:extLst>
              <a:ext uri="{FF2B5EF4-FFF2-40B4-BE49-F238E27FC236}">
                <a16:creationId xmlns:a16="http://schemas.microsoft.com/office/drawing/2014/main" id="{C967FED5-CB35-44F5-8704-F693DB8E5448}"/>
              </a:ext>
            </a:extLst>
          </p:cNvPr>
          <p:cNvSpPr txBox="1"/>
          <p:nvPr/>
        </p:nvSpPr>
        <p:spPr>
          <a:xfrm>
            <a:off x="940899" y="3622284"/>
            <a:ext cx="10495725" cy="2308324"/>
          </a:xfrm>
          <a:prstGeom prst="rect">
            <a:avLst/>
          </a:prstGeom>
          <a:noFill/>
        </p:spPr>
        <p:txBody>
          <a:bodyPr wrap="square" rtlCol="0">
            <a:spAutoFit/>
          </a:bodyPr>
          <a:lstStyle/>
          <a:p>
            <a:r>
              <a:rPr lang="en-US" sz="2400" dirty="0">
                <a:solidFill>
                  <a:srgbClr val="273239"/>
                </a:solidFill>
                <a:latin typeface="urw-din"/>
              </a:rPr>
              <a:t>While(condition)</a:t>
            </a:r>
          </a:p>
          <a:p>
            <a:r>
              <a:rPr lang="en-US" sz="2400" dirty="0">
                <a:solidFill>
                  <a:srgbClr val="273239"/>
                </a:solidFill>
                <a:latin typeface="urw-din"/>
              </a:rPr>
              <a:t>{</a:t>
            </a:r>
          </a:p>
          <a:p>
            <a:r>
              <a:rPr lang="en-US" sz="2400" dirty="0">
                <a:solidFill>
                  <a:srgbClr val="273239"/>
                </a:solidFill>
                <a:latin typeface="urw-din"/>
              </a:rPr>
              <a:t>  //statement;</a:t>
            </a:r>
          </a:p>
          <a:p>
            <a:r>
              <a:rPr lang="en-US" sz="2400" dirty="0">
                <a:solidFill>
                  <a:srgbClr val="273239"/>
                </a:solidFill>
                <a:latin typeface="urw-din"/>
              </a:rPr>
              <a:t>  //increment /decrement;</a:t>
            </a:r>
          </a:p>
          <a:p>
            <a:endParaRPr lang="en-US" sz="2400" dirty="0">
              <a:solidFill>
                <a:srgbClr val="273239"/>
              </a:solidFill>
              <a:latin typeface="urw-din"/>
            </a:endParaRPr>
          </a:p>
          <a:p>
            <a:r>
              <a:rPr lang="en-US" sz="2400" dirty="0">
                <a:solidFill>
                  <a:srgbClr val="273239"/>
                </a:solidFill>
                <a:latin typeface="urw-din"/>
              </a:rPr>
              <a:t>}</a:t>
            </a:r>
          </a:p>
        </p:txBody>
      </p:sp>
    </p:spTree>
    <p:extLst>
      <p:ext uri="{BB962C8B-B14F-4D97-AF65-F5344CB8AC3E}">
        <p14:creationId xmlns:p14="http://schemas.microsoft.com/office/powerpoint/2010/main" val="1748933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87CB1-7DF4-42F5-9222-B63F328688D9}"/>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a:t>
            </a:r>
            <a:r>
              <a:rPr lang="en-US" sz="2800" dirty="0" err="1">
                <a:solidFill>
                  <a:srgbClr val="007B44"/>
                </a:solidFill>
              </a:rPr>
              <a:t>do_while</a:t>
            </a:r>
            <a:r>
              <a:rPr lang="en-US" sz="2800" dirty="0">
                <a:solidFill>
                  <a:srgbClr val="007B44"/>
                </a:solidFill>
              </a:rPr>
              <a:t> loop? </a:t>
            </a:r>
          </a:p>
        </p:txBody>
      </p:sp>
      <p:sp>
        <p:nvSpPr>
          <p:cNvPr id="3" name="TextBox 2">
            <a:extLst>
              <a:ext uri="{FF2B5EF4-FFF2-40B4-BE49-F238E27FC236}">
                <a16:creationId xmlns:a16="http://schemas.microsoft.com/office/drawing/2014/main" id="{5F157CC7-2899-45B1-B66E-01D4583CC0F7}"/>
              </a:ext>
            </a:extLst>
          </p:cNvPr>
          <p:cNvSpPr txBox="1"/>
          <p:nvPr/>
        </p:nvSpPr>
        <p:spPr>
          <a:xfrm>
            <a:off x="4260573" y="144693"/>
            <a:ext cx="3670854" cy="830997"/>
          </a:xfrm>
          <a:prstGeom prst="rect">
            <a:avLst/>
          </a:prstGeom>
          <a:noFill/>
        </p:spPr>
        <p:txBody>
          <a:bodyPr wrap="square" rtlCol="0">
            <a:spAutoFit/>
          </a:bodyPr>
          <a:lstStyle/>
          <a:p>
            <a:r>
              <a:rPr lang="en-IN" sz="4800" dirty="0">
                <a:solidFill>
                  <a:schemeClr val="accent1">
                    <a:lumMod val="75000"/>
                  </a:schemeClr>
                </a:solidFill>
                <a:latin typeface="sofia-pro"/>
              </a:rPr>
              <a:t>Loops</a:t>
            </a:r>
            <a:r>
              <a:rPr lang="en-IN" sz="4800" i="0" dirty="0">
                <a:solidFill>
                  <a:schemeClr val="accent1">
                    <a:lumMod val="75000"/>
                  </a:schemeClr>
                </a:solidFill>
                <a:effectLst/>
                <a:latin typeface="sofia-pro"/>
              </a:rPr>
              <a:t> </a:t>
            </a:r>
            <a:r>
              <a:rPr lang="en-US" sz="4800" dirty="0">
                <a:solidFill>
                  <a:srgbClr val="675E95"/>
                </a:solidFill>
              </a:rPr>
              <a:t>in C </a:t>
            </a:r>
            <a:endParaRPr lang="en-IN" sz="4800" dirty="0">
              <a:solidFill>
                <a:srgbClr val="675E95"/>
              </a:solidFill>
            </a:endParaRPr>
          </a:p>
        </p:txBody>
      </p:sp>
      <p:sp>
        <p:nvSpPr>
          <p:cNvPr id="4" name="TextBox 3">
            <a:extLst>
              <a:ext uri="{FF2B5EF4-FFF2-40B4-BE49-F238E27FC236}">
                <a16:creationId xmlns:a16="http://schemas.microsoft.com/office/drawing/2014/main" id="{06AFAEA1-8B39-4585-83FE-B81ED952D6BE}"/>
              </a:ext>
            </a:extLst>
          </p:cNvPr>
          <p:cNvSpPr txBox="1"/>
          <p:nvPr/>
        </p:nvSpPr>
        <p:spPr>
          <a:xfrm>
            <a:off x="940900" y="1914409"/>
            <a:ext cx="10495725" cy="830997"/>
          </a:xfrm>
          <a:prstGeom prst="rect">
            <a:avLst/>
          </a:prstGeom>
          <a:noFill/>
        </p:spPr>
        <p:txBody>
          <a:bodyPr wrap="square" rtlCol="0">
            <a:spAutoFit/>
          </a:bodyPr>
          <a:lstStyle/>
          <a:p>
            <a:r>
              <a:rPr lang="en-US" sz="2400" dirty="0">
                <a:solidFill>
                  <a:srgbClr val="273239"/>
                </a:solidFill>
                <a:latin typeface="urw-din"/>
              </a:rPr>
              <a:t>It is also known as exit control loop, because it tests condition at the end of the loop body</a:t>
            </a:r>
          </a:p>
        </p:txBody>
      </p:sp>
      <p:sp>
        <p:nvSpPr>
          <p:cNvPr id="5" name="TextBox 4">
            <a:extLst>
              <a:ext uri="{FF2B5EF4-FFF2-40B4-BE49-F238E27FC236}">
                <a16:creationId xmlns:a16="http://schemas.microsoft.com/office/drawing/2014/main" id="{1CE4F0AE-4AE7-40BC-97BB-F561274EBD1F}"/>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6" name="TextBox 5">
            <a:extLst>
              <a:ext uri="{FF2B5EF4-FFF2-40B4-BE49-F238E27FC236}">
                <a16:creationId xmlns:a16="http://schemas.microsoft.com/office/drawing/2014/main" id="{23482D73-4537-4388-9911-2435D923C83C}"/>
              </a:ext>
            </a:extLst>
          </p:cNvPr>
          <p:cNvSpPr txBox="1"/>
          <p:nvPr/>
        </p:nvSpPr>
        <p:spPr>
          <a:xfrm>
            <a:off x="940899" y="3622284"/>
            <a:ext cx="10495725" cy="3046988"/>
          </a:xfrm>
          <a:prstGeom prst="rect">
            <a:avLst/>
          </a:prstGeom>
          <a:noFill/>
        </p:spPr>
        <p:txBody>
          <a:bodyPr wrap="square" rtlCol="0">
            <a:spAutoFit/>
          </a:bodyPr>
          <a:lstStyle/>
          <a:p>
            <a:r>
              <a:rPr lang="en-US" sz="2400" dirty="0">
                <a:solidFill>
                  <a:srgbClr val="273239"/>
                </a:solidFill>
                <a:latin typeface="urw-din"/>
              </a:rPr>
              <a:t>do</a:t>
            </a:r>
          </a:p>
          <a:p>
            <a:r>
              <a:rPr lang="en-US" sz="2400" dirty="0">
                <a:solidFill>
                  <a:srgbClr val="273239"/>
                </a:solidFill>
                <a:latin typeface="urw-din"/>
              </a:rPr>
              <a:t>{</a:t>
            </a:r>
          </a:p>
          <a:p>
            <a:r>
              <a:rPr lang="en-US" sz="2400" dirty="0">
                <a:solidFill>
                  <a:srgbClr val="273239"/>
                </a:solidFill>
                <a:latin typeface="urw-din"/>
              </a:rPr>
              <a:t>  //statement;</a:t>
            </a:r>
          </a:p>
          <a:p>
            <a:r>
              <a:rPr lang="en-US" sz="2400" dirty="0">
                <a:solidFill>
                  <a:srgbClr val="273239"/>
                </a:solidFill>
                <a:latin typeface="urw-din"/>
              </a:rPr>
              <a:t>  //increment /decrement;</a:t>
            </a:r>
          </a:p>
          <a:p>
            <a:endParaRPr lang="en-US" sz="2400" dirty="0">
              <a:solidFill>
                <a:srgbClr val="273239"/>
              </a:solidFill>
              <a:latin typeface="urw-din"/>
            </a:endParaRPr>
          </a:p>
          <a:p>
            <a:r>
              <a:rPr lang="en-US" sz="2400" dirty="0">
                <a:solidFill>
                  <a:srgbClr val="273239"/>
                </a:solidFill>
                <a:latin typeface="urw-din"/>
              </a:rPr>
              <a:t>} </a:t>
            </a:r>
          </a:p>
          <a:p>
            <a:r>
              <a:rPr lang="en-US" sz="2400" dirty="0">
                <a:solidFill>
                  <a:srgbClr val="273239"/>
                </a:solidFill>
                <a:latin typeface="urw-din"/>
              </a:rPr>
              <a:t>While(condition);</a:t>
            </a:r>
          </a:p>
          <a:p>
            <a:endParaRPr lang="en-US" sz="2400" dirty="0">
              <a:solidFill>
                <a:srgbClr val="273239"/>
              </a:solidFill>
              <a:latin typeface="urw-din"/>
            </a:endParaRPr>
          </a:p>
        </p:txBody>
      </p:sp>
    </p:spTree>
    <p:extLst>
      <p:ext uri="{BB962C8B-B14F-4D97-AF65-F5344CB8AC3E}">
        <p14:creationId xmlns:p14="http://schemas.microsoft.com/office/powerpoint/2010/main" val="182655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6DCA0-7370-4132-876D-40F442C7F313}"/>
              </a:ext>
            </a:extLst>
          </p:cNvPr>
          <p:cNvSpPr txBox="1"/>
          <p:nvPr/>
        </p:nvSpPr>
        <p:spPr>
          <a:xfrm>
            <a:off x="940902" y="1391189"/>
            <a:ext cx="5897220" cy="523220"/>
          </a:xfrm>
          <a:prstGeom prst="rect">
            <a:avLst/>
          </a:prstGeom>
          <a:noFill/>
        </p:spPr>
        <p:txBody>
          <a:bodyPr wrap="square" rtlCol="0">
            <a:spAutoFit/>
          </a:bodyPr>
          <a:lstStyle/>
          <a:p>
            <a:r>
              <a:rPr lang="en-US" sz="2800" dirty="0">
                <a:solidFill>
                  <a:srgbClr val="007B44"/>
                </a:solidFill>
              </a:rPr>
              <a:t>What is for loop? </a:t>
            </a:r>
          </a:p>
        </p:txBody>
      </p:sp>
      <p:sp>
        <p:nvSpPr>
          <p:cNvPr id="3" name="TextBox 2">
            <a:extLst>
              <a:ext uri="{FF2B5EF4-FFF2-40B4-BE49-F238E27FC236}">
                <a16:creationId xmlns:a16="http://schemas.microsoft.com/office/drawing/2014/main" id="{76836AB1-5487-41A8-83F2-90D5E842C008}"/>
              </a:ext>
            </a:extLst>
          </p:cNvPr>
          <p:cNvSpPr txBox="1"/>
          <p:nvPr/>
        </p:nvSpPr>
        <p:spPr>
          <a:xfrm>
            <a:off x="4041911" y="338684"/>
            <a:ext cx="3706174" cy="830997"/>
          </a:xfrm>
          <a:prstGeom prst="rect">
            <a:avLst/>
          </a:prstGeom>
          <a:noFill/>
        </p:spPr>
        <p:txBody>
          <a:bodyPr wrap="square" rtlCol="0">
            <a:spAutoFit/>
          </a:bodyPr>
          <a:lstStyle/>
          <a:p>
            <a:r>
              <a:rPr lang="en-IN" sz="4800" dirty="0">
                <a:solidFill>
                  <a:schemeClr val="accent1">
                    <a:lumMod val="75000"/>
                  </a:schemeClr>
                </a:solidFill>
                <a:latin typeface="sofia-pro"/>
              </a:rPr>
              <a:t>Loops</a:t>
            </a:r>
            <a:r>
              <a:rPr lang="en-IN" sz="4800" i="0" dirty="0">
                <a:solidFill>
                  <a:schemeClr val="accent1">
                    <a:lumMod val="75000"/>
                  </a:schemeClr>
                </a:solidFill>
                <a:effectLst/>
                <a:latin typeface="sofia-pro"/>
              </a:rPr>
              <a:t> </a:t>
            </a:r>
            <a:r>
              <a:rPr lang="en-US" sz="4800" dirty="0">
                <a:solidFill>
                  <a:srgbClr val="675E95"/>
                </a:solidFill>
              </a:rPr>
              <a:t>in C </a:t>
            </a:r>
            <a:endParaRPr lang="en-IN" sz="4800" dirty="0">
              <a:solidFill>
                <a:srgbClr val="675E95"/>
              </a:solidFill>
            </a:endParaRPr>
          </a:p>
        </p:txBody>
      </p:sp>
      <p:sp>
        <p:nvSpPr>
          <p:cNvPr id="4" name="TextBox 3">
            <a:extLst>
              <a:ext uri="{FF2B5EF4-FFF2-40B4-BE49-F238E27FC236}">
                <a16:creationId xmlns:a16="http://schemas.microsoft.com/office/drawing/2014/main" id="{F3221EE3-A94F-4A40-AA86-7F2AD89336B2}"/>
              </a:ext>
            </a:extLst>
          </p:cNvPr>
          <p:cNvSpPr txBox="1"/>
          <p:nvPr/>
        </p:nvSpPr>
        <p:spPr>
          <a:xfrm>
            <a:off x="940900" y="1914409"/>
            <a:ext cx="10495725" cy="461665"/>
          </a:xfrm>
          <a:prstGeom prst="rect">
            <a:avLst/>
          </a:prstGeom>
          <a:noFill/>
        </p:spPr>
        <p:txBody>
          <a:bodyPr wrap="square" rtlCol="0">
            <a:spAutoFit/>
          </a:bodyPr>
          <a:lstStyle/>
          <a:p>
            <a:r>
              <a:rPr lang="en-US" sz="2400" dirty="0">
                <a:solidFill>
                  <a:srgbClr val="273239"/>
                </a:solidFill>
                <a:latin typeface="urw-din"/>
              </a:rPr>
              <a:t>Unlike while loop, for loop performs all operation in single line</a:t>
            </a:r>
          </a:p>
        </p:txBody>
      </p:sp>
      <p:sp>
        <p:nvSpPr>
          <p:cNvPr id="5" name="TextBox 4">
            <a:extLst>
              <a:ext uri="{FF2B5EF4-FFF2-40B4-BE49-F238E27FC236}">
                <a16:creationId xmlns:a16="http://schemas.microsoft.com/office/drawing/2014/main" id="{870895C5-39C7-4F01-8617-C0C1DC286275}"/>
              </a:ext>
            </a:extLst>
          </p:cNvPr>
          <p:cNvSpPr txBox="1"/>
          <p:nvPr/>
        </p:nvSpPr>
        <p:spPr>
          <a:xfrm>
            <a:off x="874640" y="2791287"/>
            <a:ext cx="1895064" cy="523220"/>
          </a:xfrm>
          <a:prstGeom prst="rect">
            <a:avLst/>
          </a:prstGeom>
          <a:noFill/>
        </p:spPr>
        <p:txBody>
          <a:bodyPr wrap="square" rtlCol="0">
            <a:spAutoFit/>
          </a:bodyPr>
          <a:lstStyle/>
          <a:p>
            <a:r>
              <a:rPr lang="en-US" sz="2800" dirty="0">
                <a:solidFill>
                  <a:srgbClr val="007B44"/>
                </a:solidFill>
              </a:rPr>
              <a:t>Syntax : </a:t>
            </a:r>
          </a:p>
        </p:txBody>
      </p:sp>
      <p:sp>
        <p:nvSpPr>
          <p:cNvPr id="6" name="TextBox 5">
            <a:extLst>
              <a:ext uri="{FF2B5EF4-FFF2-40B4-BE49-F238E27FC236}">
                <a16:creationId xmlns:a16="http://schemas.microsoft.com/office/drawing/2014/main" id="{8A9426DB-88AC-4EB3-A7E0-A195443D789A}"/>
              </a:ext>
            </a:extLst>
          </p:cNvPr>
          <p:cNvSpPr txBox="1"/>
          <p:nvPr/>
        </p:nvSpPr>
        <p:spPr>
          <a:xfrm>
            <a:off x="940899" y="3622284"/>
            <a:ext cx="10495725" cy="1938992"/>
          </a:xfrm>
          <a:prstGeom prst="rect">
            <a:avLst/>
          </a:prstGeom>
          <a:noFill/>
        </p:spPr>
        <p:txBody>
          <a:bodyPr wrap="square" rtlCol="0">
            <a:spAutoFit/>
          </a:bodyPr>
          <a:lstStyle/>
          <a:p>
            <a:r>
              <a:rPr lang="en-US" sz="2400" dirty="0">
                <a:solidFill>
                  <a:srgbClr val="273239"/>
                </a:solidFill>
                <a:latin typeface="urw-din"/>
              </a:rPr>
              <a:t>for(</a:t>
            </a:r>
            <a:r>
              <a:rPr lang="en-US" sz="2400" dirty="0" err="1">
                <a:solidFill>
                  <a:srgbClr val="273239"/>
                </a:solidFill>
                <a:latin typeface="urw-din"/>
              </a:rPr>
              <a:t>initialization;condition;iteration</a:t>
            </a:r>
            <a:r>
              <a:rPr lang="en-US" sz="2400" dirty="0">
                <a:solidFill>
                  <a:srgbClr val="273239"/>
                </a:solidFill>
                <a:latin typeface="urw-din"/>
              </a:rPr>
              <a:t>);</a:t>
            </a:r>
          </a:p>
          <a:p>
            <a:r>
              <a:rPr lang="en-US" sz="2400" dirty="0">
                <a:solidFill>
                  <a:srgbClr val="273239"/>
                </a:solidFill>
                <a:latin typeface="urw-din"/>
              </a:rPr>
              <a:t>{</a:t>
            </a:r>
          </a:p>
          <a:p>
            <a:r>
              <a:rPr lang="en-US" sz="2400" dirty="0">
                <a:solidFill>
                  <a:srgbClr val="273239"/>
                </a:solidFill>
                <a:latin typeface="urw-din"/>
              </a:rPr>
              <a:t>       //statement;</a:t>
            </a:r>
          </a:p>
          <a:p>
            <a:r>
              <a:rPr lang="en-US" sz="2400" dirty="0">
                <a:solidFill>
                  <a:srgbClr val="273239"/>
                </a:solidFill>
                <a:latin typeface="urw-din"/>
              </a:rPr>
              <a:t>} </a:t>
            </a:r>
          </a:p>
          <a:p>
            <a:endParaRPr lang="en-US" sz="2400" dirty="0">
              <a:solidFill>
                <a:srgbClr val="273239"/>
              </a:solidFill>
              <a:latin typeface="urw-din"/>
            </a:endParaRPr>
          </a:p>
        </p:txBody>
      </p:sp>
    </p:spTree>
    <p:extLst>
      <p:ext uri="{BB962C8B-B14F-4D97-AF65-F5344CB8AC3E}">
        <p14:creationId xmlns:p14="http://schemas.microsoft.com/office/powerpoint/2010/main" val="3993505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C6803E-61AE-4F1C-814C-0D83980AF28B}"/>
              </a:ext>
            </a:extLst>
          </p:cNvPr>
          <p:cNvSpPr txBox="1"/>
          <p:nvPr/>
        </p:nvSpPr>
        <p:spPr>
          <a:xfrm>
            <a:off x="480391" y="544734"/>
            <a:ext cx="8607288" cy="707886"/>
          </a:xfrm>
          <a:prstGeom prst="rect">
            <a:avLst/>
          </a:prstGeom>
          <a:noFill/>
        </p:spPr>
        <p:txBody>
          <a:bodyPr wrap="square" rtlCol="0">
            <a:spAutoFit/>
          </a:bodyPr>
          <a:lstStyle/>
          <a:p>
            <a:r>
              <a:rPr lang="en-IN" sz="4000" i="0" dirty="0">
                <a:solidFill>
                  <a:srgbClr val="FFC000"/>
                </a:solidFill>
                <a:effectLst/>
                <a:latin typeface="sofia-pro"/>
              </a:rPr>
              <a:t>Real Life Example of function </a:t>
            </a:r>
            <a:r>
              <a:rPr lang="en-US" sz="4000" dirty="0">
                <a:solidFill>
                  <a:srgbClr val="FFC000"/>
                </a:solidFill>
              </a:rPr>
              <a:t> </a:t>
            </a:r>
            <a:endParaRPr lang="en-IN" sz="4000" dirty="0">
              <a:solidFill>
                <a:srgbClr val="FFC000"/>
              </a:solidFill>
            </a:endParaRPr>
          </a:p>
        </p:txBody>
      </p:sp>
      <p:sp>
        <p:nvSpPr>
          <p:cNvPr id="3" name="TextBox 2">
            <a:extLst>
              <a:ext uri="{FF2B5EF4-FFF2-40B4-BE49-F238E27FC236}">
                <a16:creationId xmlns:a16="http://schemas.microsoft.com/office/drawing/2014/main" id="{05E20394-8345-406E-A8D0-A1D7AAB945C2}"/>
              </a:ext>
            </a:extLst>
          </p:cNvPr>
          <p:cNvSpPr txBox="1"/>
          <p:nvPr/>
        </p:nvSpPr>
        <p:spPr>
          <a:xfrm>
            <a:off x="480390" y="1532021"/>
            <a:ext cx="9710531" cy="2062103"/>
          </a:xfrm>
          <a:prstGeom prst="rect">
            <a:avLst/>
          </a:prstGeom>
          <a:noFill/>
        </p:spPr>
        <p:txBody>
          <a:bodyPr wrap="square" rtlCol="0">
            <a:spAutoFit/>
          </a:bodyPr>
          <a:lstStyle/>
          <a:p>
            <a:r>
              <a:rPr lang="en-IN" sz="3200" dirty="0">
                <a:latin typeface="sofia-pro"/>
              </a:rPr>
              <a:t>Declaration   --  guest in house   / friend </a:t>
            </a:r>
          </a:p>
          <a:p>
            <a:r>
              <a:rPr lang="en-IN" sz="3200" i="0" dirty="0">
                <a:effectLst/>
                <a:latin typeface="sofia-pro"/>
              </a:rPr>
              <a:t>Calling            -- calling guest      / calling friend</a:t>
            </a:r>
          </a:p>
          <a:p>
            <a:r>
              <a:rPr lang="en-IN" sz="3200" dirty="0" err="1">
                <a:latin typeface="sofia-pro"/>
              </a:rPr>
              <a:t>Defintion</a:t>
            </a:r>
            <a:r>
              <a:rPr lang="en-IN" sz="3200" dirty="0">
                <a:latin typeface="sofia-pro"/>
              </a:rPr>
              <a:t>      --process n talking to guest  / talk to friend</a:t>
            </a:r>
            <a:endParaRPr lang="en-IN" sz="3200" i="0" dirty="0">
              <a:effectLst/>
              <a:latin typeface="sofia-pro"/>
            </a:endParaRPr>
          </a:p>
          <a:p>
            <a:r>
              <a:rPr lang="en-IN" sz="3200" i="0" dirty="0">
                <a:effectLst/>
                <a:latin typeface="sofia-pro"/>
              </a:rPr>
              <a:t> </a:t>
            </a:r>
            <a:r>
              <a:rPr lang="en-US" sz="3200" dirty="0"/>
              <a:t> </a:t>
            </a:r>
            <a:endParaRPr lang="en-IN" sz="3200" dirty="0"/>
          </a:p>
        </p:txBody>
      </p:sp>
    </p:spTree>
    <p:extLst>
      <p:ext uri="{BB962C8B-B14F-4D97-AF65-F5344CB8AC3E}">
        <p14:creationId xmlns:p14="http://schemas.microsoft.com/office/powerpoint/2010/main" val="1163538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46824-13AD-4C6D-8CA3-BDBF96646E5A}"/>
              </a:ext>
            </a:extLst>
          </p:cNvPr>
          <p:cNvSpPr txBox="1"/>
          <p:nvPr/>
        </p:nvSpPr>
        <p:spPr>
          <a:xfrm>
            <a:off x="940902" y="1515503"/>
            <a:ext cx="5897220" cy="523220"/>
          </a:xfrm>
          <a:prstGeom prst="rect">
            <a:avLst/>
          </a:prstGeom>
          <a:noFill/>
        </p:spPr>
        <p:txBody>
          <a:bodyPr wrap="square" rtlCol="0">
            <a:spAutoFit/>
          </a:bodyPr>
          <a:lstStyle/>
          <a:p>
            <a:r>
              <a:rPr lang="en-US" sz="2800" dirty="0">
                <a:solidFill>
                  <a:srgbClr val="007B44"/>
                </a:solidFill>
              </a:rPr>
              <a:t>What is function? </a:t>
            </a:r>
          </a:p>
        </p:txBody>
      </p:sp>
      <p:sp>
        <p:nvSpPr>
          <p:cNvPr id="3" name="TextBox 2">
            <a:extLst>
              <a:ext uri="{FF2B5EF4-FFF2-40B4-BE49-F238E27FC236}">
                <a16:creationId xmlns:a16="http://schemas.microsoft.com/office/drawing/2014/main" id="{13F1A3C1-738A-4C4B-B5F8-C76F47CC0C2B}"/>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function </a:t>
            </a:r>
            <a:r>
              <a:rPr lang="en-US" sz="4800" dirty="0">
                <a:solidFill>
                  <a:srgbClr val="675E95"/>
                </a:solidFill>
              </a:rPr>
              <a:t>in C </a:t>
            </a:r>
            <a:endParaRPr lang="en-IN" sz="4800" dirty="0">
              <a:solidFill>
                <a:srgbClr val="675E95"/>
              </a:solidFill>
            </a:endParaRPr>
          </a:p>
        </p:txBody>
      </p:sp>
      <p:sp>
        <p:nvSpPr>
          <p:cNvPr id="4" name="TextBox 3">
            <a:extLst>
              <a:ext uri="{FF2B5EF4-FFF2-40B4-BE49-F238E27FC236}">
                <a16:creationId xmlns:a16="http://schemas.microsoft.com/office/drawing/2014/main" id="{EF294CE9-384C-422E-8FDC-5E2B20FCF827}"/>
              </a:ext>
            </a:extLst>
          </p:cNvPr>
          <p:cNvSpPr txBox="1"/>
          <p:nvPr/>
        </p:nvSpPr>
        <p:spPr>
          <a:xfrm>
            <a:off x="940902" y="2038723"/>
            <a:ext cx="10495725" cy="1569660"/>
          </a:xfrm>
          <a:prstGeom prst="rect">
            <a:avLst/>
          </a:prstGeom>
          <a:noFill/>
        </p:spPr>
        <p:txBody>
          <a:bodyPr wrap="square" rtlCol="0">
            <a:spAutoFit/>
          </a:bodyPr>
          <a:lstStyle/>
          <a:p>
            <a:r>
              <a:rPr lang="en-US" sz="2400" b="0" i="0" dirty="0">
                <a:solidFill>
                  <a:sysClr val="windowText" lastClr="000000"/>
                </a:solidFill>
                <a:effectLst/>
                <a:latin typeface="arial" panose="020B0604020202020204" pitchFamily="34" charset="0"/>
              </a:rPr>
              <a:t>A function is </a:t>
            </a:r>
            <a:r>
              <a:rPr lang="en-US" sz="2400" b="1" i="0" dirty="0">
                <a:solidFill>
                  <a:sysClr val="windowText" lastClr="000000"/>
                </a:solidFill>
                <a:effectLst/>
                <a:latin typeface="arial" panose="020B0604020202020204" pitchFamily="34" charset="0"/>
              </a:rPr>
              <a:t>a block of code</a:t>
            </a:r>
            <a:r>
              <a:rPr lang="en-US" sz="2400" b="0" i="0" dirty="0">
                <a:solidFill>
                  <a:sysClr val="windowText" lastClr="000000"/>
                </a:solidFill>
                <a:effectLst/>
                <a:latin typeface="arial" panose="020B0604020202020204" pitchFamily="34" charset="0"/>
              </a:rPr>
              <a:t> which only runs when it is called. You can pass data, known as parameters, into a function. Functions are used to perform certain actions, and they are important for reusing code: Define the code once, and use it many times.</a:t>
            </a:r>
            <a:endParaRPr lang="en-US" sz="2400" dirty="0">
              <a:solidFill>
                <a:sysClr val="windowText" lastClr="000000"/>
              </a:solidFill>
              <a:latin typeface="urw-din"/>
            </a:endParaRPr>
          </a:p>
        </p:txBody>
      </p:sp>
    </p:spTree>
    <p:extLst>
      <p:ext uri="{BB962C8B-B14F-4D97-AF65-F5344CB8AC3E}">
        <p14:creationId xmlns:p14="http://schemas.microsoft.com/office/powerpoint/2010/main" val="4235453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nctions in C/C++ - GeeksforGeeks">
            <a:extLst>
              <a:ext uri="{FF2B5EF4-FFF2-40B4-BE49-F238E27FC236}">
                <a16:creationId xmlns:a16="http://schemas.microsoft.com/office/drawing/2014/main" id="{501D7504-4094-4005-B583-899E340F2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498" y="1336735"/>
            <a:ext cx="9873548" cy="49367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4E4E4B-F863-4348-9722-48C2D4F167FE}"/>
              </a:ext>
            </a:extLst>
          </p:cNvPr>
          <p:cNvSpPr txBox="1"/>
          <p:nvPr/>
        </p:nvSpPr>
        <p:spPr>
          <a:xfrm>
            <a:off x="848137" y="322881"/>
            <a:ext cx="3379306" cy="523220"/>
          </a:xfrm>
          <a:prstGeom prst="rect">
            <a:avLst/>
          </a:prstGeom>
          <a:noFill/>
        </p:spPr>
        <p:txBody>
          <a:bodyPr wrap="square" rtlCol="0">
            <a:spAutoFit/>
          </a:bodyPr>
          <a:lstStyle/>
          <a:p>
            <a:r>
              <a:rPr lang="en-US" sz="2800" dirty="0">
                <a:solidFill>
                  <a:srgbClr val="007B44"/>
                </a:solidFill>
              </a:rPr>
              <a:t>Syntax of function </a:t>
            </a:r>
          </a:p>
        </p:txBody>
      </p:sp>
    </p:spTree>
    <p:extLst>
      <p:ext uri="{BB962C8B-B14F-4D97-AF65-F5344CB8AC3E}">
        <p14:creationId xmlns:p14="http://schemas.microsoft.com/office/powerpoint/2010/main" val="1281312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nctions in C/C++ - SVET PROGRAMIRANJA">
            <a:extLst>
              <a:ext uri="{FF2B5EF4-FFF2-40B4-BE49-F238E27FC236}">
                <a16:creationId xmlns:a16="http://schemas.microsoft.com/office/drawing/2014/main" id="{389702E4-2275-40E3-8F0D-338742FF0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42" y="934900"/>
            <a:ext cx="8448447" cy="5147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2A01E7-1B63-48C1-9C86-3CB20D91FE4B}"/>
              </a:ext>
            </a:extLst>
          </p:cNvPr>
          <p:cNvSpPr txBox="1"/>
          <p:nvPr/>
        </p:nvSpPr>
        <p:spPr>
          <a:xfrm>
            <a:off x="675859" y="673290"/>
            <a:ext cx="5897220" cy="523220"/>
          </a:xfrm>
          <a:prstGeom prst="rect">
            <a:avLst/>
          </a:prstGeom>
          <a:noFill/>
        </p:spPr>
        <p:txBody>
          <a:bodyPr wrap="square" rtlCol="0">
            <a:spAutoFit/>
          </a:bodyPr>
          <a:lstStyle/>
          <a:p>
            <a:r>
              <a:rPr lang="en-US" sz="2800" dirty="0">
                <a:solidFill>
                  <a:srgbClr val="007B44"/>
                </a:solidFill>
              </a:rPr>
              <a:t>Sample Code? </a:t>
            </a:r>
          </a:p>
        </p:txBody>
      </p:sp>
    </p:spTree>
    <p:extLst>
      <p:ext uri="{BB962C8B-B14F-4D97-AF65-F5344CB8AC3E}">
        <p14:creationId xmlns:p14="http://schemas.microsoft.com/office/powerpoint/2010/main" val="1072317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 function argument and return values - Tutorialspoint.dev">
            <a:extLst>
              <a:ext uri="{FF2B5EF4-FFF2-40B4-BE49-F238E27FC236}">
                <a16:creationId xmlns:a16="http://schemas.microsoft.com/office/drawing/2014/main" id="{FCC438A1-5230-4FCD-8D1D-B8AAC4EF5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2" y="237918"/>
            <a:ext cx="11839908" cy="608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88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E2237-6D46-4533-AB1D-14DD2FDD8484}"/>
              </a:ext>
            </a:extLst>
          </p:cNvPr>
          <p:cNvSpPr txBox="1"/>
          <p:nvPr/>
        </p:nvSpPr>
        <p:spPr>
          <a:xfrm>
            <a:off x="702363" y="224997"/>
            <a:ext cx="8825950" cy="523220"/>
          </a:xfrm>
          <a:prstGeom prst="rect">
            <a:avLst/>
          </a:prstGeom>
          <a:noFill/>
        </p:spPr>
        <p:txBody>
          <a:bodyPr wrap="square" rtlCol="0">
            <a:spAutoFit/>
          </a:bodyPr>
          <a:lstStyle/>
          <a:p>
            <a:r>
              <a:rPr lang="en-US" sz="2800" b="1" dirty="0"/>
              <a:t>Type1: </a:t>
            </a:r>
            <a:r>
              <a:rPr lang="en-US" sz="2800" b="1" dirty="0">
                <a:solidFill>
                  <a:srgbClr val="00FFCC"/>
                </a:solidFill>
              </a:rPr>
              <a:t>Function with no argument and no return value  </a:t>
            </a:r>
          </a:p>
        </p:txBody>
      </p:sp>
      <p:pic>
        <p:nvPicPr>
          <p:cNvPr id="4" name="Picture 3">
            <a:extLst>
              <a:ext uri="{FF2B5EF4-FFF2-40B4-BE49-F238E27FC236}">
                <a16:creationId xmlns:a16="http://schemas.microsoft.com/office/drawing/2014/main" id="{BB74C9DD-5BC8-48B4-A53E-276B0A0C7448}"/>
              </a:ext>
            </a:extLst>
          </p:cNvPr>
          <p:cNvPicPr>
            <a:picLocks noChangeAspect="1"/>
          </p:cNvPicPr>
          <p:nvPr/>
        </p:nvPicPr>
        <p:blipFill>
          <a:blip r:embed="rId2"/>
          <a:stretch>
            <a:fillRect/>
          </a:stretch>
        </p:blipFill>
        <p:spPr>
          <a:xfrm>
            <a:off x="1011270" y="1428471"/>
            <a:ext cx="6458851" cy="4001058"/>
          </a:xfrm>
          <a:prstGeom prst="rect">
            <a:avLst/>
          </a:prstGeom>
        </p:spPr>
      </p:pic>
    </p:spTree>
    <p:extLst>
      <p:ext uri="{BB962C8B-B14F-4D97-AF65-F5344CB8AC3E}">
        <p14:creationId xmlns:p14="http://schemas.microsoft.com/office/powerpoint/2010/main" val="255680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73048-35C3-4BD5-9D07-33A2C8B88B0E}"/>
              </a:ext>
            </a:extLst>
          </p:cNvPr>
          <p:cNvSpPr txBox="1"/>
          <p:nvPr/>
        </p:nvSpPr>
        <p:spPr>
          <a:xfrm>
            <a:off x="3485321" y="225286"/>
            <a:ext cx="6221896" cy="830997"/>
          </a:xfrm>
          <a:prstGeom prst="rect">
            <a:avLst/>
          </a:prstGeom>
          <a:noFill/>
        </p:spPr>
        <p:txBody>
          <a:bodyPr wrap="square" rtlCol="0">
            <a:spAutoFit/>
          </a:bodyPr>
          <a:lstStyle/>
          <a:p>
            <a:r>
              <a:rPr lang="en-US" sz="4800" dirty="0">
                <a:solidFill>
                  <a:srgbClr val="675E95"/>
                </a:solidFill>
              </a:rPr>
              <a:t>Structure to C </a:t>
            </a:r>
            <a:endParaRPr lang="en-IN" sz="4800" dirty="0">
              <a:solidFill>
                <a:srgbClr val="675E95"/>
              </a:solidFill>
            </a:endParaRPr>
          </a:p>
        </p:txBody>
      </p:sp>
      <p:sp>
        <p:nvSpPr>
          <p:cNvPr id="3" name="TextBox 2">
            <a:extLst>
              <a:ext uri="{FF2B5EF4-FFF2-40B4-BE49-F238E27FC236}">
                <a16:creationId xmlns:a16="http://schemas.microsoft.com/office/drawing/2014/main" id="{52777BB5-B807-48E3-82F8-F6AB6104A9A9}"/>
              </a:ext>
            </a:extLst>
          </p:cNvPr>
          <p:cNvSpPr txBox="1"/>
          <p:nvPr/>
        </p:nvSpPr>
        <p:spPr>
          <a:xfrm>
            <a:off x="881268" y="1440597"/>
            <a:ext cx="4943062" cy="584775"/>
          </a:xfrm>
          <a:prstGeom prst="rect">
            <a:avLst/>
          </a:prstGeom>
          <a:noFill/>
        </p:spPr>
        <p:txBody>
          <a:bodyPr wrap="square" rtlCol="0">
            <a:spAutoFit/>
          </a:bodyPr>
          <a:lstStyle/>
          <a:p>
            <a:r>
              <a:rPr lang="en-US" sz="3200" dirty="0">
                <a:solidFill>
                  <a:srgbClr val="007B44"/>
                </a:solidFill>
              </a:rPr>
              <a:t>Q</a:t>
            </a:r>
            <a:r>
              <a:rPr lang="en-US" sz="3200" dirty="0"/>
              <a:t>. What is Syntax of C?</a:t>
            </a:r>
          </a:p>
        </p:txBody>
      </p:sp>
      <p:sp>
        <p:nvSpPr>
          <p:cNvPr id="4" name="TextBox 3">
            <a:extLst>
              <a:ext uri="{FF2B5EF4-FFF2-40B4-BE49-F238E27FC236}">
                <a16:creationId xmlns:a16="http://schemas.microsoft.com/office/drawing/2014/main" id="{BD03615A-C0D7-47D8-A7EF-85DDEB6CE1E8}"/>
              </a:ext>
            </a:extLst>
          </p:cNvPr>
          <p:cNvSpPr txBox="1"/>
          <p:nvPr/>
        </p:nvSpPr>
        <p:spPr>
          <a:xfrm>
            <a:off x="881269" y="2753402"/>
            <a:ext cx="4300332" cy="3170099"/>
          </a:xfrm>
          <a:prstGeom prst="rect">
            <a:avLst/>
          </a:prstGeom>
          <a:noFill/>
        </p:spPr>
        <p:txBody>
          <a:bodyPr wrap="square" rtlCol="0">
            <a:spAutoFit/>
          </a:bodyPr>
          <a:lstStyle/>
          <a:p>
            <a:r>
              <a:rPr lang="en-US" sz="3200" dirty="0">
                <a:solidFill>
                  <a:srgbClr val="007B44"/>
                </a:solidFill>
              </a:rPr>
              <a:t>Ans</a:t>
            </a:r>
            <a:r>
              <a:rPr lang="en-US" sz="3200" dirty="0"/>
              <a:t>. </a:t>
            </a:r>
            <a:r>
              <a:rPr lang="en-US" sz="2800" dirty="0"/>
              <a:t>    #include&lt;stdio.h&gt;</a:t>
            </a:r>
          </a:p>
          <a:p>
            <a:r>
              <a:rPr lang="en-US" sz="2800" dirty="0"/>
              <a:t>	   #include&lt;conio.h&gt;</a:t>
            </a:r>
          </a:p>
          <a:p>
            <a:endParaRPr lang="en-US" sz="2800" dirty="0"/>
          </a:p>
          <a:p>
            <a:r>
              <a:rPr lang="en-US" sz="2800" dirty="0"/>
              <a:t>	</a:t>
            </a:r>
            <a:r>
              <a:rPr lang="en-US" sz="2800" dirty="0" err="1"/>
              <a:t>returntype</a:t>
            </a:r>
            <a:r>
              <a:rPr lang="en-US" sz="2800" dirty="0"/>
              <a:t> main()</a:t>
            </a:r>
          </a:p>
          <a:p>
            <a:r>
              <a:rPr lang="en-US" sz="2800" dirty="0"/>
              <a:t>	{</a:t>
            </a:r>
          </a:p>
          <a:p>
            <a:r>
              <a:rPr lang="en-US" sz="2800" dirty="0"/>
              <a:t>		//code</a:t>
            </a:r>
          </a:p>
          <a:p>
            <a:r>
              <a:rPr lang="en-US" sz="2800" dirty="0"/>
              <a:t>	}</a:t>
            </a:r>
          </a:p>
        </p:txBody>
      </p:sp>
      <p:sp>
        <p:nvSpPr>
          <p:cNvPr id="5" name="TextBox 4">
            <a:extLst>
              <a:ext uri="{FF2B5EF4-FFF2-40B4-BE49-F238E27FC236}">
                <a16:creationId xmlns:a16="http://schemas.microsoft.com/office/drawing/2014/main" id="{B483E191-2C50-4A07-9F4A-26F68E99EA14}"/>
              </a:ext>
            </a:extLst>
          </p:cNvPr>
          <p:cNvSpPr txBox="1"/>
          <p:nvPr/>
        </p:nvSpPr>
        <p:spPr>
          <a:xfrm>
            <a:off x="6440556" y="2035573"/>
            <a:ext cx="2093844" cy="523220"/>
          </a:xfrm>
          <a:prstGeom prst="rect">
            <a:avLst/>
          </a:prstGeom>
          <a:noFill/>
        </p:spPr>
        <p:txBody>
          <a:bodyPr wrap="square" rtlCol="0">
            <a:spAutoFit/>
          </a:bodyPr>
          <a:lstStyle/>
          <a:p>
            <a:r>
              <a:rPr lang="en-US" sz="2800" dirty="0">
                <a:solidFill>
                  <a:srgbClr val="FF3300"/>
                </a:solidFill>
              </a:rPr>
              <a:t> header file</a:t>
            </a:r>
          </a:p>
        </p:txBody>
      </p:sp>
      <p:cxnSp>
        <p:nvCxnSpPr>
          <p:cNvPr id="6" name="Straight Arrow Connector 5">
            <a:extLst>
              <a:ext uri="{FF2B5EF4-FFF2-40B4-BE49-F238E27FC236}">
                <a16:creationId xmlns:a16="http://schemas.microsoft.com/office/drawing/2014/main" id="{B9B278A9-D30C-48AA-AE7E-7F6B0BC64872}"/>
              </a:ext>
            </a:extLst>
          </p:cNvPr>
          <p:cNvCxnSpPr>
            <a:cxnSpLocks/>
          </p:cNvCxnSpPr>
          <p:nvPr/>
        </p:nvCxnSpPr>
        <p:spPr>
          <a:xfrm flipV="1">
            <a:off x="4312754" y="2265067"/>
            <a:ext cx="2283515" cy="64263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79DA5C0-EF49-43D1-BEFF-82AF127A29D6}"/>
              </a:ext>
            </a:extLst>
          </p:cNvPr>
          <p:cNvSpPr txBox="1"/>
          <p:nvPr/>
        </p:nvSpPr>
        <p:spPr>
          <a:xfrm>
            <a:off x="5963478" y="3674416"/>
            <a:ext cx="2213113" cy="523220"/>
          </a:xfrm>
          <a:prstGeom prst="rect">
            <a:avLst/>
          </a:prstGeom>
          <a:noFill/>
        </p:spPr>
        <p:txBody>
          <a:bodyPr wrap="square" rtlCol="0">
            <a:spAutoFit/>
          </a:bodyPr>
          <a:lstStyle/>
          <a:p>
            <a:r>
              <a:rPr lang="en-US" sz="2800" dirty="0">
                <a:solidFill>
                  <a:srgbClr val="FF3300"/>
                </a:solidFill>
              </a:rPr>
              <a:t>Preprocessor  </a:t>
            </a:r>
          </a:p>
        </p:txBody>
      </p:sp>
      <p:cxnSp>
        <p:nvCxnSpPr>
          <p:cNvPr id="8" name="Connector: Elbow 7">
            <a:extLst>
              <a:ext uri="{FF2B5EF4-FFF2-40B4-BE49-F238E27FC236}">
                <a16:creationId xmlns:a16="http://schemas.microsoft.com/office/drawing/2014/main" id="{94C2A331-5ACF-4030-987E-B04C579B7FE4}"/>
              </a:ext>
            </a:extLst>
          </p:cNvPr>
          <p:cNvCxnSpPr>
            <a:cxnSpLocks/>
            <a:endCxn id="7" idx="1"/>
          </p:cNvCxnSpPr>
          <p:nvPr/>
        </p:nvCxnSpPr>
        <p:spPr>
          <a:xfrm>
            <a:off x="2226365" y="3674416"/>
            <a:ext cx="3737113" cy="261610"/>
          </a:xfrm>
          <a:prstGeom prst="bentConnector3">
            <a:avLst>
              <a:gd name="adj1" fmla="val 355"/>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2520799E-5E9C-4724-8001-07078FC4E955}"/>
              </a:ext>
            </a:extLst>
          </p:cNvPr>
          <p:cNvSpPr/>
          <p:nvPr/>
        </p:nvSpPr>
        <p:spPr>
          <a:xfrm>
            <a:off x="8368748" y="4016568"/>
            <a:ext cx="1321904" cy="2441396"/>
          </a:xfrm>
          <a:prstGeom prst="rect">
            <a:avLst/>
          </a:prstGeom>
          <a:solidFill>
            <a:srgbClr val="00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onnector: Elbow 9">
            <a:extLst>
              <a:ext uri="{FF2B5EF4-FFF2-40B4-BE49-F238E27FC236}">
                <a16:creationId xmlns:a16="http://schemas.microsoft.com/office/drawing/2014/main" id="{629051CF-A8A3-41E3-9A5E-A8F9B60EDCB5}"/>
              </a:ext>
            </a:extLst>
          </p:cNvPr>
          <p:cNvCxnSpPr>
            <a:cxnSpLocks/>
          </p:cNvCxnSpPr>
          <p:nvPr/>
        </p:nvCxnSpPr>
        <p:spPr>
          <a:xfrm>
            <a:off x="2226365" y="4615451"/>
            <a:ext cx="6119190" cy="130851"/>
          </a:xfrm>
          <a:prstGeom prst="bentConnector3">
            <a:avLst>
              <a:gd name="adj1" fmla="val -244"/>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D325B42-7046-4F71-97D5-DBF82A67C02D}"/>
              </a:ext>
            </a:extLst>
          </p:cNvPr>
          <p:cNvSpPr txBox="1"/>
          <p:nvPr/>
        </p:nvSpPr>
        <p:spPr>
          <a:xfrm>
            <a:off x="9872870" y="4811358"/>
            <a:ext cx="2093844" cy="523220"/>
          </a:xfrm>
          <a:prstGeom prst="rect">
            <a:avLst/>
          </a:prstGeom>
          <a:noFill/>
        </p:spPr>
        <p:txBody>
          <a:bodyPr wrap="square" rtlCol="0">
            <a:spAutoFit/>
          </a:bodyPr>
          <a:lstStyle/>
          <a:p>
            <a:r>
              <a:rPr lang="en-US" sz="2800" dirty="0" err="1">
                <a:solidFill>
                  <a:srgbClr val="FF3300"/>
                </a:solidFill>
              </a:rPr>
              <a:t>DataTypes</a:t>
            </a:r>
            <a:endParaRPr lang="en-US" sz="2800" dirty="0">
              <a:solidFill>
                <a:srgbClr val="FF3300"/>
              </a:solidFill>
            </a:endParaRPr>
          </a:p>
        </p:txBody>
      </p:sp>
      <p:sp>
        <p:nvSpPr>
          <p:cNvPr id="12" name="TextBox 11">
            <a:extLst>
              <a:ext uri="{FF2B5EF4-FFF2-40B4-BE49-F238E27FC236}">
                <a16:creationId xmlns:a16="http://schemas.microsoft.com/office/drawing/2014/main" id="{FB38C1B0-EFF0-4DCE-93AF-76CAAAEEF6A4}"/>
              </a:ext>
            </a:extLst>
          </p:cNvPr>
          <p:cNvSpPr txBox="1"/>
          <p:nvPr/>
        </p:nvSpPr>
        <p:spPr>
          <a:xfrm>
            <a:off x="6596269" y="2764460"/>
            <a:ext cx="3369366" cy="523220"/>
          </a:xfrm>
          <a:prstGeom prst="rect">
            <a:avLst/>
          </a:prstGeom>
          <a:noFill/>
        </p:spPr>
        <p:txBody>
          <a:bodyPr wrap="square" rtlCol="0">
            <a:spAutoFit/>
          </a:bodyPr>
          <a:lstStyle/>
          <a:p>
            <a:r>
              <a:rPr lang="en-US" sz="2800" dirty="0">
                <a:solidFill>
                  <a:srgbClr val="FF3300"/>
                </a:solidFill>
              </a:rPr>
              <a:t>Optional header file</a:t>
            </a:r>
          </a:p>
        </p:txBody>
      </p:sp>
      <p:cxnSp>
        <p:nvCxnSpPr>
          <p:cNvPr id="13" name="Connector: Elbow 12">
            <a:extLst>
              <a:ext uri="{FF2B5EF4-FFF2-40B4-BE49-F238E27FC236}">
                <a16:creationId xmlns:a16="http://schemas.microsoft.com/office/drawing/2014/main" id="{0DAEDD60-7197-49FF-8059-6E6B37BFEA45}"/>
              </a:ext>
            </a:extLst>
          </p:cNvPr>
          <p:cNvCxnSpPr>
            <a:cxnSpLocks/>
            <a:endCxn id="12" idx="2"/>
          </p:cNvCxnSpPr>
          <p:nvPr/>
        </p:nvCxnSpPr>
        <p:spPr>
          <a:xfrm flipV="1">
            <a:off x="4770783" y="3287680"/>
            <a:ext cx="3510169" cy="205668"/>
          </a:xfrm>
          <a:prstGeom prst="bentConnector2">
            <a:avLst/>
          </a:prstGeom>
          <a:ln w="28575">
            <a:solidFill>
              <a:srgbClr val="FF3300"/>
            </a:solidFill>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7A5847FF-0487-4DCA-846D-34AAC44F3E70}"/>
              </a:ext>
            </a:extLst>
          </p:cNvPr>
          <p:cNvSpPr/>
          <p:nvPr/>
        </p:nvSpPr>
        <p:spPr>
          <a:xfrm>
            <a:off x="8759687" y="991485"/>
            <a:ext cx="2766391" cy="1011136"/>
          </a:xfrm>
          <a:prstGeom prst="rect">
            <a:avLst/>
          </a:prstGeom>
          <a:solidFill>
            <a:srgbClr val="00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3FDCF07-A497-4AE1-AF36-E387E7A74DF6}"/>
              </a:ext>
            </a:extLst>
          </p:cNvPr>
          <p:cNvSpPr txBox="1"/>
          <p:nvPr/>
        </p:nvSpPr>
        <p:spPr>
          <a:xfrm>
            <a:off x="8633791" y="4363594"/>
            <a:ext cx="1391479" cy="2246769"/>
          </a:xfrm>
          <a:prstGeom prst="rect">
            <a:avLst/>
          </a:prstGeom>
          <a:noFill/>
        </p:spPr>
        <p:txBody>
          <a:bodyPr wrap="square" rtlCol="0">
            <a:spAutoFit/>
          </a:bodyPr>
          <a:lstStyle/>
          <a:p>
            <a:r>
              <a:rPr lang="en-US" sz="2800" dirty="0">
                <a:solidFill>
                  <a:schemeClr val="bg1"/>
                </a:solidFill>
              </a:rPr>
              <a:t>Int </a:t>
            </a:r>
          </a:p>
          <a:p>
            <a:r>
              <a:rPr lang="en-US" sz="2800" dirty="0">
                <a:solidFill>
                  <a:schemeClr val="bg1"/>
                </a:solidFill>
              </a:rPr>
              <a:t>Float</a:t>
            </a:r>
          </a:p>
          <a:p>
            <a:r>
              <a:rPr lang="en-US" sz="2800" dirty="0">
                <a:solidFill>
                  <a:schemeClr val="bg1"/>
                </a:solidFill>
              </a:rPr>
              <a:t>Char</a:t>
            </a:r>
          </a:p>
          <a:p>
            <a:r>
              <a:rPr lang="en-US" sz="2800" dirty="0">
                <a:solidFill>
                  <a:schemeClr val="bg1"/>
                </a:solidFill>
              </a:rPr>
              <a:t>Void</a:t>
            </a:r>
          </a:p>
          <a:p>
            <a:endParaRPr lang="en-US" sz="2800" dirty="0">
              <a:solidFill>
                <a:schemeClr val="bg1"/>
              </a:solidFill>
            </a:endParaRPr>
          </a:p>
        </p:txBody>
      </p:sp>
      <p:sp>
        <p:nvSpPr>
          <p:cNvPr id="16" name="TextBox 15">
            <a:extLst>
              <a:ext uri="{FF2B5EF4-FFF2-40B4-BE49-F238E27FC236}">
                <a16:creationId xmlns:a16="http://schemas.microsoft.com/office/drawing/2014/main" id="{3D1EC33C-9CBC-4F42-AE4E-C525F7E3A2F8}"/>
              </a:ext>
            </a:extLst>
          </p:cNvPr>
          <p:cNvSpPr txBox="1"/>
          <p:nvPr/>
        </p:nvSpPr>
        <p:spPr>
          <a:xfrm>
            <a:off x="8867360" y="991485"/>
            <a:ext cx="2551044" cy="1323439"/>
          </a:xfrm>
          <a:prstGeom prst="rect">
            <a:avLst/>
          </a:prstGeom>
          <a:noFill/>
        </p:spPr>
        <p:txBody>
          <a:bodyPr wrap="square" rtlCol="0">
            <a:spAutoFit/>
          </a:bodyPr>
          <a:lstStyle/>
          <a:p>
            <a:r>
              <a:rPr lang="en-US" sz="2000" dirty="0" err="1">
                <a:solidFill>
                  <a:schemeClr val="bg1"/>
                </a:solidFill>
              </a:rPr>
              <a:t>stdio</a:t>
            </a:r>
            <a:endParaRPr lang="en-US" sz="2000" dirty="0">
              <a:solidFill>
                <a:schemeClr val="bg1"/>
              </a:solidFill>
            </a:endParaRPr>
          </a:p>
          <a:p>
            <a:r>
              <a:rPr lang="en-US" sz="2000" dirty="0" err="1">
                <a:solidFill>
                  <a:schemeClr val="bg1"/>
                </a:solidFill>
              </a:rPr>
              <a:t>printf</a:t>
            </a:r>
            <a:r>
              <a:rPr lang="en-US" sz="2000" dirty="0">
                <a:solidFill>
                  <a:schemeClr val="bg1"/>
                </a:solidFill>
              </a:rPr>
              <a:t>  = print output</a:t>
            </a:r>
          </a:p>
          <a:p>
            <a:r>
              <a:rPr lang="en-US" sz="2000" dirty="0" err="1">
                <a:solidFill>
                  <a:schemeClr val="bg1"/>
                </a:solidFill>
              </a:rPr>
              <a:t>scanf</a:t>
            </a:r>
            <a:r>
              <a:rPr lang="en-US" sz="2000" dirty="0">
                <a:solidFill>
                  <a:schemeClr val="bg1"/>
                </a:solidFill>
              </a:rPr>
              <a:t>  =  for input</a:t>
            </a:r>
          </a:p>
          <a:p>
            <a:r>
              <a:rPr lang="en-US" sz="2000" dirty="0">
                <a:solidFill>
                  <a:schemeClr val="bg1"/>
                </a:solidFill>
              </a:rPr>
              <a:t> </a:t>
            </a:r>
          </a:p>
        </p:txBody>
      </p:sp>
    </p:spTree>
    <p:extLst>
      <p:ext uri="{BB962C8B-B14F-4D97-AF65-F5344CB8AC3E}">
        <p14:creationId xmlns:p14="http://schemas.microsoft.com/office/powerpoint/2010/main" val="3987230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C8E1C-CD9A-4A24-A4E6-112E114E9E9E}"/>
              </a:ext>
            </a:extLst>
          </p:cNvPr>
          <p:cNvSpPr txBox="1"/>
          <p:nvPr/>
        </p:nvSpPr>
        <p:spPr>
          <a:xfrm>
            <a:off x="742120" y="251502"/>
            <a:ext cx="8825950" cy="523220"/>
          </a:xfrm>
          <a:prstGeom prst="rect">
            <a:avLst/>
          </a:prstGeom>
          <a:noFill/>
        </p:spPr>
        <p:txBody>
          <a:bodyPr wrap="square" rtlCol="0">
            <a:spAutoFit/>
          </a:bodyPr>
          <a:lstStyle/>
          <a:p>
            <a:r>
              <a:rPr lang="en-US" sz="2800" b="1" dirty="0"/>
              <a:t>Type2: </a:t>
            </a:r>
            <a:r>
              <a:rPr lang="en-US" sz="2800" b="1" dirty="0">
                <a:solidFill>
                  <a:srgbClr val="00FFCC"/>
                </a:solidFill>
              </a:rPr>
              <a:t>Function with  argument and no return value  </a:t>
            </a:r>
          </a:p>
        </p:txBody>
      </p:sp>
      <p:pic>
        <p:nvPicPr>
          <p:cNvPr id="4" name="Picture 3">
            <a:extLst>
              <a:ext uri="{FF2B5EF4-FFF2-40B4-BE49-F238E27FC236}">
                <a16:creationId xmlns:a16="http://schemas.microsoft.com/office/drawing/2014/main" id="{B7AD2A94-2B81-4F33-AFB3-EFF78163DC12}"/>
              </a:ext>
            </a:extLst>
          </p:cNvPr>
          <p:cNvPicPr>
            <a:picLocks noChangeAspect="1"/>
          </p:cNvPicPr>
          <p:nvPr/>
        </p:nvPicPr>
        <p:blipFill>
          <a:blip r:embed="rId2"/>
          <a:stretch>
            <a:fillRect/>
          </a:stretch>
        </p:blipFill>
        <p:spPr>
          <a:xfrm>
            <a:off x="742119" y="1406158"/>
            <a:ext cx="7942499" cy="4053738"/>
          </a:xfrm>
          <a:prstGeom prst="rect">
            <a:avLst/>
          </a:prstGeom>
        </p:spPr>
      </p:pic>
    </p:spTree>
    <p:extLst>
      <p:ext uri="{BB962C8B-B14F-4D97-AF65-F5344CB8AC3E}">
        <p14:creationId xmlns:p14="http://schemas.microsoft.com/office/powerpoint/2010/main" val="3518024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04358-11C7-4178-A6EA-1B880F8C3BD4}"/>
              </a:ext>
            </a:extLst>
          </p:cNvPr>
          <p:cNvSpPr txBox="1"/>
          <p:nvPr/>
        </p:nvSpPr>
        <p:spPr>
          <a:xfrm>
            <a:off x="702363" y="198494"/>
            <a:ext cx="8825950" cy="523220"/>
          </a:xfrm>
          <a:prstGeom prst="rect">
            <a:avLst/>
          </a:prstGeom>
          <a:noFill/>
        </p:spPr>
        <p:txBody>
          <a:bodyPr wrap="square" rtlCol="0">
            <a:spAutoFit/>
          </a:bodyPr>
          <a:lstStyle/>
          <a:p>
            <a:r>
              <a:rPr lang="en-US" sz="2800" b="1" dirty="0"/>
              <a:t>Type3: </a:t>
            </a:r>
            <a:r>
              <a:rPr lang="en-US" sz="2800" b="1" dirty="0">
                <a:solidFill>
                  <a:srgbClr val="00FFCC"/>
                </a:solidFill>
              </a:rPr>
              <a:t>Function with no argument but return a value  </a:t>
            </a:r>
          </a:p>
        </p:txBody>
      </p:sp>
      <p:pic>
        <p:nvPicPr>
          <p:cNvPr id="4" name="Picture 3">
            <a:extLst>
              <a:ext uri="{FF2B5EF4-FFF2-40B4-BE49-F238E27FC236}">
                <a16:creationId xmlns:a16="http://schemas.microsoft.com/office/drawing/2014/main" id="{1BF0C75C-5A9D-4AB6-892B-6B967C4C81AB}"/>
              </a:ext>
            </a:extLst>
          </p:cNvPr>
          <p:cNvPicPr>
            <a:picLocks noChangeAspect="1"/>
          </p:cNvPicPr>
          <p:nvPr/>
        </p:nvPicPr>
        <p:blipFill>
          <a:blip r:embed="rId2"/>
          <a:stretch>
            <a:fillRect/>
          </a:stretch>
        </p:blipFill>
        <p:spPr>
          <a:xfrm>
            <a:off x="882092" y="1137918"/>
            <a:ext cx="7016203" cy="5356814"/>
          </a:xfrm>
          <a:prstGeom prst="rect">
            <a:avLst/>
          </a:prstGeom>
        </p:spPr>
      </p:pic>
    </p:spTree>
    <p:extLst>
      <p:ext uri="{BB962C8B-B14F-4D97-AF65-F5344CB8AC3E}">
        <p14:creationId xmlns:p14="http://schemas.microsoft.com/office/powerpoint/2010/main" val="5685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775CAD-7B2E-4120-BE8D-ECE53F0C8505}"/>
              </a:ext>
            </a:extLst>
          </p:cNvPr>
          <p:cNvPicPr>
            <a:picLocks noChangeAspect="1"/>
          </p:cNvPicPr>
          <p:nvPr/>
        </p:nvPicPr>
        <p:blipFill>
          <a:blip r:embed="rId2"/>
          <a:stretch>
            <a:fillRect/>
          </a:stretch>
        </p:blipFill>
        <p:spPr>
          <a:xfrm>
            <a:off x="512640" y="1062194"/>
            <a:ext cx="10513323" cy="5795806"/>
          </a:xfrm>
          <a:prstGeom prst="rect">
            <a:avLst/>
          </a:prstGeom>
        </p:spPr>
      </p:pic>
      <p:sp>
        <p:nvSpPr>
          <p:cNvPr id="4" name="TextBox 3">
            <a:extLst>
              <a:ext uri="{FF2B5EF4-FFF2-40B4-BE49-F238E27FC236}">
                <a16:creationId xmlns:a16="http://schemas.microsoft.com/office/drawing/2014/main" id="{22603D4B-792D-4B68-975F-2E6E414CC1A1}"/>
              </a:ext>
            </a:extLst>
          </p:cNvPr>
          <p:cNvSpPr txBox="1"/>
          <p:nvPr/>
        </p:nvSpPr>
        <p:spPr>
          <a:xfrm>
            <a:off x="512640" y="317763"/>
            <a:ext cx="8825950" cy="523220"/>
          </a:xfrm>
          <a:prstGeom prst="rect">
            <a:avLst/>
          </a:prstGeom>
          <a:noFill/>
        </p:spPr>
        <p:txBody>
          <a:bodyPr wrap="square" rtlCol="0">
            <a:spAutoFit/>
          </a:bodyPr>
          <a:lstStyle/>
          <a:p>
            <a:r>
              <a:rPr lang="en-US" sz="2800" b="1" dirty="0"/>
              <a:t>Type4: </a:t>
            </a:r>
            <a:r>
              <a:rPr lang="en-US" sz="2800" b="1" dirty="0">
                <a:solidFill>
                  <a:srgbClr val="00FFCC"/>
                </a:solidFill>
              </a:rPr>
              <a:t>Function with argument and with return type  </a:t>
            </a:r>
          </a:p>
        </p:txBody>
      </p:sp>
    </p:spTree>
    <p:extLst>
      <p:ext uri="{BB962C8B-B14F-4D97-AF65-F5344CB8AC3E}">
        <p14:creationId xmlns:p14="http://schemas.microsoft.com/office/powerpoint/2010/main" val="1385840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sp>
        <p:nvSpPr>
          <p:cNvPr id="3" name="TextBox 2">
            <a:extLst>
              <a:ext uri="{FF2B5EF4-FFF2-40B4-BE49-F238E27FC236}">
                <a16:creationId xmlns:a16="http://schemas.microsoft.com/office/drawing/2014/main" id="{E1CE61FC-754D-409D-B940-17079B8FCF7B}"/>
              </a:ext>
            </a:extLst>
          </p:cNvPr>
          <p:cNvSpPr txBox="1"/>
          <p:nvPr/>
        </p:nvSpPr>
        <p:spPr>
          <a:xfrm rot="10800000" flipV="1">
            <a:off x="470450" y="1290187"/>
            <a:ext cx="10764077" cy="954107"/>
          </a:xfrm>
          <a:prstGeom prst="rect">
            <a:avLst/>
          </a:prstGeom>
          <a:noFill/>
        </p:spPr>
        <p:txBody>
          <a:bodyPr wrap="square" rtlCol="0">
            <a:spAutoFit/>
          </a:bodyPr>
          <a:lstStyle/>
          <a:p>
            <a:r>
              <a:rPr kumimoji="0" lang="en-US" altLang="en-US" sz="2000" b="0" i="0" u="none" strike="noStrike" cap="none" normalizeH="0" baseline="0" dirty="0">
                <a:ln>
                  <a:noFill/>
                </a:ln>
                <a:solidFill>
                  <a:schemeClr val="tx1"/>
                </a:solidFill>
                <a:effectLst/>
                <a:latin typeface="euclid_circular_a"/>
              </a:rPr>
              <a:t> </a:t>
            </a:r>
            <a:r>
              <a:rPr lang="en-US" sz="2800" b="0" i="0" dirty="0">
                <a:solidFill>
                  <a:srgbClr val="333333"/>
                </a:solidFill>
                <a:effectLst/>
                <a:latin typeface="inter-regular"/>
              </a:rPr>
              <a:t>An array is defined as the collection of similar type of data items stored at contiguous memory locations.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223167-1960-4B0F-8E63-5A8308637C15}"/>
              </a:ext>
            </a:extLst>
          </p:cNvPr>
          <p:cNvPicPr>
            <a:picLocks noChangeAspect="1"/>
          </p:cNvPicPr>
          <p:nvPr/>
        </p:nvPicPr>
        <p:blipFill>
          <a:blip r:embed="rId2"/>
          <a:stretch>
            <a:fillRect/>
          </a:stretch>
        </p:blipFill>
        <p:spPr>
          <a:xfrm>
            <a:off x="1160543" y="2778958"/>
            <a:ext cx="9383889" cy="3429000"/>
          </a:xfrm>
          <a:prstGeom prst="rect">
            <a:avLst/>
          </a:prstGeom>
        </p:spPr>
      </p:pic>
    </p:spTree>
    <p:extLst>
      <p:ext uri="{BB962C8B-B14F-4D97-AF65-F5344CB8AC3E}">
        <p14:creationId xmlns:p14="http://schemas.microsoft.com/office/powerpoint/2010/main" val="1346906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4141303" y="0"/>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sp>
        <p:nvSpPr>
          <p:cNvPr id="6" name="TextBox 5">
            <a:extLst>
              <a:ext uri="{FF2B5EF4-FFF2-40B4-BE49-F238E27FC236}">
                <a16:creationId xmlns:a16="http://schemas.microsoft.com/office/drawing/2014/main" id="{9CCE9DDD-9FF9-4181-81A8-D19C41500B1C}"/>
              </a:ext>
            </a:extLst>
          </p:cNvPr>
          <p:cNvSpPr txBox="1"/>
          <p:nvPr/>
        </p:nvSpPr>
        <p:spPr>
          <a:xfrm rot="10800000" flipV="1">
            <a:off x="828256" y="2115265"/>
            <a:ext cx="1941448" cy="523220"/>
          </a:xfrm>
          <a:prstGeom prst="rect">
            <a:avLst/>
          </a:prstGeom>
          <a:noFill/>
        </p:spPr>
        <p:txBody>
          <a:bodyPr wrap="square" rtlCol="0">
            <a:spAutoFit/>
          </a:bodyPr>
          <a:lstStyle/>
          <a:p>
            <a:r>
              <a:rPr kumimoji="0" lang="en-US" altLang="en-US" sz="2800" b="0" i="0" u="none" strike="noStrike" cap="none" normalizeH="0" baseline="0" dirty="0">
                <a:ln>
                  <a:noFill/>
                </a:ln>
                <a:solidFill>
                  <a:srgbClr val="00E27C"/>
                </a:solidFill>
                <a:effectLst/>
                <a:latin typeface="euclid_circular_a"/>
              </a:rPr>
              <a:t>Example</a:t>
            </a:r>
            <a:endParaRPr kumimoji="0" lang="en-US" altLang="en-US" sz="3600" b="0" i="0" u="none" strike="noStrike" cap="none" normalizeH="0" baseline="0" dirty="0">
              <a:ln>
                <a:noFill/>
              </a:ln>
              <a:solidFill>
                <a:srgbClr val="00E27C"/>
              </a:solidFill>
              <a:effectLst/>
              <a:latin typeface="Arial" panose="020B0604020202020204" pitchFamily="34" charset="0"/>
            </a:endParaRPr>
          </a:p>
        </p:txBody>
      </p:sp>
      <p:sp>
        <p:nvSpPr>
          <p:cNvPr id="8" name="TextBox 7">
            <a:extLst>
              <a:ext uri="{FF2B5EF4-FFF2-40B4-BE49-F238E27FC236}">
                <a16:creationId xmlns:a16="http://schemas.microsoft.com/office/drawing/2014/main" id="{366026B1-CBFE-45AF-9FDA-0AAEC69F6CF0}"/>
              </a:ext>
            </a:extLst>
          </p:cNvPr>
          <p:cNvSpPr txBox="1"/>
          <p:nvPr/>
        </p:nvSpPr>
        <p:spPr>
          <a:xfrm rot="10800000" flipV="1">
            <a:off x="828256" y="1213232"/>
            <a:ext cx="1318593" cy="523220"/>
          </a:xfrm>
          <a:prstGeom prst="rect">
            <a:avLst/>
          </a:prstGeom>
          <a:noFill/>
        </p:spPr>
        <p:txBody>
          <a:bodyPr wrap="square" rtlCol="0">
            <a:spAutoFit/>
          </a:bodyPr>
          <a:lstStyle/>
          <a:p>
            <a:r>
              <a:rPr lang="en-US" altLang="en-US" sz="2800" dirty="0">
                <a:solidFill>
                  <a:srgbClr val="00E27C"/>
                </a:solidFill>
                <a:latin typeface="euclid_circular_a"/>
              </a:rPr>
              <a:t>Syntax</a:t>
            </a:r>
            <a:endParaRPr kumimoji="0" lang="en-US" altLang="en-US" sz="3600" b="0" i="0" u="none" strike="noStrike" cap="none" normalizeH="0" baseline="0" dirty="0">
              <a:ln>
                <a:noFill/>
              </a:ln>
              <a:solidFill>
                <a:srgbClr val="00E27C"/>
              </a:solidFill>
              <a:effectLst/>
              <a:latin typeface="Arial" panose="020B0604020202020204" pitchFamily="34" charset="0"/>
            </a:endParaRPr>
          </a:p>
        </p:txBody>
      </p:sp>
      <p:sp>
        <p:nvSpPr>
          <p:cNvPr id="9" name="TextBox 8">
            <a:extLst>
              <a:ext uri="{FF2B5EF4-FFF2-40B4-BE49-F238E27FC236}">
                <a16:creationId xmlns:a16="http://schemas.microsoft.com/office/drawing/2014/main" id="{79480035-8E6C-4F81-8F03-572910605FD6}"/>
              </a:ext>
            </a:extLst>
          </p:cNvPr>
          <p:cNvSpPr txBox="1"/>
          <p:nvPr/>
        </p:nvSpPr>
        <p:spPr>
          <a:xfrm rot="10800000" flipV="1">
            <a:off x="2299245" y="1251484"/>
            <a:ext cx="6049624" cy="461665"/>
          </a:xfrm>
          <a:prstGeom prst="rect">
            <a:avLst/>
          </a:prstGeom>
          <a:noFill/>
        </p:spPr>
        <p:txBody>
          <a:bodyPr wrap="square" rtlCol="0">
            <a:spAutoFit/>
          </a:bodyPr>
          <a:lstStyle/>
          <a:p>
            <a:r>
              <a:rPr kumimoji="0" lang="en-US" altLang="en-US" sz="2400" b="0" i="0" u="none" strike="noStrike" cap="none" normalizeH="0" baseline="0" dirty="0">
                <a:ln>
                  <a:noFill/>
                </a:ln>
                <a:effectLst/>
                <a:latin typeface="Arial" panose="020B0604020202020204" pitchFamily="34" charset="0"/>
              </a:rPr>
              <a:t>Datatype array_name[size];</a:t>
            </a:r>
          </a:p>
        </p:txBody>
      </p:sp>
      <p:sp>
        <p:nvSpPr>
          <p:cNvPr id="10" name="TextBox 9">
            <a:extLst>
              <a:ext uri="{FF2B5EF4-FFF2-40B4-BE49-F238E27FC236}">
                <a16:creationId xmlns:a16="http://schemas.microsoft.com/office/drawing/2014/main" id="{0BBC804E-E918-43C6-83E9-19F2F7A800BB}"/>
              </a:ext>
            </a:extLst>
          </p:cNvPr>
          <p:cNvSpPr txBox="1"/>
          <p:nvPr/>
        </p:nvSpPr>
        <p:spPr>
          <a:xfrm rot="10800000" flipV="1">
            <a:off x="2471523" y="2190494"/>
            <a:ext cx="2471538" cy="1938992"/>
          </a:xfrm>
          <a:prstGeom prst="rect">
            <a:avLst/>
          </a:prstGeom>
          <a:noFill/>
        </p:spPr>
        <p:txBody>
          <a:bodyPr wrap="square" rtlCol="0">
            <a:spAutoFit/>
          </a:bodyPr>
          <a:lstStyle/>
          <a:p>
            <a:r>
              <a:rPr lang="en-US" altLang="en-US" sz="2400" dirty="0">
                <a:latin typeface="Arial" panose="020B0604020202020204" pitchFamily="34" charset="0"/>
              </a:rPr>
              <a:t>{1,2,3,4}        </a:t>
            </a:r>
          </a:p>
          <a:p>
            <a:endParaRPr kumimoji="0" lang="en-US" altLang="en-US" sz="2400" b="0" i="0" u="none" strike="noStrike" cap="none" normalizeH="0" baseline="0" dirty="0">
              <a:ln>
                <a:noFill/>
              </a:ln>
              <a:effectLst/>
              <a:latin typeface="Arial" panose="020B0604020202020204" pitchFamily="34" charset="0"/>
            </a:endParaRPr>
          </a:p>
          <a:p>
            <a:r>
              <a:rPr lang="en-US" altLang="en-US" sz="2400" dirty="0">
                <a:latin typeface="Arial" panose="020B0604020202020204" pitchFamily="34" charset="0"/>
              </a:rPr>
              <a:t>{‘c’, ‘f’, ‘h’ , ‘I’}</a:t>
            </a:r>
          </a:p>
          <a:p>
            <a:endParaRPr kumimoji="0" lang="en-US" altLang="en-US" sz="2400" b="0" i="0" u="none" strike="noStrike" cap="none" normalizeH="0" baseline="0" dirty="0">
              <a:ln>
                <a:noFill/>
              </a:ln>
              <a:effectLst/>
              <a:latin typeface="Arial" panose="020B0604020202020204" pitchFamily="34" charset="0"/>
            </a:endParaRPr>
          </a:p>
          <a:p>
            <a:r>
              <a:rPr lang="en-US" altLang="en-US" sz="2400" dirty="0">
                <a:latin typeface="Arial" panose="020B0604020202020204" pitchFamily="34" charset="0"/>
              </a:rPr>
              <a:t>{‘d’ , 3 , ‘f’ , 4.3}</a:t>
            </a:r>
            <a:endParaRPr kumimoji="0" lang="en-US" altLang="en-US" sz="2400" b="0" i="0" u="none" strike="noStrike" cap="none" normalizeH="0" baseline="0" dirty="0">
              <a:ln>
                <a:noFill/>
              </a:ln>
              <a:effectLst/>
              <a:latin typeface="Arial" panose="020B0604020202020204" pitchFamily="34" charset="0"/>
            </a:endParaRPr>
          </a:p>
        </p:txBody>
      </p:sp>
      <p:pic>
        <p:nvPicPr>
          <p:cNvPr id="3" name="Picture 2" descr="Flat round check mark green icon, button. Tick symbol isolated on white  backgrou , #sponsored, #green, #icon, #button, #Flat, #c… | Mark green,  Ticks, Symbol design">
            <a:extLst>
              <a:ext uri="{FF2B5EF4-FFF2-40B4-BE49-F238E27FC236}">
                <a16:creationId xmlns:a16="http://schemas.microsoft.com/office/drawing/2014/main" id="{F72134C5-66FA-409A-8801-80AB1BF56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061" y="2115265"/>
            <a:ext cx="447261" cy="4472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lat round check mark green icon, button. Tick symbol isolated on white  backgrou , #sponsored, #green, #icon, #button, #Flat, #c… | Mark green,  Ticks, Symbol design">
            <a:extLst>
              <a:ext uri="{FF2B5EF4-FFF2-40B4-BE49-F238E27FC236}">
                <a16:creationId xmlns:a16="http://schemas.microsoft.com/office/drawing/2014/main" id="{C42081F3-9B7D-44E5-AEB2-B4E072924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740" y="2936359"/>
            <a:ext cx="447261" cy="447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t raster wrong icon. Wrong raster icon. flat wrong symbol is isolated on  a white background. | CanStock">
            <a:extLst>
              <a:ext uri="{FF2B5EF4-FFF2-40B4-BE49-F238E27FC236}">
                <a16:creationId xmlns:a16="http://schemas.microsoft.com/office/drawing/2014/main" id="{2FDB30B5-E3EE-4DA0-B40C-785E3FBCE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448" y="3707259"/>
            <a:ext cx="426553" cy="4427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D2825E2-7C4F-4FC0-84A7-CA46E334DDDA}"/>
              </a:ext>
            </a:extLst>
          </p:cNvPr>
          <p:cNvSpPr txBox="1"/>
          <p:nvPr/>
        </p:nvSpPr>
        <p:spPr>
          <a:xfrm rot="10800000" flipV="1">
            <a:off x="2471522" y="4847671"/>
            <a:ext cx="7003782" cy="461665"/>
          </a:xfrm>
          <a:prstGeom prst="rect">
            <a:avLst/>
          </a:prstGeom>
          <a:noFill/>
        </p:spPr>
        <p:txBody>
          <a:bodyPr wrap="square" rtlCol="0">
            <a:spAutoFit/>
          </a:bodyPr>
          <a:lstStyle/>
          <a:p>
            <a:r>
              <a:rPr lang="en-US" altLang="en-US" sz="2400" dirty="0">
                <a:latin typeface="Arial" panose="020B0604020202020204" pitchFamily="34" charset="0"/>
              </a:rPr>
              <a:t>int</a:t>
            </a:r>
            <a:r>
              <a:rPr kumimoji="0" lang="en-US" altLang="en-US" sz="2400" b="0" i="0" u="none" strike="noStrike" cap="none" normalizeH="0" baseline="0" dirty="0">
                <a:ln>
                  <a:noFill/>
                </a:ln>
                <a:effectLst/>
                <a:latin typeface="Arial" panose="020B0604020202020204" pitchFamily="34" charset="0"/>
              </a:rPr>
              <a:t> </a:t>
            </a:r>
            <a:r>
              <a:rPr lang="en-US" altLang="en-US" sz="2400" dirty="0">
                <a:latin typeface="Arial" panose="020B0604020202020204" pitchFamily="34" charset="0"/>
              </a:rPr>
              <a:t>num[4</a:t>
            </a:r>
            <a:r>
              <a:rPr kumimoji="0" lang="en-US" altLang="en-US" sz="2400" b="0" i="0" u="none" strike="noStrike" cap="none" normalizeH="0" baseline="0" dirty="0">
                <a:ln>
                  <a:noFill/>
                </a:ln>
                <a:effectLst/>
                <a:latin typeface="Arial" panose="020B0604020202020204" pitchFamily="34" charset="0"/>
              </a:rPr>
              <a:t>] = { 10 , 20, 30, 40};     4byte each</a:t>
            </a:r>
          </a:p>
        </p:txBody>
      </p:sp>
      <p:sp>
        <p:nvSpPr>
          <p:cNvPr id="14" name="TextBox 13">
            <a:extLst>
              <a:ext uri="{FF2B5EF4-FFF2-40B4-BE49-F238E27FC236}">
                <a16:creationId xmlns:a16="http://schemas.microsoft.com/office/drawing/2014/main" id="{0639383B-5D1E-4344-9C64-131E59C59798}"/>
              </a:ext>
            </a:extLst>
          </p:cNvPr>
          <p:cNvSpPr txBox="1"/>
          <p:nvPr/>
        </p:nvSpPr>
        <p:spPr>
          <a:xfrm rot="10800000" flipV="1">
            <a:off x="2471522" y="5339024"/>
            <a:ext cx="6049624" cy="461665"/>
          </a:xfrm>
          <a:prstGeom prst="rect">
            <a:avLst/>
          </a:prstGeom>
          <a:noFill/>
        </p:spPr>
        <p:txBody>
          <a:bodyPr wrap="square" rtlCol="0">
            <a:spAutoFit/>
          </a:bodyPr>
          <a:lstStyle/>
          <a:p>
            <a:r>
              <a:rPr kumimoji="0" lang="en-US" altLang="en-US" sz="2400" b="0" i="0" u="none" strike="noStrike" cap="none" normalizeH="0" baseline="0" dirty="0">
                <a:ln>
                  <a:noFill/>
                </a:ln>
                <a:effectLst/>
                <a:latin typeface="Arial" panose="020B0604020202020204" pitchFamily="34" charset="0"/>
              </a:rPr>
              <a:t>Index               </a:t>
            </a:r>
            <a:r>
              <a:rPr kumimoji="0" lang="en-US" altLang="en-US" sz="2400" b="0" i="0" u="none" strike="noStrike" cap="none" normalizeH="0" baseline="0" dirty="0">
                <a:ln>
                  <a:noFill/>
                </a:ln>
                <a:solidFill>
                  <a:srgbClr val="0E9614"/>
                </a:solidFill>
                <a:effectLst/>
                <a:latin typeface="Arial" panose="020B0604020202020204" pitchFamily="34" charset="0"/>
              </a:rPr>
              <a:t>0     1    2    </a:t>
            </a:r>
            <a:r>
              <a:rPr lang="en-US" altLang="en-US" sz="2400" dirty="0">
                <a:solidFill>
                  <a:srgbClr val="0E9614"/>
                </a:solidFill>
                <a:latin typeface="Arial" panose="020B0604020202020204" pitchFamily="34" charset="0"/>
              </a:rPr>
              <a:t>3</a:t>
            </a:r>
            <a:r>
              <a:rPr kumimoji="0" lang="en-US" altLang="en-US" sz="2400" b="0" i="0" u="none" strike="noStrike" cap="none" normalizeH="0" baseline="0" dirty="0">
                <a:ln>
                  <a:noFill/>
                </a:ln>
                <a:solidFill>
                  <a:srgbClr val="0E9614"/>
                </a:solidFill>
                <a:effectLst/>
                <a:latin typeface="Arial" panose="020B0604020202020204" pitchFamily="34" charset="0"/>
              </a:rPr>
              <a:t>   </a:t>
            </a:r>
          </a:p>
        </p:txBody>
      </p:sp>
    </p:spTree>
    <p:extLst>
      <p:ext uri="{BB962C8B-B14F-4D97-AF65-F5344CB8AC3E}">
        <p14:creationId xmlns:p14="http://schemas.microsoft.com/office/powerpoint/2010/main" val="3272288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4141303" y="0"/>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pic>
        <p:nvPicPr>
          <p:cNvPr id="5" name="Picture 4">
            <a:extLst>
              <a:ext uri="{FF2B5EF4-FFF2-40B4-BE49-F238E27FC236}">
                <a16:creationId xmlns:a16="http://schemas.microsoft.com/office/drawing/2014/main" id="{C9114AA7-8BCB-411B-9AA7-FCF2CA808BD4}"/>
              </a:ext>
            </a:extLst>
          </p:cNvPr>
          <p:cNvPicPr>
            <a:picLocks noChangeAspect="1"/>
          </p:cNvPicPr>
          <p:nvPr/>
        </p:nvPicPr>
        <p:blipFill>
          <a:blip r:embed="rId2"/>
          <a:stretch>
            <a:fillRect/>
          </a:stretch>
        </p:blipFill>
        <p:spPr>
          <a:xfrm>
            <a:off x="195796" y="1527544"/>
            <a:ext cx="3435299" cy="2124767"/>
          </a:xfrm>
          <a:prstGeom prst="rect">
            <a:avLst/>
          </a:prstGeom>
        </p:spPr>
      </p:pic>
      <p:pic>
        <p:nvPicPr>
          <p:cNvPr id="8" name="Picture 7">
            <a:extLst>
              <a:ext uri="{FF2B5EF4-FFF2-40B4-BE49-F238E27FC236}">
                <a16:creationId xmlns:a16="http://schemas.microsoft.com/office/drawing/2014/main" id="{B8AAA6D4-2A5B-436E-B6E2-39A40461F5A3}"/>
              </a:ext>
            </a:extLst>
          </p:cNvPr>
          <p:cNvPicPr>
            <a:picLocks noChangeAspect="1"/>
          </p:cNvPicPr>
          <p:nvPr/>
        </p:nvPicPr>
        <p:blipFill>
          <a:blip r:embed="rId3"/>
          <a:stretch>
            <a:fillRect/>
          </a:stretch>
        </p:blipFill>
        <p:spPr>
          <a:xfrm>
            <a:off x="4301939" y="1410651"/>
            <a:ext cx="4258968" cy="4036698"/>
          </a:xfrm>
          <a:prstGeom prst="rect">
            <a:avLst/>
          </a:prstGeom>
        </p:spPr>
      </p:pic>
    </p:spTree>
    <p:extLst>
      <p:ext uri="{BB962C8B-B14F-4D97-AF65-F5344CB8AC3E}">
        <p14:creationId xmlns:p14="http://schemas.microsoft.com/office/powerpoint/2010/main" val="3658074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4141303" y="0"/>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sp>
        <p:nvSpPr>
          <p:cNvPr id="6" name="TextBox 5">
            <a:extLst>
              <a:ext uri="{FF2B5EF4-FFF2-40B4-BE49-F238E27FC236}">
                <a16:creationId xmlns:a16="http://schemas.microsoft.com/office/drawing/2014/main" id="{E33E07DB-0EC4-4DB8-92C4-780314BB6445}"/>
              </a:ext>
            </a:extLst>
          </p:cNvPr>
          <p:cNvSpPr txBox="1"/>
          <p:nvPr/>
        </p:nvSpPr>
        <p:spPr>
          <a:xfrm rot="10800000" flipV="1">
            <a:off x="470450" y="1505630"/>
            <a:ext cx="10764077" cy="523220"/>
          </a:xfrm>
          <a:prstGeom prst="rect">
            <a:avLst/>
          </a:prstGeom>
          <a:noFill/>
        </p:spPr>
        <p:txBody>
          <a:bodyPr wrap="square" rtlCol="0">
            <a:spAutoFit/>
          </a:bodyPr>
          <a:lstStyle/>
          <a:p>
            <a:r>
              <a:rPr kumimoji="0" lang="en-US" altLang="en-US" sz="2000" b="0" i="0" u="none" strike="noStrike" cap="none" normalizeH="0" baseline="0" dirty="0">
                <a:ln>
                  <a:noFill/>
                </a:ln>
                <a:solidFill>
                  <a:schemeClr val="tx1"/>
                </a:solidFill>
                <a:effectLst/>
                <a:latin typeface="euclid_circular_a"/>
              </a:rPr>
              <a:t> </a:t>
            </a:r>
            <a:r>
              <a:rPr kumimoji="0" lang="en-US" altLang="en-US" sz="2800" u="none" strike="noStrike" cap="none" normalizeH="0" baseline="0" dirty="0">
                <a:ln>
                  <a:noFill/>
                </a:ln>
                <a:solidFill>
                  <a:srgbClr val="333333"/>
                </a:solidFill>
                <a:latin typeface="inter-regular"/>
              </a:rPr>
              <a:t>One dimensional </a:t>
            </a:r>
            <a:r>
              <a:rPr lang="en-US" sz="2800" b="0" i="0" dirty="0">
                <a:solidFill>
                  <a:srgbClr val="333333"/>
                </a:solidFill>
                <a:effectLst/>
                <a:latin typeface="inter-regular"/>
              </a:rPr>
              <a:t>array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097BD0B-6228-43D8-84BC-D009226F802D}"/>
              </a:ext>
            </a:extLst>
          </p:cNvPr>
          <p:cNvPicPr>
            <a:picLocks noChangeAspect="1"/>
          </p:cNvPicPr>
          <p:nvPr/>
        </p:nvPicPr>
        <p:blipFill>
          <a:blip r:embed="rId2"/>
          <a:stretch>
            <a:fillRect/>
          </a:stretch>
        </p:blipFill>
        <p:spPr>
          <a:xfrm>
            <a:off x="543336" y="2355718"/>
            <a:ext cx="10849598" cy="3727029"/>
          </a:xfrm>
          <a:prstGeom prst="rect">
            <a:avLst/>
          </a:prstGeom>
        </p:spPr>
      </p:pic>
    </p:spTree>
    <p:extLst>
      <p:ext uri="{BB962C8B-B14F-4D97-AF65-F5344CB8AC3E}">
        <p14:creationId xmlns:p14="http://schemas.microsoft.com/office/powerpoint/2010/main" val="3108140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4141303" y="0"/>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sp>
        <p:nvSpPr>
          <p:cNvPr id="6" name="TextBox 5">
            <a:extLst>
              <a:ext uri="{FF2B5EF4-FFF2-40B4-BE49-F238E27FC236}">
                <a16:creationId xmlns:a16="http://schemas.microsoft.com/office/drawing/2014/main" id="{E33E07DB-0EC4-4DB8-92C4-780314BB6445}"/>
              </a:ext>
            </a:extLst>
          </p:cNvPr>
          <p:cNvSpPr txBox="1"/>
          <p:nvPr/>
        </p:nvSpPr>
        <p:spPr>
          <a:xfrm rot="10800000" flipV="1">
            <a:off x="470450" y="1505630"/>
            <a:ext cx="10764077" cy="523220"/>
          </a:xfrm>
          <a:prstGeom prst="rect">
            <a:avLst/>
          </a:prstGeom>
          <a:noFill/>
        </p:spPr>
        <p:txBody>
          <a:bodyPr wrap="square" rtlCol="0">
            <a:spAutoFit/>
          </a:bodyPr>
          <a:lstStyle/>
          <a:p>
            <a:r>
              <a:rPr kumimoji="0" lang="en-US" altLang="en-US" sz="2000" b="0" i="0" u="none" strike="noStrike" cap="none" normalizeH="0" baseline="0" dirty="0">
                <a:ln>
                  <a:noFill/>
                </a:ln>
                <a:solidFill>
                  <a:schemeClr val="tx1"/>
                </a:solidFill>
                <a:effectLst/>
                <a:latin typeface="euclid_circular_a"/>
              </a:rPr>
              <a:t> </a:t>
            </a:r>
            <a:r>
              <a:rPr kumimoji="0" lang="en-US" altLang="en-US" sz="2800" u="none" strike="noStrike" cap="none" normalizeH="0" baseline="0" dirty="0">
                <a:ln>
                  <a:noFill/>
                </a:ln>
                <a:solidFill>
                  <a:srgbClr val="333333"/>
                </a:solidFill>
                <a:latin typeface="inter-regular"/>
              </a:rPr>
              <a:t>One dimensional </a:t>
            </a:r>
            <a:r>
              <a:rPr lang="en-US" sz="2800" b="0" i="0" dirty="0">
                <a:solidFill>
                  <a:srgbClr val="333333"/>
                </a:solidFill>
                <a:effectLst/>
                <a:latin typeface="inter-regular"/>
              </a:rPr>
              <a:t>array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6E3A8E4-800B-46ED-845D-FF32978F8724}"/>
              </a:ext>
            </a:extLst>
          </p:cNvPr>
          <p:cNvPicPr>
            <a:picLocks noChangeAspect="1"/>
          </p:cNvPicPr>
          <p:nvPr/>
        </p:nvPicPr>
        <p:blipFill>
          <a:blip r:embed="rId2"/>
          <a:stretch>
            <a:fillRect/>
          </a:stretch>
        </p:blipFill>
        <p:spPr>
          <a:xfrm>
            <a:off x="609407" y="2238315"/>
            <a:ext cx="10973185" cy="3679030"/>
          </a:xfrm>
          <a:prstGeom prst="rect">
            <a:avLst/>
          </a:prstGeom>
        </p:spPr>
      </p:pic>
    </p:spTree>
    <p:extLst>
      <p:ext uri="{BB962C8B-B14F-4D97-AF65-F5344CB8AC3E}">
        <p14:creationId xmlns:p14="http://schemas.microsoft.com/office/powerpoint/2010/main" val="2711958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4141303" y="0"/>
            <a:ext cx="4512366" cy="830997"/>
          </a:xfrm>
          <a:prstGeom prst="rect">
            <a:avLst/>
          </a:prstGeom>
          <a:noFill/>
        </p:spPr>
        <p:txBody>
          <a:bodyPr wrap="square" rtlCol="0">
            <a:spAutoFit/>
          </a:bodyPr>
          <a:lstStyle/>
          <a:p>
            <a:r>
              <a:rPr lang="en-US" sz="4800" dirty="0">
                <a:solidFill>
                  <a:srgbClr val="675E95"/>
                </a:solidFill>
              </a:rPr>
              <a:t>Array in C</a:t>
            </a:r>
            <a:endParaRPr lang="en-IN" sz="4800" dirty="0">
              <a:solidFill>
                <a:srgbClr val="675E95"/>
              </a:solidFill>
            </a:endParaRPr>
          </a:p>
        </p:txBody>
      </p:sp>
      <p:sp>
        <p:nvSpPr>
          <p:cNvPr id="6" name="TextBox 5">
            <a:extLst>
              <a:ext uri="{FF2B5EF4-FFF2-40B4-BE49-F238E27FC236}">
                <a16:creationId xmlns:a16="http://schemas.microsoft.com/office/drawing/2014/main" id="{E33E07DB-0EC4-4DB8-92C4-780314BB6445}"/>
              </a:ext>
            </a:extLst>
          </p:cNvPr>
          <p:cNvSpPr txBox="1"/>
          <p:nvPr/>
        </p:nvSpPr>
        <p:spPr>
          <a:xfrm rot="10800000" flipV="1">
            <a:off x="496954" y="1093631"/>
            <a:ext cx="3902768" cy="523220"/>
          </a:xfrm>
          <a:prstGeom prst="rect">
            <a:avLst/>
          </a:prstGeom>
          <a:noFill/>
        </p:spPr>
        <p:txBody>
          <a:bodyPr wrap="square" rtlCol="0">
            <a:spAutoFit/>
          </a:bodyPr>
          <a:lstStyle/>
          <a:p>
            <a:r>
              <a:rPr kumimoji="0" lang="en-US" altLang="en-US" sz="2000" b="0" i="0" u="none" strike="noStrike" cap="none" normalizeH="0" baseline="0" dirty="0">
                <a:ln>
                  <a:noFill/>
                </a:ln>
                <a:solidFill>
                  <a:schemeClr val="tx1"/>
                </a:solidFill>
                <a:effectLst/>
                <a:latin typeface="euclid_circular_a"/>
              </a:rPr>
              <a:t> </a:t>
            </a:r>
            <a:r>
              <a:rPr lang="en-US" altLang="en-US" sz="2800" b="0" i="0" dirty="0">
                <a:solidFill>
                  <a:srgbClr val="333333"/>
                </a:solidFill>
                <a:effectLst/>
                <a:latin typeface="inter-regular"/>
              </a:rPr>
              <a:t>two</a:t>
            </a:r>
            <a:r>
              <a:rPr kumimoji="0" lang="en-US" altLang="en-US" sz="2800" u="none" strike="noStrike" cap="none" normalizeH="0" baseline="0" dirty="0">
                <a:ln>
                  <a:noFill/>
                </a:ln>
                <a:solidFill>
                  <a:srgbClr val="333333"/>
                </a:solidFill>
                <a:latin typeface="inter-regular"/>
              </a:rPr>
              <a:t> dimensional </a:t>
            </a:r>
            <a:r>
              <a:rPr lang="en-US" sz="2800" b="0" i="0" dirty="0">
                <a:solidFill>
                  <a:srgbClr val="333333"/>
                </a:solidFill>
                <a:effectLst/>
                <a:latin typeface="inter-regular"/>
              </a:rPr>
              <a:t>array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A8FC0FD-A271-4CDD-A9ED-04291F0AEEA4}"/>
              </a:ext>
            </a:extLst>
          </p:cNvPr>
          <p:cNvPicPr>
            <a:picLocks noChangeAspect="1"/>
          </p:cNvPicPr>
          <p:nvPr/>
        </p:nvPicPr>
        <p:blipFill>
          <a:blip r:embed="rId2"/>
          <a:stretch>
            <a:fillRect/>
          </a:stretch>
        </p:blipFill>
        <p:spPr>
          <a:xfrm>
            <a:off x="6460405" y="830997"/>
            <a:ext cx="4386527" cy="5872451"/>
          </a:xfrm>
          <a:prstGeom prst="rect">
            <a:avLst/>
          </a:prstGeom>
        </p:spPr>
      </p:pic>
    </p:spTree>
    <p:extLst>
      <p:ext uri="{BB962C8B-B14F-4D97-AF65-F5344CB8AC3E}">
        <p14:creationId xmlns:p14="http://schemas.microsoft.com/office/powerpoint/2010/main" val="1480765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E2FBF3-BC48-4275-A5C5-F0D96F86D017}"/>
              </a:ext>
            </a:extLst>
          </p:cNvPr>
          <p:cNvSpPr/>
          <p:nvPr/>
        </p:nvSpPr>
        <p:spPr>
          <a:xfrm>
            <a:off x="2517913" y="3321857"/>
            <a:ext cx="1232452" cy="5232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6" name="TextBox 5">
            <a:extLst>
              <a:ext uri="{FF2B5EF4-FFF2-40B4-BE49-F238E27FC236}">
                <a16:creationId xmlns:a16="http://schemas.microsoft.com/office/drawing/2014/main" id="{E3479365-9DC7-49A2-AAC1-679EC1FE5AF2}"/>
              </a:ext>
            </a:extLst>
          </p:cNvPr>
          <p:cNvSpPr txBox="1"/>
          <p:nvPr/>
        </p:nvSpPr>
        <p:spPr>
          <a:xfrm rot="10800000" flipV="1">
            <a:off x="470450" y="1290188"/>
            <a:ext cx="10764077" cy="954107"/>
          </a:xfrm>
          <a:prstGeom prst="rect">
            <a:avLst/>
          </a:prstGeom>
          <a:noFill/>
        </p:spPr>
        <p:txBody>
          <a:bodyPr wrap="square" rtlCol="0">
            <a:spAutoFit/>
          </a:bodyPr>
          <a:lstStyle/>
          <a:p>
            <a:r>
              <a:rPr lang="en-US" altLang="en-US" sz="2800" dirty="0">
                <a:latin typeface="euclid_circular_a"/>
              </a:rPr>
              <a:t>String is a combination or collection of words. the %s is used as format specifier in string. String is a character array which is terminates by \0.</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2638337-045D-42B1-8C0F-D833E62E9D02}"/>
              </a:ext>
            </a:extLst>
          </p:cNvPr>
          <p:cNvSpPr txBox="1"/>
          <p:nvPr/>
        </p:nvSpPr>
        <p:spPr>
          <a:xfrm rot="10800000" flipV="1">
            <a:off x="602215" y="2521467"/>
            <a:ext cx="3591341" cy="523220"/>
          </a:xfrm>
          <a:prstGeom prst="rect">
            <a:avLst/>
          </a:prstGeom>
          <a:noFill/>
        </p:spPr>
        <p:txBody>
          <a:bodyPr wrap="square" rtlCol="0">
            <a:spAutoFit/>
          </a:bodyPr>
          <a:lstStyle/>
          <a:p>
            <a:r>
              <a:rPr kumimoji="0" lang="en-US" altLang="en-US" sz="2800" b="0" i="0" u="none" strike="noStrike" cap="none" normalizeH="0" baseline="0" dirty="0">
                <a:ln>
                  <a:noFill/>
                </a:ln>
                <a:solidFill>
                  <a:srgbClr val="00E27C"/>
                </a:solidFill>
                <a:effectLst/>
                <a:latin typeface="euclid_circular_a"/>
              </a:rPr>
              <a:t>Note :</a:t>
            </a:r>
            <a:endParaRPr kumimoji="0" lang="en-US" altLang="en-US" sz="3600" b="0" i="0" u="none" strike="noStrike" cap="none" normalizeH="0" baseline="0" dirty="0">
              <a:ln>
                <a:noFill/>
              </a:ln>
              <a:solidFill>
                <a:srgbClr val="00E27C"/>
              </a:solidFill>
              <a:effectLst/>
              <a:latin typeface="Arial" panose="020B0604020202020204" pitchFamily="34" charset="0"/>
            </a:endParaRPr>
          </a:p>
        </p:txBody>
      </p:sp>
      <p:sp>
        <p:nvSpPr>
          <p:cNvPr id="7" name="TextBox 6">
            <a:extLst>
              <a:ext uri="{FF2B5EF4-FFF2-40B4-BE49-F238E27FC236}">
                <a16:creationId xmlns:a16="http://schemas.microsoft.com/office/drawing/2014/main" id="{21D586E8-DF86-4015-A58C-C8A3AB9AC9E9}"/>
              </a:ext>
            </a:extLst>
          </p:cNvPr>
          <p:cNvSpPr txBox="1"/>
          <p:nvPr/>
        </p:nvSpPr>
        <p:spPr>
          <a:xfrm rot="10800000" flipV="1">
            <a:off x="1134717" y="3321859"/>
            <a:ext cx="10764077" cy="523220"/>
          </a:xfrm>
          <a:prstGeom prst="rect">
            <a:avLst/>
          </a:prstGeom>
          <a:noFill/>
        </p:spPr>
        <p:txBody>
          <a:bodyPr wrap="square" rtlCol="0">
            <a:spAutoFit/>
          </a:bodyPr>
          <a:lstStyle/>
          <a:p>
            <a:r>
              <a:rPr kumimoji="0" lang="en-US" altLang="en-US" sz="2800" b="0" i="0" u="none" strike="noStrike" cap="none" normalizeH="0" baseline="0" dirty="0">
                <a:ln>
                  <a:noFill/>
                </a:ln>
                <a:solidFill>
                  <a:schemeClr val="tx1"/>
                </a:solidFill>
                <a:effectLst/>
                <a:latin typeface="euclid_circular_a"/>
              </a:rPr>
              <a:t>We need </a:t>
            </a:r>
            <a:r>
              <a:rPr kumimoji="0" lang="en-US" altLang="en-US" sz="2800" b="0" i="0" u="none" strike="noStrike" cap="none" normalizeH="0" baseline="0" dirty="0" err="1">
                <a:ln>
                  <a:noFill/>
                </a:ln>
                <a:solidFill>
                  <a:schemeClr val="tx1"/>
                </a:solidFill>
                <a:effectLst/>
                <a:latin typeface="euclid_circular_a"/>
              </a:rPr>
              <a:t>string.h</a:t>
            </a:r>
            <a:r>
              <a:rPr kumimoji="0" lang="en-US" altLang="en-US" sz="2800" b="0" i="0" u="none" strike="noStrike" cap="none" normalizeH="0" baseline="0" dirty="0">
                <a:ln>
                  <a:noFill/>
                </a:ln>
                <a:solidFill>
                  <a:schemeClr val="tx1"/>
                </a:solidFill>
                <a:effectLst/>
                <a:latin typeface="euclid_circular_a"/>
              </a:rPr>
              <a:t> header file to access string function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079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A2761D34-BCF3-4991-BCB1-27CD3F49E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47" y="373753"/>
            <a:ext cx="10551937" cy="618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52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pic>
        <p:nvPicPr>
          <p:cNvPr id="9" name="Picture 8">
            <a:extLst>
              <a:ext uri="{FF2B5EF4-FFF2-40B4-BE49-F238E27FC236}">
                <a16:creationId xmlns:a16="http://schemas.microsoft.com/office/drawing/2014/main" id="{9D79FBF6-C552-449A-BDF5-5C5942E2F600}"/>
              </a:ext>
            </a:extLst>
          </p:cNvPr>
          <p:cNvPicPr>
            <a:picLocks noChangeAspect="1"/>
          </p:cNvPicPr>
          <p:nvPr/>
        </p:nvPicPr>
        <p:blipFill>
          <a:blip r:embed="rId2"/>
          <a:stretch>
            <a:fillRect/>
          </a:stretch>
        </p:blipFill>
        <p:spPr>
          <a:xfrm>
            <a:off x="3889512" y="2953619"/>
            <a:ext cx="5466133" cy="3904381"/>
          </a:xfrm>
          <a:prstGeom prst="rect">
            <a:avLst/>
          </a:prstGeom>
        </p:spPr>
      </p:pic>
      <p:pic>
        <p:nvPicPr>
          <p:cNvPr id="11" name="Picture 10">
            <a:extLst>
              <a:ext uri="{FF2B5EF4-FFF2-40B4-BE49-F238E27FC236}">
                <a16:creationId xmlns:a16="http://schemas.microsoft.com/office/drawing/2014/main" id="{355ABC74-310B-4E8B-843E-5BB95414DF58}"/>
              </a:ext>
            </a:extLst>
          </p:cNvPr>
          <p:cNvPicPr>
            <a:picLocks noChangeAspect="1"/>
          </p:cNvPicPr>
          <p:nvPr/>
        </p:nvPicPr>
        <p:blipFill>
          <a:blip r:embed="rId3"/>
          <a:stretch>
            <a:fillRect/>
          </a:stretch>
        </p:blipFill>
        <p:spPr>
          <a:xfrm>
            <a:off x="589720" y="1818517"/>
            <a:ext cx="6090782" cy="1135102"/>
          </a:xfrm>
          <a:prstGeom prst="rect">
            <a:avLst/>
          </a:prstGeom>
        </p:spPr>
      </p:pic>
      <p:sp>
        <p:nvSpPr>
          <p:cNvPr id="12" name="TextBox 11">
            <a:extLst>
              <a:ext uri="{FF2B5EF4-FFF2-40B4-BE49-F238E27FC236}">
                <a16:creationId xmlns:a16="http://schemas.microsoft.com/office/drawing/2014/main" id="{92638337-045D-42B1-8C0F-D833E62E9D02}"/>
              </a:ext>
            </a:extLst>
          </p:cNvPr>
          <p:cNvSpPr txBox="1"/>
          <p:nvPr/>
        </p:nvSpPr>
        <p:spPr>
          <a:xfrm rot="10800000" flipV="1">
            <a:off x="589720" y="1176949"/>
            <a:ext cx="3591341" cy="523220"/>
          </a:xfrm>
          <a:prstGeom prst="rect">
            <a:avLst/>
          </a:prstGeom>
          <a:noFill/>
        </p:spPr>
        <p:txBody>
          <a:bodyPr wrap="square" rtlCol="0">
            <a:spAutoFit/>
          </a:bodyPr>
          <a:lstStyle/>
          <a:p>
            <a:r>
              <a:rPr lang="en-US" altLang="en-US" sz="2800" dirty="0">
                <a:solidFill>
                  <a:srgbClr val="00E27C"/>
                </a:solidFill>
                <a:latin typeface="euclid_circular_a"/>
              </a:rPr>
              <a:t>Syntax</a:t>
            </a:r>
            <a:endParaRPr kumimoji="0" lang="en-US" altLang="en-US" sz="3600" b="0" i="0" u="none" strike="noStrike" cap="none" normalizeH="0" baseline="0" dirty="0">
              <a:ln>
                <a:noFill/>
              </a:ln>
              <a:solidFill>
                <a:srgbClr val="00E27C"/>
              </a:solidFill>
              <a:effectLst/>
              <a:latin typeface="Arial" panose="020B0604020202020204" pitchFamily="34" charset="0"/>
            </a:endParaRPr>
          </a:p>
        </p:txBody>
      </p:sp>
    </p:spTree>
    <p:extLst>
      <p:ext uri="{BB962C8B-B14F-4D97-AF65-F5344CB8AC3E}">
        <p14:creationId xmlns:p14="http://schemas.microsoft.com/office/powerpoint/2010/main" val="1264346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702365" y="144448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702365" y="1458819"/>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pic>
        <p:nvPicPr>
          <p:cNvPr id="5" name="Picture 4">
            <a:extLst>
              <a:ext uri="{FF2B5EF4-FFF2-40B4-BE49-F238E27FC236}">
                <a16:creationId xmlns:a16="http://schemas.microsoft.com/office/drawing/2014/main" id="{47C55326-DC1C-4EFC-88F6-860FEB2C4677}"/>
              </a:ext>
            </a:extLst>
          </p:cNvPr>
          <p:cNvPicPr>
            <a:picLocks noChangeAspect="1"/>
          </p:cNvPicPr>
          <p:nvPr/>
        </p:nvPicPr>
        <p:blipFill>
          <a:blip r:embed="rId2"/>
          <a:stretch>
            <a:fillRect/>
          </a:stretch>
        </p:blipFill>
        <p:spPr>
          <a:xfrm>
            <a:off x="702364" y="2169726"/>
            <a:ext cx="4937095" cy="2309509"/>
          </a:xfrm>
          <a:prstGeom prst="rect">
            <a:avLst/>
          </a:prstGeom>
        </p:spPr>
      </p:pic>
      <p:sp>
        <p:nvSpPr>
          <p:cNvPr id="7" name="Oval 6">
            <a:extLst>
              <a:ext uri="{FF2B5EF4-FFF2-40B4-BE49-F238E27FC236}">
                <a16:creationId xmlns:a16="http://schemas.microsoft.com/office/drawing/2014/main" id="{FE5C8615-9329-474E-BBC0-AE2A8683A0F6}"/>
              </a:ext>
            </a:extLst>
          </p:cNvPr>
          <p:cNvSpPr/>
          <p:nvPr/>
        </p:nvSpPr>
        <p:spPr>
          <a:xfrm>
            <a:off x="278296" y="2169726"/>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83CB13F-B6DA-43CB-820A-F7EE527DFB48}"/>
              </a:ext>
            </a:extLst>
          </p:cNvPr>
          <p:cNvPicPr>
            <a:picLocks noChangeAspect="1"/>
          </p:cNvPicPr>
          <p:nvPr/>
        </p:nvPicPr>
        <p:blipFill>
          <a:blip r:embed="rId3"/>
          <a:stretch>
            <a:fillRect/>
          </a:stretch>
        </p:blipFill>
        <p:spPr>
          <a:xfrm>
            <a:off x="5420140" y="2657506"/>
            <a:ext cx="6313660" cy="2070970"/>
          </a:xfrm>
          <a:prstGeom prst="rect">
            <a:avLst/>
          </a:prstGeom>
        </p:spPr>
      </p:pic>
      <p:sp>
        <p:nvSpPr>
          <p:cNvPr id="12" name="Oval 11">
            <a:extLst>
              <a:ext uri="{FF2B5EF4-FFF2-40B4-BE49-F238E27FC236}">
                <a16:creationId xmlns:a16="http://schemas.microsoft.com/office/drawing/2014/main" id="{41D4C3CD-8FB3-41AE-A94E-042C032AB799}"/>
              </a:ext>
            </a:extLst>
          </p:cNvPr>
          <p:cNvSpPr/>
          <p:nvPr/>
        </p:nvSpPr>
        <p:spPr>
          <a:xfrm>
            <a:off x="5599827" y="2237801"/>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115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TextBox 2">
            <a:extLst>
              <a:ext uri="{FF2B5EF4-FFF2-40B4-BE49-F238E27FC236}">
                <a16:creationId xmlns:a16="http://schemas.microsoft.com/office/drawing/2014/main" id="{A85AAC89-7653-422C-86CE-A59BDD15CF19}"/>
              </a:ext>
            </a:extLst>
          </p:cNvPr>
          <p:cNvSpPr txBox="1"/>
          <p:nvPr/>
        </p:nvSpPr>
        <p:spPr>
          <a:xfrm>
            <a:off x="487019" y="1951673"/>
            <a:ext cx="6894442" cy="954107"/>
          </a:xfrm>
          <a:prstGeom prst="rect">
            <a:avLst/>
          </a:prstGeom>
          <a:noFill/>
        </p:spPr>
        <p:txBody>
          <a:bodyPr wrap="square" rtlCol="0">
            <a:spAutoFit/>
          </a:bodyPr>
          <a:lstStyle/>
          <a:p>
            <a:r>
              <a:rPr lang="en-US" sz="2800" dirty="0">
                <a:solidFill>
                  <a:srgbClr val="00E27C"/>
                </a:solidFill>
              </a:rPr>
              <a:t>Puts()</a:t>
            </a:r>
            <a:r>
              <a:rPr lang="en-US" sz="2800" dirty="0"/>
              <a:t> – for Printing characters</a:t>
            </a:r>
          </a:p>
          <a:p>
            <a:r>
              <a:rPr lang="en-US" sz="2800" dirty="0">
                <a:solidFill>
                  <a:srgbClr val="00E27C"/>
                </a:solidFill>
              </a:rPr>
              <a:t>Gets()</a:t>
            </a:r>
            <a:r>
              <a:rPr lang="en-US" sz="2800" dirty="0"/>
              <a:t>– for Taking Input</a:t>
            </a:r>
            <a:endParaRPr lang="en-IN" sz="2800" dirty="0"/>
          </a:p>
        </p:txBody>
      </p:sp>
      <p:sp>
        <p:nvSpPr>
          <p:cNvPr id="6" name="TextBox 5">
            <a:extLst>
              <a:ext uri="{FF2B5EF4-FFF2-40B4-BE49-F238E27FC236}">
                <a16:creationId xmlns:a16="http://schemas.microsoft.com/office/drawing/2014/main" id="{6BA39AA3-66C5-40AD-8E0D-EB913897B343}"/>
              </a:ext>
            </a:extLst>
          </p:cNvPr>
          <p:cNvSpPr txBox="1"/>
          <p:nvPr/>
        </p:nvSpPr>
        <p:spPr>
          <a:xfrm>
            <a:off x="506895" y="1338056"/>
            <a:ext cx="5357190" cy="523220"/>
          </a:xfrm>
          <a:prstGeom prst="rect">
            <a:avLst/>
          </a:prstGeom>
          <a:noFill/>
        </p:spPr>
        <p:txBody>
          <a:bodyPr wrap="square" rtlCol="0">
            <a:spAutoFit/>
          </a:bodyPr>
          <a:lstStyle/>
          <a:p>
            <a:r>
              <a:rPr lang="en-US" sz="2800" dirty="0">
                <a:solidFill>
                  <a:srgbClr val="00E27C"/>
                </a:solidFill>
              </a:rPr>
              <a:t>Puts()</a:t>
            </a:r>
            <a:r>
              <a:rPr lang="en-US" sz="2800" dirty="0"/>
              <a:t>  and </a:t>
            </a:r>
            <a:r>
              <a:rPr lang="en-US" sz="2800" dirty="0">
                <a:solidFill>
                  <a:srgbClr val="00E27C"/>
                </a:solidFill>
              </a:rPr>
              <a:t>Gets() </a:t>
            </a:r>
            <a:r>
              <a:rPr lang="en-US" sz="2800" dirty="0">
                <a:solidFill>
                  <a:sysClr val="windowText" lastClr="000000"/>
                </a:solidFill>
              </a:rPr>
              <a:t>function</a:t>
            </a:r>
            <a:endParaRPr lang="en-IN" sz="2800" dirty="0">
              <a:solidFill>
                <a:sysClr val="windowText" lastClr="000000"/>
              </a:solidFill>
            </a:endParaRPr>
          </a:p>
        </p:txBody>
      </p:sp>
      <p:pic>
        <p:nvPicPr>
          <p:cNvPr id="7" name="Picture 6">
            <a:extLst>
              <a:ext uri="{FF2B5EF4-FFF2-40B4-BE49-F238E27FC236}">
                <a16:creationId xmlns:a16="http://schemas.microsoft.com/office/drawing/2014/main" id="{4FC3EAC5-E5B9-49E7-B4E3-6F1011F4B11C}"/>
              </a:ext>
            </a:extLst>
          </p:cNvPr>
          <p:cNvPicPr>
            <a:picLocks noChangeAspect="1"/>
          </p:cNvPicPr>
          <p:nvPr/>
        </p:nvPicPr>
        <p:blipFill>
          <a:blip r:embed="rId2"/>
          <a:stretch>
            <a:fillRect/>
          </a:stretch>
        </p:blipFill>
        <p:spPr>
          <a:xfrm>
            <a:off x="1383107" y="4326723"/>
            <a:ext cx="4762588" cy="1968265"/>
          </a:xfrm>
          <a:prstGeom prst="rect">
            <a:avLst/>
          </a:prstGeom>
        </p:spPr>
      </p:pic>
      <p:sp>
        <p:nvSpPr>
          <p:cNvPr id="8" name="Oval 7">
            <a:extLst>
              <a:ext uri="{FF2B5EF4-FFF2-40B4-BE49-F238E27FC236}">
                <a16:creationId xmlns:a16="http://schemas.microsoft.com/office/drawing/2014/main" id="{BD0DD757-6659-41DA-B7EC-DFB869B088EB}"/>
              </a:ext>
            </a:extLst>
          </p:cNvPr>
          <p:cNvSpPr/>
          <p:nvPr/>
        </p:nvSpPr>
        <p:spPr>
          <a:xfrm>
            <a:off x="602974" y="4218890"/>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B612E44-F90C-4A35-A57F-A0B3156C1C2D}"/>
              </a:ext>
            </a:extLst>
          </p:cNvPr>
          <p:cNvSpPr/>
          <p:nvPr/>
        </p:nvSpPr>
        <p:spPr>
          <a:xfrm>
            <a:off x="538280" y="3282219"/>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00F063C-1A7F-423D-97C0-1FE051714DE2}"/>
              </a:ext>
            </a:extLst>
          </p:cNvPr>
          <p:cNvSpPr txBox="1"/>
          <p:nvPr/>
        </p:nvSpPr>
        <p:spPr>
          <a:xfrm rot="10800000" flipV="1">
            <a:off x="644297" y="3303222"/>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Tree>
    <p:extLst>
      <p:ext uri="{BB962C8B-B14F-4D97-AF65-F5344CB8AC3E}">
        <p14:creationId xmlns:p14="http://schemas.microsoft.com/office/powerpoint/2010/main" val="3984747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13" name="TextBox 12">
            <a:extLst>
              <a:ext uri="{FF2B5EF4-FFF2-40B4-BE49-F238E27FC236}">
                <a16:creationId xmlns:a16="http://schemas.microsoft.com/office/drawing/2014/main" id="{9ED591D2-9213-415F-BE67-9C8349C7F5BE}"/>
              </a:ext>
            </a:extLst>
          </p:cNvPr>
          <p:cNvSpPr txBox="1"/>
          <p:nvPr/>
        </p:nvSpPr>
        <p:spPr>
          <a:xfrm>
            <a:off x="1060171" y="1946821"/>
            <a:ext cx="10171047" cy="2677656"/>
          </a:xfrm>
          <a:prstGeom prst="rect">
            <a:avLst/>
          </a:prstGeom>
          <a:noFill/>
        </p:spPr>
        <p:txBody>
          <a:bodyPr wrap="square" rtlCol="0">
            <a:spAutoFit/>
          </a:bodyPr>
          <a:lstStyle/>
          <a:p>
            <a:r>
              <a:rPr lang="en-US" sz="2800" dirty="0" err="1"/>
              <a:t>Strlen</a:t>
            </a:r>
            <a:r>
              <a:rPr lang="en-US" sz="2800" dirty="0"/>
              <a:t>();    - for finding the length of the string </a:t>
            </a:r>
          </a:p>
          <a:p>
            <a:r>
              <a:rPr lang="en-US" sz="2800" dirty="0" err="1"/>
              <a:t>Strcmp</a:t>
            </a:r>
            <a:r>
              <a:rPr lang="en-US" sz="2800" dirty="0"/>
              <a:t>();  - to compare two string</a:t>
            </a:r>
          </a:p>
          <a:p>
            <a:r>
              <a:rPr lang="en-US" sz="2800" dirty="0" err="1"/>
              <a:t>Strcpy</a:t>
            </a:r>
            <a:r>
              <a:rPr lang="en-US" sz="2800" dirty="0"/>
              <a:t>();   - to copy one string into another</a:t>
            </a:r>
          </a:p>
          <a:p>
            <a:r>
              <a:rPr lang="en-US" sz="2800" dirty="0" err="1"/>
              <a:t>Strcat</a:t>
            </a:r>
            <a:r>
              <a:rPr lang="en-US" sz="2800" dirty="0"/>
              <a:t>();  - to </a:t>
            </a:r>
            <a:r>
              <a:rPr lang="en-US" sz="2800" dirty="0" err="1"/>
              <a:t>concate</a:t>
            </a:r>
            <a:r>
              <a:rPr lang="en-US" sz="2800" dirty="0"/>
              <a:t> or add two strings</a:t>
            </a:r>
          </a:p>
          <a:p>
            <a:r>
              <a:rPr lang="en-US" sz="2800" dirty="0" err="1"/>
              <a:t>Strlwr</a:t>
            </a:r>
            <a:r>
              <a:rPr lang="en-US" sz="2800" dirty="0"/>
              <a:t>(); - for lowercase</a:t>
            </a:r>
          </a:p>
          <a:p>
            <a:r>
              <a:rPr lang="en-US" sz="2800" dirty="0" err="1"/>
              <a:t>Strupr</a:t>
            </a:r>
            <a:r>
              <a:rPr lang="en-US" sz="2800" dirty="0"/>
              <a:t>(); - for uppercase</a:t>
            </a:r>
            <a:endParaRPr lang="en-IN" sz="2800" dirty="0"/>
          </a:p>
        </p:txBody>
      </p:sp>
      <p:sp>
        <p:nvSpPr>
          <p:cNvPr id="14" name="TextBox 13">
            <a:extLst>
              <a:ext uri="{FF2B5EF4-FFF2-40B4-BE49-F238E27FC236}">
                <a16:creationId xmlns:a16="http://schemas.microsoft.com/office/drawing/2014/main" id="{429AF602-BFA8-42CD-9036-F856E0CE20F4}"/>
              </a:ext>
            </a:extLst>
          </p:cNvPr>
          <p:cNvSpPr txBox="1"/>
          <p:nvPr/>
        </p:nvSpPr>
        <p:spPr>
          <a:xfrm>
            <a:off x="735493" y="1300275"/>
            <a:ext cx="3882887" cy="523220"/>
          </a:xfrm>
          <a:prstGeom prst="rect">
            <a:avLst/>
          </a:prstGeom>
          <a:noFill/>
        </p:spPr>
        <p:txBody>
          <a:bodyPr wrap="square" rtlCol="0">
            <a:spAutoFit/>
          </a:bodyPr>
          <a:lstStyle/>
          <a:p>
            <a:r>
              <a:rPr lang="en-US" sz="2800" dirty="0">
                <a:solidFill>
                  <a:srgbClr val="00E27C"/>
                </a:solidFill>
              </a:rPr>
              <a:t>Types of string</a:t>
            </a:r>
            <a:endParaRPr lang="en-IN" sz="2800" dirty="0">
              <a:solidFill>
                <a:srgbClr val="00E27C"/>
              </a:solidFill>
            </a:endParaRPr>
          </a:p>
        </p:txBody>
      </p:sp>
    </p:spTree>
    <p:extLst>
      <p:ext uri="{BB962C8B-B14F-4D97-AF65-F5344CB8AC3E}">
        <p14:creationId xmlns:p14="http://schemas.microsoft.com/office/powerpoint/2010/main" val="22470669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7" y="2385391"/>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7" name="Oval 6">
            <a:extLst>
              <a:ext uri="{FF2B5EF4-FFF2-40B4-BE49-F238E27FC236}">
                <a16:creationId xmlns:a16="http://schemas.microsoft.com/office/drawing/2014/main" id="{FE5C8615-9329-474E-BBC0-AE2A8683A0F6}"/>
              </a:ext>
            </a:extLst>
          </p:cNvPr>
          <p:cNvSpPr/>
          <p:nvPr/>
        </p:nvSpPr>
        <p:spPr>
          <a:xfrm>
            <a:off x="371061" y="2494059"/>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3882887" cy="523220"/>
          </a:xfrm>
          <a:prstGeom prst="rect">
            <a:avLst/>
          </a:prstGeom>
          <a:noFill/>
        </p:spPr>
        <p:txBody>
          <a:bodyPr wrap="square" rtlCol="0">
            <a:spAutoFit/>
          </a:bodyPr>
          <a:lstStyle/>
          <a:p>
            <a:r>
              <a:rPr lang="en-US" sz="2800" dirty="0">
                <a:solidFill>
                  <a:srgbClr val="00E27C"/>
                </a:solidFill>
              </a:rPr>
              <a:t>String </a:t>
            </a:r>
            <a:r>
              <a:rPr lang="en-US" sz="2800" dirty="0">
                <a:solidFill>
                  <a:sysClr val="windowText" lastClr="000000"/>
                </a:solidFill>
              </a:rPr>
              <a:t>length function</a:t>
            </a:r>
            <a:endParaRPr lang="en-IN" sz="2800" dirty="0">
              <a:solidFill>
                <a:sysClr val="windowText" lastClr="000000"/>
              </a:solidFill>
            </a:endParaRPr>
          </a:p>
        </p:txBody>
      </p:sp>
      <p:pic>
        <p:nvPicPr>
          <p:cNvPr id="8" name="Picture 7">
            <a:extLst>
              <a:ext uri="{FF2B5EF4-FFF2-40B4-BE49-F238E27FC236}">
                <a16:creationId xmlns:a16="http://schemas.microsoft.com/office/drawing/2014/main" id="{ADBB4282-337D-450F-8D2C-D390D89B935C}"/>
              </a:ext>
            </a:extLst>
          </p:cNvPr>
          <p:cNvPicPr>
            <a:picLocks noChangeAspect="1"/>
          </p:cNvPicPr>
          <p:nvPr/>
        </p:nvPicPr>
        <p:blipFill>
          <a:blip r:embed="rId2"/>
          <a:stretch>
            <a:fillRect/>
          </a:stretch>
        </p:blipFill>
        <p:spPr>
          <a:xfrm>
            <a:off x="834885" y="3161522"/>
            <a:ext cx="5077534" cy="2257740"/>
          </a:xfrm>
          <a:prstGeom prst="rect">
            <a:avLst/>
          </a:prstGeom>
        </p:spPr>
      </p:pic>
    </p:spTree>
    <p:extLst>
      <p:ext uri="{BB962C8B-B14F-4D97-AF65-F5344CB8AC3E}">
        <p14:creationId xmlns:p14="http://schemas.microsoft.com/office/powerpoint/2010/main" val="3454332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7" y="2385391"/>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7" name="Oval 6">
            <a:extLst>
              <a:ext uri="{FF2B5EF4-FFF2-40B4-BE49-F238E27FC236}">
                <a16:creationId xmlns:a16="http://schemas.microsoft.com/office/drawing/2014/main" id="{FE5C8615-9329-474E-BBC0-AE2A8683A0F6}"/>
              </a:ext>
            </a:extLst>
          </p:cNvPr>
          <p:cNvSpPr/>
          <p:nvPr/>
        </p:nvSpPr>
        <p:spPr>
          <a:xfrm>
            <a:off x="371061" y="2494059"/>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3882887" cy="523220"/>
          </a:xfrm>
          <a:prstGeom prst="rect">
            <a:avLst/>
          </a:prstGeom>
          <a:noFill/>
        </p:spPr>
        <p:txBody>
          <a:bodyPr wrap="square" rtlCol="0">
            <a:spAutoFit/>
          </a:bodyPr>
          <a:lstStyle/>
          <a:p>
            <a:r>
              <a:rPr lang="en-US" sz="2800" dirty="0">
                <a:solidFill>
                  <a:srgbClr val="00E27C"/>
                </a:solidFill>
              </a:rPr>
              <a:t>String </a:t>
            </a:r>
            <a:r>
              <a:rPr lang="en-US" sz="2800" dirty="0">
                <a:solidFill>
                  <a:sysClr val="windowText" lastClr="000000"/>
                </a:solidFill>
              </a:rPr>
              <a:t>compare function</a:t>
            </a:r>
            <a:endParaRPr lang="en-IN" sz="2800" dirty="0">
              <a:solidFill>
                <a:sysClr val="windowText" lastClr="000000"/>
              </a:solidFill>
            </a:endParaRPr>
          </a:p>
        </p:txBody>
      </p:sp>
      <p:pic>
        <p:nvPicPr>
          <p:cNvPr id="5" name="Picture 4">
            <a:extLst>
              <a:ext uri="{FF2B5EF4-FFF2-40B4-BE49-F238E27FC236}">
                <a16:creationId xmlns:a16="http://schemas.microsoft.com/office/drawing/2014/main" id="{7CAB9FC8-8B02-49BF-8E0A-2D2ADA03DE04}"/>
              </a:ext>
            </a:extLst>
          </p:cNvPr>
          <p:cNvPicPr>
            <a:picLocks noChangeAspect="1"/>
          </p:cNvPicPr>
          <p:nvPr/>
        </p:nvPicPr>
        <p:blipFill>
          <a:blip r:embed="rId2"/>
          <a:stretch>
            <a:fillRect/>
          </a:stretch>
        </p:blipFill>
        <p:spPr>
          <a:xfrm>
            <a:off x="735493" y="3053990"/>
            <a:ext cx="6125430" cy="3458058"/>
          </a:xfrm>
          <a:prstGeom prst="rect">
            <a:avLst/>
          </a:prstGeom>
        </p:spPr>
      </p:pic>
    </p:spTree>
    <p:extLst>
      <p:ext uri="{BB962C8B-B14F-4D97-AF65-F5344CB8AC3E}">
        <p14:creationId xmlns:p14="http://schemas.microsoft.com/office/powerpoint/2010/main" val="3456682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7" y="2385391"/>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7" name="Oval 6">
            <a:extLst>
              <a:ext uri="{FF2B5EF4-FFF2-40B4-BE49-F238E27FC236}">
                <a16:creationId xmlns:a16="http://schemas.microsoft.com/office/drawing/2014/main" id="{FE5C8615-9329-474E-BBC0-AE2A8683A0F6}"/>
              </a:ext>
            </a:extLst>
          </p:cNvPr>
          <p:cNvSpPr/>
          <p:nvPr/>
        </p:nvSpPr>
        <p:spPr>
          <a:xfrm>
            <a:off x="371061" y="2494059"/>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3882887" cy="523220"/>
          </a:xfrm>
          <a:prstGeom prst="rect">
            <a:avLst/>
          </a:prstGeom>
          <a:noFill/>
        </p:spPr>
        <p:txBody>
          <a:bodyPr wrap="square" rtlCol="0">
            <a:spAutoFit/>
          </a:bodyPr>
          <a:lstStyle/>
          <a:p>
            <a:r>
              <a:rPr lang="en-US" sz="2800" dirty="0">
                <a:solidFill>
                  <a:srgbClr val="00E27C"/>
                </a:solidFill>
              </a:rPr>
              <a:t>String </a:t>
            </a:r>
            <a:r>
              <a:rPr lang="en-US" sz="2800" dirty="0">
                <a:solidFill>
                  <a:sysClr val="windowText" lastClr="000000"/>
                </a:solidFill>
              </a:rPr>
              <a:t>copy function</a:t>
            </a:r>
            <a:endParaRPr lang="en-IN" sz="2800" dirty="0">
              <a:solidFill>
                <a:sysClr val="windowText" lastClr="000000"/>
              </a:solidFill>
            </a:endParaRPr>
          </a:p>
        </p:txBody>
      </p:sp>
      <p:pic>
        <p:nvPicPr>
          <p:cNvPr id="8" name="Picture 7">
            <a:extLst>
              <a:ext uri="{FF2B5EF4-FFF2-40B4-BE49-F238E27FC236}">
                <a16:creationId xmlns:a16="http://schemas.microsoft.com/office/drawing/2014/main" id="{795FABFA-5022-4EE1-A6CC-6EE8A2BA45CF}"/>
              </a:ext>
            </a:extLst>
          </p:cNvPr>
          <p:cNvPicPr>
            <a:picLocks noChangeAspect="1"/>
          </p:cNvPicPr>
          <p:nvPr/>
        </p:nvPicPr>
        <p:blipFill>
          <a:blip r:embed="rId2"/>
          <a:stretch>
            <a:fillRect/>
          </a:stretch>
        </p:blipFill>
        <p:spPr>
          <a:xfrm>
            <a:off x="834885" y="3153031"/>
            <a:ext cx="5308238" cy="2982725"/>
          </a:xfrm>
          <a:prstGeom prst="rect">
            <a:avLst/>
          </a:prstGeom>
        </p:spPr>
      </p:pic>
    </p:spTree>
    <p:extLst>
      <p:ext uri="{BB962C8B-B14F-4D97-AF65-F5344CB8AC3E}">
        <p14:creationId xmlns:p14="http://schemas.microsoft.com/office/powerpoint/2010/main" val="2128081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7" y="2385391"/>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7" name="Oval 6">
            <a:extLst>
              <a:ext uri="{FF2B5EF4-FFF2-40B4-BE49-F238E27FC236}">
                <a16:creationId xmlns:a16="http://schemas.microsoft.com/office/drawing/2014/main" id="{FE5C8615-9329-474E-BBC0-AE2A8683A0F6}"/>
              </a:ext>
            </a:extLst>
          </p:cNvPr>
          <p:cNvSpPr/>
          <p:nvPr/>
        </p:nvSpPr>
        <p:spPr>
          <a:xfrm>
            <a:off x="371061" y="2494059"/>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3882887" cy="523220"/>
          </a:xfrm>
          <a:prstGeom prst="rect">
            <a:avLst/>
          </a:prstGeom>
          <a:noFill/>
        </p:spPr>
        <p:txBody>
          <a:bodyPr wrap="square" rtlCol="0">
            <a:spAutoFit/>
          </a:bodyPr>
          <a:lstStyle/>
          <a:p>
            <a:r>
              <a:rPr lang="en-US" sz="2800" dirty="0">
                <a:solidFill>
                  <a:srgbClr val="00E27C"/>
                </a:solidFill>
              </a:rPr>
              <a:t>String </a:t>
            </a:r>
            <a:r>
              <a:rPr lang="en-US" sz="2800" dirty="0" err="1">
                <a:solidFill>
                  <a:sysClr val="windowText" lastClr="000000"/>
                </a:solidFill>
              </a:rPr>
              <a:t>concate</a:t>
            </a:r>
            <a:r>
              <a:rPr lang="en-US" sz="2800" dirty="0">
                <a:solidFill>
                  <a:sysClr val="windowText" lastClr="000000"/>
                </a:solidFill>
              </a:rPr>
              <a:t> function</a:t>
            </a:r>
            <a:endParaRPr lang="en-IN" sz="2800" dirty="0">
              <a:solidFill>
                <a:sysClr val="windowText" lastClr="000000"/>
              </a:solidFill>
            </a:endParaRPr>
          </a:p>
        </p:txBody>
      </p:sp>
      <p:pic>
        <p:nvPicPr>
          <p:cNvPr id="5" name="Picture 4">
            <a:extLst>
              <a:ext uri="{FF2B5EF4-FFF2-40B4-BE49-F238E27FC236}">
                <a16:creationId xmlns:a16="http://schemas.microsoft.com/office/drawing/2014/main" id="{1263288A-2053-4652-AE03-F29E6E019A9F}"/>
              </a:ext>
            </a:extLst>
          </p:cNvPr>
          <p:cNvPicPr>
            <a:picLocks noChangeAspect="1"/>
          </p:cNvPicPr>
          <p:nvPr/>
        </p:nvPicPr>
        <p:blipFill>
          <a:blip r:embed="rId2"/>
          <a:stretch>
            <a:fillRect/>
          </a:stretch>
        </p:blipFill>
        <p:spPr>
          <a:xfrm>
            <a:off x="834885" y="3220330"/>
            <a:ext cx="7374578" cy="3291718"/>
          </a:xfrm>
          <a:prstGeom prst="rect">
            <a:avLst/>
          </a:prstGeom>
        </p:spPr>
      </p:pic>
    </p:spTree>
    <p:extLst>
      <p:ext uri="{BB962C8B-B14F-4D97-AF65-F5344CB8AC3E}">
        <p14:creationId xmlns:p14="http://schemas.microsoft.com/office/powerpoint/2010/main" val="898600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7" y="2385391"/>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7" name="Oval 6">
            <a:extLst>
              <a:ext uri="{FF2B5EF4-FFF2-40B4-BE49-F238E27FC236}">
                <a16:creationId xmlns:a16="http://schemas.microsoft.com/office/drawing/2014/main" id="{FE5C8615-9329-474E-BBC0-AE2A8683A0F6}"/>
              </a:ext>
            </a:extLst>
          </p:cNvPr>
          <p:cNvSpPr/>
          <p:nvPr/>
        </p:nvSpPr>
        <p:spPr>
          <a:xfrm>
            <a:off x="371061" y="2494059"/>
            <a:ext cx="198782" cy="215665"/>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4962942" cy="523220"/>
          </a:xfrm>
          <a:prstGeom prst="rect">
            <a:avLst/>
          </a:prstGeom>
          <a:noFill/>
        </p:spPr>
        <p:txBody>
          <a:bodyPr wrap="square" rtlCol="0">
            <a:spAutoFit/>
          </a:bodyPr>
          <a:lstStyle/>
          <a:p>
            <a:r>
              <a:rPr lang="en-US" sz="2800" dirty="0">
                <a:solidFill>
                  <a:srgbClr val="00E27C"/>
                </a:solidFill>
              </a:rPr>
              <a:t>String </a:t>
            </a:r>
            <a:r>
              <a:rPr lang="en-US" sz="2800" dirty="0">
                <a:solidFill>
                  <a:sysClr val="windowText" lastClr="000000"/>
                </a:solidFill>
              </a:rPr>
              <a:t>uppercase function</a:t>
            </a:r>
            <a:endParaRPr lang="en-IN" sz="2800" dirty="0">
              <a:solidFill>
                <a:sysClr val="windowText" lastClr="000000"/>
              </a:solidFill>
            </a:endParaRPr>
          </a:p>
        </p:txBody>
      </p:sp>
      <p:pic>
        <p:nvPicPr>
          <p:cNvPr id="8" name="Picture 7">
            <a:extLst>
              <a:ext uri="{FF2B5EF4-FFF2-40B4-BE49-F238E27FC236}">
                <a16:creationId xmlns:a16="http://schemas.microsoft.com/office/drawing/2014/main" id="{7AB68E3E-E9DA-446C-A50E-50A4B7A153FB}"/>
              </a:ext>
            </a:extLst>
          </p:cNvPr>
          <p:cNvPicPr>
            <a:picLocks noChangeAspect="1"/>
          </p:cNvPicPr>
          <p:nvPr/>
        </p:nvPicPr>
        <p:blipFill>
          <a:blip r:embed="rId2"/>
          <a:stretch>
            <a:fillRect/>
          </a:stretch>
        </p:blipFill>
        <p:spPr>
          <a:xfrm>
            <a:off x="902966" y="2951921"/>
            <a:ext cx="5983844" cy="3409122"/>
          </a:xfrm>
          <a:prstGeom prst="rect">
            <a:avLst/>
          </a:prstGeom>
        </p:spPr>
      </p:pic>
    </p:spTree>
    <p:extLst>
      <p:ext uri="{BB962C8B-B14F-4D97-AF65-F5344CB8AC3E}">
        <p14:creationId xmlns:p14="http://schemas.microsoft.com/office/powerpoint/2010/main" val="1169875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String in C</a:t>
            </a:r>
            <a:endParaRPr lang="en-IN" sz="4800" dirty="0">
              <a:solidFill>
                <a:srgbClr val="675E95"/>
              </a:solidFill>
            </a:endParaRPr>
          </a:p>
        </p:txBody>
      </p:sp>
      <p:sp>
        <p:nvSpPr>
          <p:cNvPr id="3" name="Rectangle 2">
            <a:extLst>
              <a:ext uri="{FF2B5EF4-FFF2-40B4-BE49-F238E27FC236}">
                <a16:creationId xmlns:a16="http://schemas.microsoft.com/office/drawing/2014/main" id="{46B57577-364F-4623-B0F2-83E698B11F6C}"/>
              </a:ext>
            </a:extLst>
          </p:cNvPr>
          <p:cNvSpPr/>
          <p:nvPr/>
        </p:nvSpPr>
        <p:spPr>
          <a:xfrm>
            <a:off x="834885" y="2356727"/>
            <a:ext cx="1577009" cy="4903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69DFA2-7581-4241-8942-F478997985B4}"/>
              </a:ext>
            </a:extLst>
          </p:cNvPr>
          <p:cNvSpPr txBox="1"/>
          <p:nvPr/>
        </p:nvSpPr>
        <p:spPr>
          <a:xfrm rot="10800000" flipV="1">
            <a:off x="834886" y="2381023"/>
            <a:ext cx="1577008" cy="461665"/>
          </a:xfrm>
          <a:prstGeom prst="rect">
            <a:avLst/>
          </a:prstGeom>
          <a:noFill/>
        </p:spPr>
        <p:txBody>
          <a:bodyPr wrap="square" rtlCol="0">
            <a:spAutoFit/>
          </a:bodyPr>
          <a:lstStyle/>
          <a:p>
            <a:r>
              <a:rPr kumimoji="0" lang="en-US" altLang="en-US" sz="2400" b="0" i="0" u="none" strike="noStrike" cap="none" normalizeH="0" baseline="0" dirty="0">
                <a:ln>
                  <a:noFill/>
                </a:ln>
                <a:solidFill>
                  <a:schemeClr val="tx1"/>
                </a:solidFill>
                <a:effectLst/>
                <a:latin typeface="Arial" panose="020B0604020202020204" pitchFamily="34" charset="0"/>
              </a:rPr>
              <a:t>Program :</a:t>
            </a:r>
          </a:p>
        </p:txBody>
      </p:sp>
      <p:sp>
        <p:nvSpPr>
          <p:cNvPr id="9" name="TextBox 8">
            <a:extLst>
              <a:ext uri="{FF2B5EF4-FFF2-40B4-BE49-F238E27FC236}">
                <a16:creationId xmlns:a16="http://schemas.microsoft.com/office/drawing/2014/main" id="{743DFE81-DE28-47E7-8883-DBDE17003EAB}"/>
              </a:ext>
            </a:extLst>
          </p:cNvPr>
          <p:cNvSpPr txBox="1"/>
          <p:nvPr/>
        </p:nvSpPr>
        <p:spPr>
          <a:xfrm>
            <a:off x="735493" y="1300275"/>
            <a:ext cx="4962942" cy="523220"/>
          </a:xfrm>
          <a:prstGeom prst="rect">
            <a:avLst/>
          </a:prstGeom>
          <a:noFill/>
        </p:spPr>
        <p:txBody>
          <a:bodyPr wrap="square" rtlCol="0">
            <a:spAutoFit/>
          </a:bodyPr>
          <a:lstStyle/>
          <a:p>
            <a:r>
              <a:rPr lang="en-US" sz="2800" dirty="0">
                <a:solidFill>
                  <a:srgbClr val="00E27C"/>
                </a:solidFill>
              </a:rPr>
              <a:t>String </a:t>
            </a:r>
            <a:r>
              <a:rPr lang="en-US" sz="2800" dirty="0">
                <a:solidFill>
                  <a:sysClr val="windowText" lastClr="000000"/>
                </a:solidFill>
              </a:rPr>
              <a:t>lowercase function</a:t>
            </a:r>
            <a:endParaRPr lang="en-IN" sz="2800" dirty="0">
              <a:solidFill>
                <a:sysClr val="windowText" lastClr="000000"/>
              </a:solidFill>
            </a:endParaRPr>
          </a:p>
        </p:txBody>
      </p:sp>
      <p:pic>
        <p:nvPicPr>
          <p:cNvPr id="5" name="Picture 4">
            <a:extLst>
              <a:ext uri="{FF2B5EF4-FFF2-40B4-BE49-F238E27FC236}">
                <a16:creationId xmlns:a16="http://schemas.microsoft.com/office/drawing/2014/main" id="{DDA74217-53BD-44DB-98B0-E777F9D171BB}"/>
              </a:ext>
            </a:extLst>
          </p:cNvPr>
          <p:cNvPicPr>
            <a:picLocks noChangeAspect="1"/>
          </p:cNvPicPr>
          <p:nvPr/>
        </p:nvPicPr>
        <p:blipFill>
          <a:blip r:embed="rId2"/>
          <a:stretch>
            <a:fillRect/>
          </a:stretch>
        </p:blipFill>
        <p:spPr>
          <a:xfrm>
            <a:off x="834885" y="3299984"/>
            <a:ext cx="7061118" cy="3212063"/>
          </a:xfrm>
          <a:prstGeom prst="rect">
            <a:avLst/>
          </a:prstGeom>
        </p:spPr>
      </p:pic>
    </p:spTree>
    <p:extLst>
      <p:ext uri="{BB962C8B-B14F-4D97-AF65-F5344CB8AC3E}">
        <p14:creationId xmlns:p14="http://schemas.microsoft.com/office/powerpoint/2010/main" val="79618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59BE8-233A-4559-AC19-53E533C37AD6}"/>
              </a:ext>
            </a:extLst>
          </p:cNvPr>
          <p:cNvSpPr txBox="1"/>
          <p:nvPr/>
        </p:nvSpPr>
        <p:spPr>
          <a:xfrm>
            <a:off x="3485321" y="225286"/>
            <a:ext cx="6221896" cy="830997"/>
          </a:xfrm>
          <a:prstGeom prst="rect">
            <a:avLst/>
          </a:prstGeom>
          <a:noFill/>
        </p:spPr>
        <p:txBody>
          <a:bodyPr wrap="square" rtlCol="0">
            <a:spAutoFit/>
          </a:bodyPr>
          <a:lstStyle/>
          <a:p>
            <a:r>
              <a:rPr lang="en-US" sz="4800" dirty="0">
                <a:solidFill>
                  <a:srgbClr val="675E95"/>
                </a:solidFill>
              </a:rPr>
              <a:t>First Program in C </a:t>
            </a:r>
            <a:endParaRPr lang="en-IN" sz="4800" dirty="0">
              <a:solidFill>
                <a:srgbClr val="675E95"/>
              </a:solidFill>
            </a:endParaRPr>
          </a:p>
        </p:txBody>
      </p:sp>
      <p:sp>
        <p:nvSpPr>
          <p:cNvPr id="3" name="TextBox 2">
            <a:extLst>
              <a:ext uri="{FF2B5EF4-FFF2-40B4-BE49-F238E27FC236}">
                <a16:creationId xmlns:a16="http://schemas.microsoft.com/office/drawing/2014/main" id="{40DBA776-6EAA-4A9F-9ED4-4C99B42C2082}"/>
              </a:ext>
            </a:extLst>
          </p:cNvPr>
          <p:cNvSpPr txBox="1"/>
          <p:nvPr/>
        </p:nvSpPr>
        <p:spPr>
          <a:xfrm>
            <a:off x="881268" y="1440597"/>
            <a:ext cx="6221896" cy="584775"/>
          </a:xfrm>
          <a:prstGeom prst="rect">
            <a:avLst/>
          </a:prstGeom>
          <a:noFill/>
        </p:spPr>
        <p:txBody>
          <a:bodyPr wrap="square" rtlCol="0">
            <a:spAutoFit/>
          </a:bodyPr>
          <a:lstStyle/>
          <a:p>
            <a:r>
              <a:rPr lang="en-US" sz="3200" dirty="0">
                <a:solidFill>
                  <a:srgbClr val="007B44"/>
                </a:solidFill>
              </a:rPr>
              <a:t>Q</a:t>
            </a:r>
            <a:r>
              <a:rPr lang="en-US" sz="3200" dirty="0"/>
              <a:t>. Program for printing output</a:t>
            </a:r>
          </a:p>
        </p:txBody>
      </p:sp>
      <p:sp>
        <p:nvSpPr>
          <p:cNvPr id="4" name="TextBox 3">
            <a:extLst>
              <a:ext uri="{FF2B5EF4-FFF2-40B4-BE49-F238E27FC236}">
                <a16:creationId xmlns:a16="http://schemas.microsoft.com/office/drawing/2014/main" id="{D650BAD5-C617-408C-B962-775B74B0B748}"/>
              </a:ext>
            </a:extLst>
          </p:cNvPr>
          <p:cNvSpPr txBox="1"/>
          <p:nvPr/>
        </p:nvSpPr>
        <p:spPr>
          <a:xfrm>
            <a:off x="788502" y="2036414"/>
            <a:ext cx="6844750" cy="2739211"/>
          </a:xfrm>
          <a:prstGeom prst="rect">
            <a:avLst/>
          </a:prstGeom>
          <a:noFill/>
        </p:spPr>
        <p:txBody>
          <a:bodyPr wrap="square" rtlCol="0">
            <a:spAutoFit/>
          </a:bodyPr>
          <a:lstStyle/>
          <a:p>
            <a:r>
              <a:rPr lang="en-US" sz="3200" dirty="0">
                <a:solidFill>
                  <a:srgbClr val="007B44"/>
                </a:solidFill>
              </a:rPr>
              <a:t>Ans</a:t>
            </a:r>
            <a:r>
              <a:rPr lang="en-US" sz="3200" dirty="0"/>
              <a:t>. </a:t>
            </a:r>
            <a:r>
              <a:rPr lang="en-US" sz="2800" dirty="0"/>
              <a:t>    #include&lt;stdio.h&gt;</a:t>
            </a:r>
          </a:p>
          <a:p>
            <a:endParaRPr lang="en-US" sz="2800" dirty="0"/>
          </a:p>
          <a:p>
            <a:r>
              <a:rPr lang="en-US" sz="2800" dirty="0"/>
              <a:t>	void main()</a:t>
            </a:r>
          </a:p>
          <a:p>
            <a:r>
              <a:rPr lang="en-US" sz="2800" dirty="0"/>
              <a:t>	{</a:t>
            </a:r>
          </a:p>
          <a:p>
            <a:r>
              <a:rPr lang="en-US" sz="2800" dirty="0"/>
              <a:t>		</a:t>
            </a:r>
            <a:r>
              <a:rPr lang="en-US" sz="2800" dirty="0" err="1"/>
              <a:t>printf</a:t>
            </a:r>
            <a:r>
              <a:rPr lang="en-US" sz="2800" dirty="0"/>
              <a:t>(“learning code\n”);</a:t>
            </a:r>
          </a:p>
          <a:p>
            <a:r>
              <a:rPr lang="en-US" sz="2800" dirty="0"/>
              <a:t>	}</a:t>
            </a:r>
          </a:p>
        </p:txBody>
      </p:sp>
      <p:sp>
        <p:nvSpPr>
          <p:cNvPr id="7" name="Rectangle 6">
            <a:extLst>
              <a:ext uri="{FF2B5EF4-FFF2-40B4-BE49-F238E27FC236}">
                <a16:creationId xmlns:a16="http://schemas.microsoft.com/office/drawing/2014/main" id="{0D50C88B-73BD-4F94-86DD-5A846233F5BE}"/>
              </a:ext>
            </a:extLst>
          </p:cNvPr>
          <p:cNvSpPr/>
          <p:nvPr/>
        </p:nvSpPr>
        <p:spPr>
          <a:xfrm>
            <a:off x="7977809" y="2494405"/>
            <a:ext cx="3285277" cy="1816337"/>
          </a:xfrm>
          <a:prstGeom prst="rect">
            <a:avLst/>
          </a:prstGeom>
          <a:solidFill>
            <a:srgbClr val="00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8133524-21B8-4D1F-8101-0906D04CF849}"/>
              </a:ext>
            </a:extLst>
          </p:cNvPr>
          <p:cNvSpPr txBox="1"/>
          <p:nvPr/>
        </p:nvSpPr>
        <p:spPr>
          <a:xfrm>
            <a:off x="8085482" y="2494406"/>
            <a:ext cx="2901832" cy="1815882"/>
          </a:xfrm>
          <a:prstGeom prst="rect">
            <a:avLst/>
          </a:prstGeom>
          <a:noFill/>
        </p:spPr>
        <p:txBody>
          <a:bodyPr wrap="square" rtlCol="0">
            <a:spAutoFit/>
          </a:bodyPr>
          <a:lstStyle/>
          <a:p>
            <a:r>
              <a:rPr lang="en-US" sz="2800" dirty="0">
                <a:solidFill>
                  <a:schemeClr val="bg1"/>
                </a:solidFill>
              </a:rPr>
              <a:t>To save code in c ,</a:t>
            </a:r>
          </a:p>
          <a:p>
            <a:r>
              <a:rPr lang="en-US" sz="2800" dirty="0">
                <a:solidFill>
                  <a:schemeClr val="bg1"/>
                </a:solidFill>
              </a:rPr>
              <a:t>We use </a:t>
            </a:r>
            <a:r>
              <a:rPr lang="en-US" sz="2800" dirty="0" err="1">
                <a:solidFill>
                  <a:schemeClr val="bg1"/>
                </a:solidFill>
              </a:rPr>
              <a:t>name.c</a:t>
            </a:r>
            <a:r>
              <a:rPr lang="en-US" sz="2800" dirty="0">
                <a:solidFill>
                  <a:schemeClr val="bg1"/>
                </a:solidFill>
              </a:rPr>
              <a:t> extension</a:t>
            </a:r>
          </a:p>
          <a:p>
            <a:r>
              <a:rPr lang="en-US" sz="2800" dirty="0">
                <a:solidFill>
                  <a:schemeClr val="bg1"/>
                </a:solidFill>
              </a:rPr>
              <a:t> </a:t>
            </a:r>
          </a:p>
        </p:txBody>
      </p:sp>
    </p:spTree>
    <p:extLst>
      <p:ext uri="{BB962C8B-B14F-4D97-AF65-F5344CB8AC3E}">
        <p14:creationId xmlns:p14="http://schemas.microsoft.com/office/powerpoint/2010/main" val="2144149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What is pointers ?</a:t>
            </a:r>
            <a:endParaRPr lang="en-IN" sz="2800" dirty="0">
              <a:solidFill>
                <a:srgbClr val="00E27C"/>
              </a:solidFill>
            </a:endParaRPr>
          </a:p>
        </p:txBody>
      </p:sp>
      <p:sp>
        <p:nvSpPr>
          <p:cNvPr id="4" name="TextBox 3">
            <a:extLst>
              <a:ext uri="{FF2B5EF4-FFF2-40B4-BE49-F238E27FC236}">
                <a16:creationId xmlns:a16="http://schemas.microsoft.com/office/drawing/2014/main" id="{FBFCC8A9-3BD2-431C-AA88-DE4A869FB5D3}"/>
              </a:ext>
            </a:extLst>
          </p:cNvPr>
          <p:cNvSpPr txBox="1"/>
          <p:nvPr/>
        </p:nvSpPr>
        <p:spPr>
          <a:xfrm>
            <a:off x="801757" y="1786707"/>
            <a:ext cx="10886660" cy="830997"/>
          </a:xfrm>
          <a:prstGeom prst="rect">
            <a:avLst/>
          </a:prstGeom>
          <a:noFill/>
        </p:spPr>
        <p:txBody>
          <a:bodyPr wrap="square" rtlCol="0">
            <a:spAutoFit/>
          </a:bodyPr>
          <a:lstStyle/>
          <a:p>
            <a:r>
              <a:rPr lang="en-US" sz="2400" dirty="0"/>
              <a:t>A pointer is a variable that contains the address of another variable</a:t>
            </a:r>
            <a:r>
              <a:rPr lang="en-IN" sz="2400" dirty="0"/>
              <a:t>.</a:t>
            </a:r>
          </a:p>
          <a:p>
            <a:r>
              <a:rPr lang="en-IN" sz="2400" dirty="0"/>
              <a:t>We can say that the pointer ”points to” another variable</a:t>
            </a:r>
            <a:endParaRPr lang="en-US" sz="2400" dirty="0"/>
          </a:p>
        </p:txBody>
      </p:sp>
      <p:sp>
        <p:nvSpPr>
          <p:cNvPr id="5" name="TextBox 4">
            <a:extLst>
              <a:ext uri="{FF2B5EF4-FFF2-40B4-BE49-F238E27FC236}">
                <a16:creationId xmlns:a16="http://schemas.microsoft.com/office/drawing/2014/main" id="{0BB3F62D-6E3B-469C-BC63-5045F6CB6F11}"/>
              </a:ext>
            </a:extLst>
          </p:cNvPr>
          <p:cNvSpPr txBox="1"/>
          <p:nvPr/>
        </p:nvSpPr>
        <p:spPr>
          <a:xfrm>
            <a:off x="801757" y="5067326"/>
            <a:ext cx="1345095" cy="523220"/>
          </a:xfrm>
          <a:prstGeom prst="rect">
            <a:avLst/>
          </a:prstGeom>
          <a:noFill/>
        </p:spPr>
        <p:txBody>
          <a:bodyPr wrap="square" rtlCol="0">
            <a:spAutoFit/>
          </a:bodyPr>
          <a:lstStyle/>
          <a:p>
            <a:r>
              <a:rPr lang="en-US" sz="2800" dirty="0">
                <a:solidFill>
                  <a:srgbClr val="00E27C"/>
                </a:solidFill>
              </a:rPr>
              <a:t>syntax :</a:t>
            </a:r>
            <a:endParaRPr lang="en-IN" sz="2800" dirty="0">
              <a:solidFill>
                <a:srgbClr val="00E27C"/>
              </a:solidFill>
            </a:endParaRPr>
          </a:p>
        </p:txBody>
      </p:sp>
      <p:sp>
        <p:nvSpPr>
          <p:cNvPr id="6" name="TextBox 5">
            <a:extLst>
              <a:ext uri="{FF2B5EF4-FFF2-40B4-BE49-F238E27FC236}">
                <a16:creationId xmlns:a16="http://schemas.microsoft.com/office/drawing/2014/main" id="{551D72ED-2B8B-4073-9D39-A7C9F30DD06B}"/>
              </a:ext>
            </a:extLst>
          </p:cNvPr>
          <p:cNvSpPr txBox="1"/>
          <p:nvPr/>
        </p:nvSpPr>
        <p:spPr>
          <a:xfrm>
            <a:off x="967409" y="5590546"/>
            <a:ext cx="3485321" cy="461665"/>
          </a:xfrm>
          <a:prstGeom prst="rect">
            <a:avLst/>
          </a:prstGeom>
          <a:noFill/>
        </p:spPr>
        <p:txBody>
          <a:bodyPr wrap="square" rtlCol="0">
            <a:spAutoFit/>
          </a:bodyPr>
          <a:lstStyle/>
          <a:p>
            <a:r>
              <a:rPr lang="en-US" sz="2400" dirty="0"/>
              <a:t>Datatype  *var_name ;    </a:t>
            </a:r>
          </a:p>
        </p:txBody>
      </p:sp>
      <p:sp>
        <p:nvSpPr>
          <p:cNvPr id="7" name="Rectangle 6">
            <a:extLst>
              <a:ext uri="{FF2B5EF4-FFF2-40B4-BE49-F238E27FC236}">
                <a16:creationId xmlns:a16="http://schemas.microsoft.com/office/drawing/2014/main" id="{EE7EB36F-05C3-489A-B9AD-3ADEFF513D68}"/>
              </a:ext>
            </a:extLst>
          </p:cNvPr>
          <p:cNvSpPr/>
          <p:nvPr/>
        </p:nvSpPr>
        <p:spPr>
          <a:xfrm>
            <a:off x="6241773" y="5136403"/>
            <a:ext cx="2160105" cy="830997"/>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Connector: Elbow 8">
            <a:extLst>
              <a:ext uri="{FF2B5EF4-FFF2-40B4-BE49-F238E27FC236}">
                <a16:creationId xmlns:a16="http://schemas.microsoft.com/office/drawing/2014/main" id="{06E74D4A-3466-4CB3-93B7-F7EDFC1E6351}"/>
              </a:ext>
            </a:extLst>
          </p:cNvPr>
          <p:cNvCxnSpPr>
            <a:cxnSpLocks/>
          </p:cNvCxnSpPr>
          <p:nvPr/>
        </p:nvCxnSpPr>
        <p:spPr>
          <a:xfrm rot="10800000" flipV="1">
            <a:off x="2385392" y="5270969"/>
            <a:ext cx="3800061" cy="388653"/>
          </a:xfrm>
          <a:prstGeom prst="bentConnector3">
            <a:avLst>
              <a:gd name="adj1" fmla="val 10021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5401781-896B-4CDE-89AE-EACC0B318323}"/>
              </a:ext>
            </a:extLst>
          </p:cNvPr>
          <p:cNvSpPr txBox="1"/>
          <p:nvPr/>
        </p:nvSpPr>
        <p:spPr>
          <a:xfrm>
            <a:off x="6321287" y="5186596"/>
            <a:ext cx="2080591" cy="707886"/>
          </a:xfrm>
          <a:prstGeom prst="rect">
            <a:avLst/>
          </a:prstGeom>
          <a:noFill/>
        </p:spPr>
        <p:txBody>
          <a:bodyPr wrap="square" rtlCol="0">
            <a:spAutoFit/>
          </a:bodyPr>
          <a:lstStyle/>
          <a:p>
            <a:r>
              <a:rPr lang="en-US" sz="2000" dirty="0">
                <a:solidFill>
                  <a:schemeClr val="bg1"/>
                </a:solidFill>
              </a:rPr>
              <a:t>Value at  address operator    </a:t>
            </a:r>
          </a:p>
        </p:txBody>
      </p:sp>
      <p:sp>
        <p:nvSpPr>
          <p:cNvPr id="18" name="TextBox 17">
            <a:extLst>
              <a:ext uri="{FF2B5EF4-FFF2-40B4-BE49-F238E27FC236}">
                <a16:creationId xmlns:a16="http://schemas.microsoft.com/office/drawing/2014/main" id="{90A465AD-5F5A-4116-BE8D-28FE059A9401}"/>
              </a:ext>
            </a:extLst>
          </p:cNvPr>
          <p:cNvSpPr txBox="1"/>
          <p:nvPr/>
        </p:nvSpPr>
        <p:spPr>
          <a:xfrm>
            <a:off x="798443" y="2667897"/>
            <a:ext cx="1088666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Size of pointer variable in 2 byte</a:t>
            </a:r>
          </a:p>
          <a:p>
            <a:pPr marL="342900" indent="-342900">
              <a:buFont typeface="Arial" panose="020B0604020202020204" pitchFamily="34" charset="0"/>
              <a:buChar char="•"/>
            </a:pPr>
            <a:r>
              <a:rPr lang="en-US" sz="2400" dirty="0"/>
              <a:t>It is derived data type</a:t>
            </a:r>
          </a:p>
          <a:p>
            <a:pPr marL="342900" indent="-342900">
              <a:buFont typeface="Arial" panose="020B0604020202020204" pitchFamily="34" charset="0"/>
              <a:buChar char="•"/>
            </a:pPr>
            <a:r>
              <a:rPr lang="en-US" sz="2400" b="0" i="0" dirty="0">
                <a:solidFill>
                  <a:srgbClr val="121213"/>
                </a:solidFill>
                <a:effectLst/>
                <a:latin typeface="Source Sans Pro" panose="020B0604020202020204" pitchFamily="34" charset="0"/>
              </a:rPr>
              <a:t>Pointer  provide such low level memory handling.</a:t>
            </a:r>
            <a:endParaRPr lang="en-US" sz="2400" dirty="0"/>
          </a:p>
        </p:txBody>
      </p:sp>
    </p:spTree>
    <p:extLst>
      <p:ext uri="{BB962C8B-B14F-4D97-AF65-F5344CB8AC3E}">
        <p14:creationId xmlns:p14="http://schemas.microsoft.com/office/powerpoint/2010/main" val="9330913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16B13-54BE-434A-920C-6C923E742DF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Rectangle 2">
            <a:extLst>
              <a:ext uri="{FF2B5EF4-FFF2-40B4-BE49-F238E27FC236}">
                <a16:creationId xmlns:a16="http://schemas.microsoft.com/office/drawing/2014/main" id="{C94E9F3C-2D5F-42CB-8E24-9AF20FFCB0F3}"/>
              </a:ext>
            </a:extLst>
          </p:cNvPr>
          <p:cNvSpPr/>
          <p:nvPr/>
        </p:nvSpPr>
        <p:spPr>
          <a:xfrm>
            <a:off x="2067339" y="1868557"/>
            <a:ext cx="1822173" cy="99391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E25B698-F1E5-49E1-8872-08FDA7E0DB4A}"/>
              </a:ext>
            </a:extLst>
          </p:cNvPr>
          <p:cNvSpPr/>
          <p:nvPr/>
        </p:nvSpPr>
        <p:spPr>
          <a:xfrm>
            <a:off x="2067339" y="4088296"/>
            <a:ext cx="1822173" cy="9939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F53AA2C-D9D5-4981-A3B2-09608976DC3E}"/>
              </a:ext>
            </a:extLst>
          </p:cNvPr>
          <p:cNvSpPr txBox="1"/>
          <p:nvPr/>
        </p:nvSpPr>
        <p:spPr>
          <a:xfrm>
            <a:off x="1424608" y="1929466"/>
            <a:ext cx="642731" cy="830997"/>
          </a:xfrm>
          <a:prstGeom prst="rect">
            <a:avLst/>
          </a:prstGeom>
          <a:noFill/>
        </p:spPr>
        <p:txBody>
          <a:bodyPr wrap="square" rtlCol="0">
            <a:spAutoFit/>
          </a:bodyPr>
          <a:lstStyle/>
          <a:p>
            <a:r>
              <a:rPr lang="en-US" sz="4800" dirty="0"/>
              <a:t> a</a:t>
            </a:r>
            <a:endParaRPr lang="en-IN" sz="4800" dirty="0"/>
          </a:p>
        </p:txBody>
      </p:sp>
      <p:sp>
        <p:nvSpPr>
          <p:cNvPr id="6" name="TextBox 5">
            <a:extLst>
              <a:ext uri="{FF2B5EF4-FFF2-40B4-BE49-F238E27FC236}">
                <a16:creationId xmlns:a16="http://schemas.microsoft.com/office/drawing/2014/main" id="{74A3677E-E378-4D6B-98A0-586D62120996}"/>
              </a:ext>
            </a:extLst>
          </p:cNvPr>
          <p:cNvSpPr txBox="1"/>
          <p:nvPr/>
        </p:nvSpPr>
        <p:spPr>
          <a:xfrm>
            <a:off x="1368285" y="4169753"/>
            <a:ext cx="642731" cy="830997"/>
          </a:xfrm>
          <a:prstGeom prst="rect">
            <a:avLst/>
          </a:prstGeom>
          <a:noFill/>
        </p:spPr>
        <p:txBody>
          <a:bodyPr wrap="square" rtlCol="0">
            <a:spAutoFit/>
          </a:bodyPr>
          <a:lstStyle/>
          <a:p>
            <a:r>
              <a:rPr lang="en-US" sz="4800" dirty="0"/>
              <a:t> p</a:t>
            </a:r>
            <a:endParaRPr lang="en-IN" sz="4800" dirty="0"/>
          </a:p>
        </p:txBody>
      </p:sp>
      <p:sp>
        <p:nvSpPr>
          <p:cNvPr id="7" name="TextBox 6">
            <a:extLst>
              <a:ext uri="{FF2B5EF4-FFF2-40B4-BE49-F238E27FC236}">
                <a16:creationId xmlns:a16="http://schemas.microsoft.com/office/drawing/2014/main" id="{9E900048-4018-406E-9F32-CCBEF52BC9F3}"/>
              </a:ext>
            </a:extLst>
          </p:cNvPr>
          <p:cNvSpPr txBox="1"/>
          <p:nvPr/>
        </p:nvSpPr>
        <p:spPr>
          <a:xfrm>
            <a:off x="2365509" y="1969223"/>
            <a:ext cx="1401419" cy="830997"/>
          </a:xfrm>
          <a:prstGeom prst="rect">
            <a:avLst/>
          </a:prstGeom>
          <a:noFill/>
        </p:spPr>
        <p:txBody>
          <a:bodyPr wrap="square" rtlCol="0">
            <a:spAutoFit/>
          </a:bodyPr>
          <a:lstStyle/>
          <a:p>
            <a:r>
              <a:rPr lang="en-US" sz="4800" dirty="0">
                <a:solidFill>
                  <a:schemeClr val="bg1"/>
                </a:solidFill>
              </a:rPr>
              <a:t> 10</a:t>
            </a:r>
            <a:endParaRPr lang="en-IN" sz="4800" dirty="0">
              <a:solidFill>
                <a:schemeClr val="bg1"/>
              </a:solidFill>
            </a:endParaRPr>
          </a:p>
        </p:txBody>
      </p:sp>
      <p:sp>
        <p:nvSpPr>
          <p:cNvPr id="8" name="TextBox 7">
            <a:extLst>
              <a:ext uri="{FF2B5EF4-FFF2-40B4-BE49-F238E27FC236}">
                <a16:creationId xmlns:a16="http://schemas.microsoft.com/office/drawing/2014/main" id="{E74DF880-3F6F-4029-BB84-8A443590BB40}"/>
              </a:ext>
            </a:extLst>
          </p:cNvPr>
          <p:cNvSpPr txBox="1"/>
          <p:nvPr/>
        </p:nvSpPr>
        <p:spPr>
          <a:xfrm>
            <a:off x="2365511" y="2862470"/>
            <a:ext cx="1106559" cy="523220"/>
          </a:xfrm>
          <a:prstGeom prst="rect">
            <a:avLst/>
          </a:prstGeom>
          <a:noFill/>
        </p:spPr>
        <p:txBody>
          <a:bodyPr wrap="square" rtlCol="0">
            <a:spAutoFit/>
          </a:bodyPr>
          <a:lstStyle/>
          <a:p>
            <a:r>
              <a:rPr lang="en-US" sz="2800" dirty="0"/>
              <a:t> 1024</a:t>
            </a:r>
            <a:endParaRPr lang="en-IN" sz="2800" dirty="0"/>
          </a:p>
        </p:txBody>
      </p:sp>
      <p:sp>
        <p:nvSpPr>
          <p:cNvPr id="9" name="TextBox 8">
            <a:extLst>
              <a:ext uri="{FF2B5EF4-FFF2-40B4-BE49-F238E27FC236}">
                <a16:creationId xmlns:a16="http://schemas.microsoft.com/office/drawing/2014/main" id="{7D49E5F6-9305-4509-ADFB-2D44A0FB9A27}"/>
              </a:ext>
            </a:extLst>
          </p:cNvPr>
          <p:cNvSpPr txBox="1"/>
          <p:nvPr/>
        </p:nvSpPr>
        <p:spPr>
          <a:xfrm>
            <a:off x="2365510" y="4323641"/>
            <a:ext cx="1524002" cy="523220"/>
          </a:xfrm>
          <a:prstGeom prst="rect">
            <a:avLst/>
          </a:prstGeom>
          <a:noFill/>
        </p:spPr>
        <p:txBody>
          <a:bodyPr wrap="square" rtlCol="0">
            <a:spAutoFit/>
          </a:bodyPr>
          <a:lstStyle/>
          <a:p>
            <a:r>
              <a:rPr lang="en-US" sz="2800" dirty="0">
                <a:solidFill>
                  <a:schemeClr val="bg1"/>
                </a:solidFill>
              </a:rPr>
              <a:t> &amp;1024</a:t>
            </a:r>
            <a:endParaRPr lang="en-IN" sz="2800" dirty="0">
              <a:solidFill>
                <a:schemeClr val="bg1"/>
              </a:solidFill>
            </a:endParaRPr>
          </a:p>
        </p:txBody>
      </p:sp>
      <p:sp>
        <p:nvSpPr>
          <p:cNvPr id="10" name="TextBox 9">
            <a:extLst>
              <a:ext uri="{FF2B5EF4-FFF2-40B4-BE49-F238E27FC236}">
                <a16:creationId xmlns:a16="http://schemas.microsoft.com/office/drawing/2014/main" id="{557BB6BC-445D-40A9-A255-373CE5085277}"/>
              </a:ext>
            </a:extLst>
          </p:cNvPr>
          <p:cNvSpPr txBox="1"/>
          <p:nvPr/>
        </p:nvSpPr>
        <p:spPr>
          <a:xfrm>
            <a:off x="2365509" y="5241958"/>
            <a:ext cx="1106559" cy="523220"/>
          </a:xfrm>
          <a:prstGeom prst="rect">
            <a:avLst/>
          </a:prstGeom>
          <a:noFill/>
        </p:spPr>
        <p:txBody>
          <a:bodyPr wrap="square" rtlCol="0">
            <a:spAutoFit/>
          </a:bodyPr>
          <a:lstStyle/>
          <a:p>
            <a:r>
              <a:rPr lang="en-US" sz="2800" dirty="0"/>
              <a:t> 1028</a:t>
            </a:r>
            <a:endParaRPr lang="en-IN" sz="2800" dirty="0"/>
          </a:p>
        </p:txBody>
      </p:sp>
      <p:cxnSp>
        <p:nvCxnSpPr>
          <p:cNvPr id="12" name="Connector: Elbow 11">
            <a:extLst>
              <a:ext uri="{FF2B5EF4-FFF2-40B4-BE49-F238E27FC236}">
                <a16:creationId xmlns:a16="http://schemas.microsoft.com/office/drawing/2014/main" id="{F48089DF-7619-4F66-B6D7-EF29418724F0}"/>
              </a:ext>
            </a:extLst>
          </p:cNvPr>
          <p:cNvCxnSpPr>
            <a:cxnSpLocks/>
            <a:stCxn id="9" idx="3"/>
            <a:endCxn id="3" idx="3"/>
          </p:cNvCxnSpPr>
          <p:nvPr/>
        </p:nvCxnSpPr>
        <p:spPr>
          <a:xfrm flipV="1">
            <a:off x="3889512" y="2365514"/>
            <a:ext cx="12700" cy="2219737"/>
          </a:xfrm>
          <a:prstGeom prst="bentConnector3">
            <a:avLst>
              <a:gd name="adj1" fmla="val 18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D3232A-2624-46AD-8929-D90FCE1951A0}"/>
              </a:ext>
            </a:extLst>
          </p:cNvPr>
          <p:cNvSpPr txBox="1"/>
          <p:nvPr/>
        </p:nvSpPr>
        <p:spPr>
          <a:xfrm>
            <a:off x="4184371" y="3142470"/>
            <a:ext cx="918271" cy="830997"/>
          </a:xfrm>
          <a:prstGeom prst="rect">
            <a:avLst/>
          </a:prstGeom>
          <a:noFill/>
        </p:spPr>
        <p:txBody>
          <a:bodyPr wrap="square" rtlCol="0">
            <a:spAutoFit/>
          </a:bodyPr>
          <a:lstStyle/>
          <a:p>
            <a:r>
              <a:rPr lang="en-US" sz="4800" dirty="0"/>
              <a:t> *</a:t>
            </a:r>
            <a:endParaRPr lang="en-IN" sz="4800" dirty="0"/>
          </a:p>
        </p:txBody>
      </p:sp>
      <p:sp>
        <p:nvSpPr>
          <p:cNvPr id="16" name="Rectangle 15">
            <a:extLst>
              <a:ext uri="{FF2B5EF4-FFF2-40B4-BE49-F238E27FC236}">
                <a16:creationId xmlns:a16="http://schemas.microsoft.com/office/drawing/2014/main" id="{0C4755E7-7E39-49F9-BC30-A79615914D48}"/>
              </a:ext>
            </a:extLst>
          </p:cNvPr>
          <p:cNvSpPr/>
          <p:nvPr/>
        </p:nvSpPr>
        <p:spPr>
          <a:xfrm>
            <a:off x="4976190" y="3102714"/>
            <a:ext cx="2160105" cy="8309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ECAC397-3452-4409-9DAD-A1FCC152A722}"/>
              </a:ext>
            </a:extLst>
          </p:cNvPr>
          <p:cNvSpPr txBox="1"/>
          <p:nvPr/>
        </p:nvSpPr>
        <p:spPr>
          <a:xfrm>
            <a:off x="5055704" y="3152907"/>
            <a:ext cx="2080591" cy="707886"/>
          </a:xfrm>
          <a:prstGeom prst="rect">
            <a:avLst/>
          </a:prstGeom>
          <a:noFill/>
        </p:spPr>
        <p:txBody>
          <a:bodyPr wrap="square" rtlCol="0">
            <a:spAutoFit/>
          </a:bodyPr>
          <a:lstStyle/>
          <a:p>
            <a:r>
              <a:rPr lang="en-US" sz="2000" dirty="0">
                <a:solidFill>
                  <a:schemeClr val="bg1"/>
                </a:solidFill>
              </a:rPr>
              <a:t>Value at  address operator    </a:t>
            </a:r>
          </a:p>
        </p:txBody>
      </p:sp>
      <p:sp>
        <p:nvSpPr>
          <p:cNvPr id="11" name="TextBox 10">
            <a:extLst>
              <a:ext uri="{FF2B5EF4-FFF2-40B4-BE49-F238E27FC236}">
                <a16:creationId xmlns:a16="http://schemas.microsoft.com/office/drawing/2014/main" id="{178B8474-7651-4FA1-96D6-2A97C2C72BA5}"/>
              </a:ext>
            </a:extLst>
          </p:cNvPr>
          <p:cNvSpPr txBox="1"/>
          <p:nvPr/>
        </p:nvSpPr>
        <p:spPr>
          <a:xfrm>
            <a:off x="7248941" y="1176949"/>
            <a:ext cx="4512365" cy="461665"/>
          </a:xfrm>
          <a:prstGeom prst="rect">
            <a:avLst/>
          </a:prstGeom>
          <a:noFill/>
        </p:spPr>
        <p:txBody>
          <a:bodyPr wrap="square" rtlCol="0">
            <a:spAutoFit/>
          </a:bodyPr>
          <a:lstStyle/>
          <a:p>
            <a:r>
              <a:rPr lang="en-IN" sz="2400" b="0" i="0" dirty="0">
                <a:solidFill>
                  <a:srgbClr val="121213"/>
                </a:solidFill>
                <a:effectLst/>
                <a:latin typeface="Source Sans Pro" panose="020B0503030403020204" pitchFamily="34" charset="0"/>
              </a:rPr>
              <a:t> </a:t>
            </a:r>
            <a:r>
              <a:rPr lang="en-IN" sz="2400" dirty="0"/>
              <a:t>unary </a:t>
            </a:r>
            <a:r>
              <a:rPr lang="en-IN" sz="2400" b="0" i="0" dirty="0">
                <a:solidFill>
                  <a:srgbClr val="121213"/>
                </a:solidFill>
                <a:effectLst/>
                <a:latin typeface="Consolas" panose="020B0609020204030204" pitchFamily="49" charset="0"/>
              </a:rPr>
              <a:t>&amp;</a:t>
            </a:r>
            <a:r>
              <a:rPr lang="en-IN" sz="2400" dirty="0"/>
              <a:t> (Address of) operator</a:t>
            </a:r>
          </a:p>
        </p:txBody>
      </p:sp>
      <p:sp>
        <p:nvSpPr>
          <p:cNvPr id="13" name="TextBox 12">
            <a:extLst>
              <a:ext uri="{FF2B5EF4-FFF2-40B4-BE49-F238E27FC236}">
                <a16:creationId xmlns:a16="http://schemas.microsoft.com/office/drawing/2014/main" id="{71B608A4-3AE3-4520-AC1A-1D76241D29DF}"/>
              </a:ext>
            </a:extLst>
          </p:cNvPr>
          <p:cNvSpPr txBox="1"/>
          <p:nvPr/>
        </p:nvSpPr>
        <p:spPr>
          <a:xfrm>
            <a:off x="7248941" y="1698044"/>
            <a:ext cx="3684105" cy="461665"/>
          </a:xfrm>
          <a:prstGeom prst="rect">
            <a:avLst/>
          </a:prstGeom>
          <a:noFill/>
        </p:spPr>
        <p:txBody>
          <a:bodyPr wrap="square" rtlCol="0">
            <a:spAutoFit/>
          </a:bodyPr>
          <a:lstStyle/>
          <a:p>
            <a:r>
              <a:rPr lang="en-IN" sz="2400" b="0" i="0" dirty="0">
                <a:solidFill>
                  <a:srgbClr val="121213"/>
                </a:solidFill>
                <a:effectLst/>
                <a:latin typeface="Consolas" panose="020B0609020204030204" pitchFamily="49" charset="0"/>
              </a:rPr>
              <a:t>*</a:t>
            </a:r>
            <a:r>
              <a:rPr lang="en-IN" sz="2400" b="0" i="0" dirty="0">
                <a:solidFill>
                  <a:srgbClr val="121213"/>
                </a:solidFill>
                <a:effectLst/>
                <a:latin typeface="Source Sans Pro" panose="020B0503030403020204" pitchFamily="34" charset="0"/>
              </a:rPr>
              <a:t> (Dereference) operator </a:t>
            </a:r>
            <a:endParaRPr lang="en-IN" sz="2400" dirty="0"/>
          </a:p>
        </p:txBody>
      </p:sp>
    </p:spTree>
    <p:extLst>
      <p:ext uri="{BB962C8B-B14F-4D97-AF65-F5344CB8AC3E}">
        <p14:creationId xmlns:p14="http://schemas.microsoft.com/office/powerpoint/2010/main" val="30544976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083E0D-C6AB-4C13-8112-A8E8D2F0D753}"/>
              </a:ext>
            </a:extLst>
          </p:cNvPr>
          <p:cNvPicPr>
            <a:picLocks noChangeAspect="1"/>
          </p:cNvPicPr>
          <p:nvPr/>
        </p:nvPicPr>
        <p:blipFill>
          <a:blip r:embed="rId2"/>
          <a:stretch>
            <a:fillRect/>
          </a:stretch>
        </p:blipFill>
        <p:spPr>
          <a:xfrm>
            <a:off x="909689" y="1583634"/>
            <a:ext cx="10003886" cy="4406347"/>
          </a:xfrm>
          <a:prstGeom prst="rect">
            <a:avLst/>
          </a:prstGeom>
        </p:spPr>
      </p:pic>
      <p:sp>
        <p:nvSpPr>
          <p:cNvPr id="3" name="TextBox 2">
            <a:extLst>
              <a:ext uri="{FF2B5EF4-FFF2-40B4-BE49-F238E27FC236}">
                <a16:creationId xmlns:a16="http://schemas.microsoft.com/office/drawing/2014/main" id="{E2813989-613A-4D7D-B4E1-20519490C310}"/>
              </a:ext>
            </a:extLst>
          </p:cNvPr>
          <p:cNvSpPr txBox="1"/>
          <p:nvPr/>
        </p:nvSpPr>
        <p:spPr>
          <a:xfrm>
            <a:off x="752062" y="709750"/>
            <a:ext cx="5343938" cy="523220"/>
          </a:xfrm>
          <a:prstGeom prst="rect">
            <a:avLst/>
          </a:prstGeom>
          <a:noFill/>
        </p:spPr>
        <p:txBody>
          <a:bodyPr wrap="square" rtlCol="0">
            <a:spAutoFit/>
          </a:bodyPr>
          <a:lstStyle/>
          <a:p>
            <a:r>
              <a:rPr lang="en-US" sz="2800" dirty="0">
                <a:solidFill>
                  <a:srgbClr val="00E27C"/>
                </a:solidFill>
              </a:rPr>
              <a:t>Program :</a:t>
            </a:r>
            <a:endParaRPr lang="en-IN" sz="2800" dirty="0">
              <a:solidFill>
                <a:srgbClr val="00E27C"/>
              </a:solidFill>
            </a:endParaRPr>
          </a:p>
        </p:txBody>
      </p:sp>
    </p:spTree>
    <p:extLst>
      <p:ext uri="{BB962C8B-B14F-4D97-AF65-F5344CB8AC3E}">
        <p14:creationId xmlns:p14="http://schemas.microsoft.com/office/powerpoint/2010/main" val="3178870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Types of pointers </a:t>
            </a:r>
            <a:endParaRPr lang="en-IN" sz="2800" dirty="0">
              <a:solidFill>
                <a:srgbClr val="00E27C"/>
              </a:solidFill>
            </a:endParaRPr>
          </a:p>
        </p:txBody>
      </p:sp>
      <p:sp>
        <p:nvSpPr>
          <p:cNvPr id="18" name="TextBox 17">
            <a:extLst>
              <a:ext uri="{FF2B5EF4-FFF2-40B4-BE49-F238E27FC236}">
                <a16:creationId xmlns:a16="http://schemas.microsoft.com/office/drawing/2014/main" id="{90A465AD-5F5A-4116-BE8D-28FE059A9401}"/>
              </a:ext>
            </a:extLst>
          </p:cNvPr>
          <p:cNvSpPr txBox="1"/>
          <p:nvPr/>
        </p:nvSpPr>
        <p:spPr>
          <a:xfrm>
            <a:off x="801757" y="1958467"/>
            <a:ext cx="644718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Void pointer</a:t>
            </a:r>
          </a:p>
          <a:p>
            <a:pPr marL="342900" indent="-342900">
              <a:buFont typeface="Arial" panose="020B0604020202020204" pitchFamily="34" charset="0"/>
              <a:buChar char="•"/>
            </a:pPr>
            <a:r>
              <a:rPr lang="en-US" sz="2400" dirty="0"/>
              <a:t>Null pointer</a:t>
            </a:r>
          </a:p>
          <a:p>
            <a:pPr marL="342900" indent="-342900">
              <a:buFont typeface="Arial" panose="020B0604020202020204" pitchFamily="34" charset="0"/>
              <a:buChar char="•"/>
            </a:pPr>
            <a:r>
              <a:rPr lang="en-US" sz="2400" dirty="0"/>
              <a:t>Wild pointer</a:t>
            </a:r>
          </a:p>
          <a:p>
            <a:pPr marL="342900" indent="-342900">
              <a:buFont typeface="Arial" panose="020B0604020202020204" pitchFamily="34" charset="0"/>
              <a:buChar char="•"/>
            </a:pPr>
            <a:r>
              <a:rPr lang="en-US" sz="2400" dirty="0"/>
              <a:t>Pointer to pointer</a:t>
            </a:r>
          </a:p>
        </p:txBody>
      </p:sp>
    </p:spTree>
    <p:extLst>
      <p:ext uri="{BB962C8B-B14F-4D97-AF65-F5344CB8AC3E}">
        <p14:creationId xmlns:p14="http://schemas.microsoft.com/office/powerpoint/2010/main" val="3800924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Void pointers </a:t>
            </a:r>
            <a:endParaRPr lang="en-IN" sz="2800" dirty="0">
              <a:solidFill>
                <a:srgbClr val="00E27C"/>
              </a:solidFill>
            </a:endParaRPr>
          </a:p>
        </p:txBody>
      </p:sp>
      <p:sp>
        <p:nvSpPr>
          <p:cNvPr id="5" name="TextBox 4">
            <a:extLst>
              <a:ext uri="{FF2B5EF4-FFF2-40B4-BE49-F238E27FC236}">
                <a16:creationId xmlns:a16="http://schemas.microsoft.com/office/drawing/2014/main" id="{0A2B7C1B-2578-43C9-A14B-C90A0506E958}"/>
              </a:ext>
            </a:extLst>
          </p:cNvPr>
          <p:cNvSpPr txBox="1"/>
          <p:nvPr/>
        </p:nvSpPr>
        <p:spPr>
          <a:xfrm>
            <a:off x="758688" y="1696857"/>
            <a:ext cx="10631555" cy="954107"/>
          </a:xfrm>
          <a:prstGeom prst="rect">
            <a:avLst/>
          </a:prstGeom>
          <a:noFill/>
        </p:spPr>
        <p:txBody>
          <a:bodyPr wrap="square" rtlCol="0">
            <a:spAutoFit/>
          </a:bodyPr>
          <a:lstStyle/>
          <a:p>
            <a:r>
              <a:rPr lang="en-US" sz="2800" dirty="0"/>
              <a:t>A pointer which is declared by the help of “void” keyword is called void pointer</a:t>
            </a:r>
            <a:endParaRPr lang="en-IN" sz="2800" dirty="0"/>
          </a:p>
        </p:txBody>
      </p:sp>
      <p:sp>
        <p:nvSpPr>
          <p:cNvPr id="6" name="TextBox 5">
            <a:extLst>
              <a:ext uri="{FF2B5EF4-FFF2-40B4-BE49-F238E27FC236}">
                <a16:creationId xmlns:a16="http://schemas.microsoft.com/office/drawing/2014/main" id="{3DC53861-AD3B-4DDC-94C9-B026002F5404}"/>
              </a:ext>
            </a:extLst>
          </p:cNvPr>
          <p:cNvSpPr txBox="1"/>
          <p:nvPr/>
        </p:nvSpPr>
        <p:spPr>
          <a:xfrm>
            <a:off x="758687" y="2693818"/>
            <a:ext cx="10631555" cy="523220"/>
          </a:xfrm>
          <a:prstGeom prst="rect">
            <a:avLst/>
          </a:prstGeom>
          <a:noFill/>
        </p:spPr>
        <p:txBody>
          <a:bodyPr wrap="square" rtlCol="0">
            <a:spAutoFit/>
          </a:bodyPr>
          <a:lstStyle/>
          <a:p>
            <a:r>
              <a:rPr lang="en-US" sz="2800" dirty="0"/>
              <a:t>It can hold any type of address</a:t>
            </a:r>
            <a:endParaRPr lang="en-IN" sz="2800" dirty="0"/>
          </a:p>
        </p:txBody>
      </p:sp>
      <p:sp>
        <p:nvSpPr>
          <p:cNvPr id="7" name="TextBox 6">
            <a:extLst>
              <a:ext uri="{FF2B5EF4-FFF2-40B4-BE49-F238E27FC236}">
                <a16:creationId xmlns:a16="http://schemas.microsoft.com/office/drawing/2014/main" id="{0D5F6E0D-3AC8-4544-B25A-08E584E56AAC}"/>
              </a:ext>
            </a:extLst>
          </p:cNvPr>
          <p:cNvSpPr txBox="1"/>
          <p:nvPr/>
        </p:nvSpPr>
        <p:spPr>
          <a:xfrm>
            <a:off x="801757" y="3259892"/>
            <a:ext cx="10631555" cy="523220"/>
          </a:xfrm>
          <a:prstGeom prst="rect">
            <a:avLst/>
          </a:prstGeom>
          <a:noFill/>
        </p:spPr>
        <p:txBody>
          <a:bodyPr wrap="square" rtlCol="0">
            <a:spAutoFit/>
          </a:bodyPr>
          <a:lstStyle/>
          <a:p>
            <a:r>
              <a:rPr lang="en-US" sz="2800" dirty="0"/>
              <a:t>The size of void pointer is 2 byte</a:t>
            </a:r>
            <a:endParaRPr lang="en-IN" sz="2800" dirty="0"/>
          </a:p>
        </p:txBody>
      </p:sp>
      <p:sp>
        <p:nvSpPr>
          <p:cNvPr id="8" name="TextBox 7">
            <a:extLst>
              <a:ext uri="{FF2B5EF4-FFF2-40B4-BE49-F238E27FC236}">
                <a16:creationId xmlns:a16="http://schemas.microsoft.com/office/drawing/2014/main" id="{6A22C1D8-731A-4956-8E63-0F83C9C15F68}"/>
              </a:ext>
            </a:extLst>
          </p:cNvPr>
          <p:cNvSpPr txBox="1"/>
          <p:nvPr/>
        </p:nvSpPr>
        <p:spPr>
          <a:xfrm>
            <a:off x="758686" y="3783112"/>
            <a:ext cx="10631555" cy="523220"/>
          </a:xfrm>
          <a:prstGeom prst="rect">
            <a:avLst/>
          </a:prstGeom>
          <a:noFill/>
        </p:spPr>
        <p:txBody>
          <a:bodyPr wrap="square" rtlCol="0">
            <a:spAutoFit/>
          </a:bodyPr>
          <a:lstStyle/>
          <a:p>
            <a:r>
              <a:rPr lang="en-US" sz="2800" dirty="0"/>
              <a:t>It is also known as Generic pointer</a:t>
            </a:r>
            <a:endParaRPr lang="en-IN" sz="2800" dirty="0"/>
          </a:p>
        </p:txBody>
      </p:sp>
      <p:sp>
        <p:nvSpPr>
          <p:cNvPr id="9" name="TextBox 8">
            <a:extLst>
              <a:ext uri="{FF2B5EF4-FFF2-40B4-BE49-F238E27FC236}">
                <a16:creationId xmlns:a16="http://schemas.microsoft.com/office/drawing/2014/main" id="{02FE40F6-F629-49D3-A746-39FCB9040284}"/>
              </a:ext>
            </a:extLst>
          </p:cNvPr>
          <p:cNvSpPr txBox="1"/>
          <p:nvPr/>
        </p:nvSpPr>
        <p:spPr>
          <a:xfrm>
            <a:off x="801757" y="4829552"/>
            <a:ext cx="1345095" cy="523220"/>
          </a:xfrm>
          <a:prstGeom prst="rect">
            <a:avLst/>
          </a:prstGeom>
          <a:noFill/>
        </p:spPr>
        <p:txBody>
          <a:bodyPr wrap="square" rtlCol="0">
            <a:spAutoFit/>
          </a:bodyPr>
          <a:lstStyle/>
          <a:p>
            <a:r>
              <a:rPr lang="en-US" sz="2800" dirty="0">
                <a:solidFill>
                  <a:srgbClr val="00E27C"/>
                </a:solidFill>
              </a:rPr>
              <a:t>syntax :</a:t>
            </a:r>
            <a:endParaRPr lang="en-IN" sz="2800" dirty="0">
              <a:solidFill>
                <a:srgbClr val="00E27C"/>
              </a:solidFill>
            </a:endParaRPr>
          </a:p>
        </p:txBody>
      </p:sp>
      <p:sp>
        <p:nvSpPr>
          <p:cNvPr id="10" name="TextBox 9">
            <a:extLst>
              <a:ext uri="{FF2B5EF4-FFF2-40B4-BE49-F238E27FC236}">
                <a16:creationId xmlns:a16="http://schemas.microsoft.com/office/drawing/2014/main" id="{A17BB4C7-E880-49B3-88A2-6FAB09551169}"/>
              </a:ext>
            </a:extLst>
          </p:cNvPr>
          <p:cNvSpPr txBox="1"/>
          <p:nvPr/>
        </p:nvSpPr>
        <p:spPr>
          <a:xfrm>
            <a:off x="967409" y="5590546"/>
            <a:ext cx="3485321" cy="461665"/>
          </a:xfrm>
          <a:prstGeom prst="rect">
            <a:avLst/>
          </a:prstGeom>
          <a:noFill/>
        </p:spPr>
        <p:txBody>
          <a:bodyPr wrap="square" rtlCol="0">
            <a:spAutoFit/>
          </a:bodyPr>
          <a:lstStyle/>
          <a:p>
            <a:r>
              <a:rPr lang="en-US" sz="2400" dirty="0"/>
              <a:t>Void  *var_name ;    </a:t>
            </a:r>
          </a:p>
        </p:txBody>
      </p:sp>
      <p:pic>
        <p:nvPicPr>
          <p:cNvPr id="11" name="Picture 10">
            <a:extLst>
              <a:ext uri="{FF2B5EF4-FFF2-40B4-BE49-F238E27FC236}">
                <a16:creationId xmlns:a16="http://schemas.microsoft.com/office/drawing/2014/main" id="{13575A42-558B-4964-99EF-F98FA6916241}"/>
              </a:ext>
            </a:extLst>
          </p:cNvPr>
          <p:cNvPicPr>
            <a:picLocks noChangeAspect="1"/>
          </p:cNvPicPr>
          <p:nvPr/>
        </p:nvPicPr>
        <p:blipFill>
          <a:blip r:embed="rId2"/>
          <a:stretch>
            <a:fillRect/>
          </a:stretch>
        </p:blipFill>
        <p:spPr>
          <a:xfrm>
            <a:off x="6691181" y="4245809"/>
            <a:ext cx="5555982" cy="2612191"/>
          </a:xfrm>
          <a:prstGeom prst="rect">
            <a:avLst/>
          </a:prstGeom>
        </p:spPr>
      </p:pic>
    </p:spTree>
    <p:extLst>
      <p:ext uri="{BB962C8B-B14F-4D97-AF65-F5344CB8AC3E}">
        <p14:creationId xmlns:p14="http://schemas.microsoft.com/office/powerpoint/2010/main" val="2027467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Null pointers </a:t>
            </a:r>
            <a:endParaRPr lang="en-IN" sz="2800" dirty="0">
              <a:solidFill>
                <a:srgbClr val="00E27C"/>
              </a:solidFill>
            </a:endParaRPr>
          </a:p>
        </p:txBody>
      </p:sp>
      <p:sp>
        <p:nvSpPr>
          <p:cNvPr id="5" name="TextBox 4">
            <a:extLst>
              <a:ext uri="{FF2B5EF4-FFF2-40B4-BE49-F238E27FC236}">
                <a16:creationId xmlns:a16="http://schemas.microsoft.com/office/drawing/2014/main" id="{0A2B7C1B-2578-43C9-A14B-C90A0506E958}"/>
              </a:ext>
            </a:extLst>
          </p:cNvPr>
          <p:cNvSpPr txBox="1"/>
          <p:nvPr/>
        </p:nvSpPr>
        <p:spPr>
          <a:xfrm>
            <a:off x="758688" y="1696857"/>
            <a:ext cx="10631555" cy="954107"/>
          </a:xfrm>
          <a:prstGeom prst="rect">
            <a:avLst/>
          </a:prstGeom>
          <a:noFill/>
        </p:spPr>
        <p:txBody>
          <a:bodyPr wrap="square" rtlCol="0">
            <a:spAutoFit/>
          </a:bodyPr>
          <a:lstStyle/>
          <a:p>
            <a:r>
              <a:rPr lang="en-US" sz="2800" dirty="0"/>
              <a:t>A pointer variable that is initialize with the NULL values at the time of pointer declaration is called Null pointer</a:t>
            </a:r>
            <a:endParaRPr lang="en-IN" sz="2800" dirty="0"/>
          </a:p>
        </p:txBody>
      </p:sp>
      <p:sp>
        <p:nvSpPr>
          <p:cNvPr id="9" name="TextBox 8">
            <a:extLst>
              <a:ext uri="{FF2B5EF4-FFF2-40B4-BE49-F238E27FC236}">
                <a16:creationId xmlns:a16="http://schemas.microsoft.com/office/drawing/2014/main" id="{02FE40F6-F629-49D3-A746-39FCB9040284}"/>
              </a:ext>
            </a:extLst>
          </p:cNvPr>
          <p:cNvSpPr txBox="1"/>
          <p:nvPr/>
        </p:nvSpPr>
        <p:spPr>
          <a:xfrm>
            <a:off x="801757" y="4829552"/>
            <a:ext cx="1345095" cy="523220"/>
          </a:xfrm>
          <a:prstGeom prst="rect">
            <a:avLst/>
          </a:prstGeom>
          <a:noFill/>
        </p:spPr>
        <p:txBody>
          <a:bodyPr wrap="square" rtlCol="0">
            <a:spAutoFit/>
          </a:bodyPr>
          <a:lstStyle/>
          <a:p>
            <a:r>
              <a:rPr lang="en-US" sz="2800" dirty="0">
                <a:solidFill>
                  <a:srgbClr val="00E27C"/>
                </a:solidFill>
              </a:rPr>
              <a:t>syntax :</a:t>
            </a:r>
            <a:endParaRPr lang="en-IN" sz="2800" dirty="0">
              <a:solidFill>
                <a:srgbClr val="00E27C"/>
              </a:solidFill>
            </a:endParaRPr>
          </a:p>
        </p:txBody>
      </p:sp>
      <p:sp>
        <p:nvSpPr>
          <p:cNvPr id="10" name="TextBox 9">
            <a:extLst>
              <a:ext uri="{FF2B5EF4-FFF2-40B4-BE49-F238E27FC236}">
                <a16:creationId xmlns:a16="http://schemas.microsoft.com/office/drawing/2014/main" id="{A17BB4C7-E880-49B3-88A2-6FAB09551169}"/>
              </a:ext>
            </a:extLst>
          </p:cNvPr>
          <p:cNvSpPr txBox="1"/>
          <p:nvPr/>
        </p:nvSpPr>
        <p:spPr>
          <a:xfrm>
            <a:off x="967409" y="5590546"/>
            <a:ext cx="4147930" cy="461665"/>
          </a:xfrm>
          <a:prstGeom prst="rect">
            <a:avLst/>
          </a:prstGeom>
          <a:noFill/>
        </p:spPr>
        <p:txBody>
          <a:bodyPr wrap="square" rtlCol="0">
            <a:spAutoFit/>
          </a:bodyPr>
          <a:lstStyle/>
          <a:p>
            <a:r>
              <a:rPr lang="en-US" sz="2400" dirty="0"/>
              <a:t>Datatype  *</a:t>
            </a:r>
            <a:r>
              <a:rPr lang="en-US" sz="2400" dirty="0" err="1"/>
              <a:t>var_name</a:t>
            </a:r>
            <a:r>
              <a:rPr lang="en-US" sz="2400" dirty="0"/>
              <a:t> = ‘\0’ ;    </a:t>
            </a:r>
          </a:p>
        </p:txBody>
      </p:sp>
      <p:sp>
        <p:nvSpPr>
          <p:cNvPr id="12" name="TextBox 11">
            <a:extLst>
              <a:ext uri="{FF2B5EF4-FFF2-40B4-BE49-F238E27FC236}">
                <a16:creationId xmlns:a16="http://schemas.microsoft.com/office/drawing/2014/main" id="{F9F8A56C-A134-4ABC-9551-539C6D6B02DE}"/>
              </a:ext>
            </a:extLst>
          </p:cNvPr>
          <p:cNvSpPr txBox="1"/>
          <p:nvPr/>
        </p:nvSpPr>
        <p:spPr>
          <a:xfrm>
            <a:off x="679175" y="2564669"/>
            <a:ext cx="10631555" cy="523220"/>
          </a:xfrm>
          <a:prstGeom prst="rect">
            <a:avLst/>
          </a:prstGeom>
          <a:noFill/>
        </p:spPr>
        <p:txBody>
          <a:bodyPr wrap="square" rtlCol="0">
            <a:spAutoFit/>
          </a:bodyPr>
          <a:lstStyle/>
          <a:p>
            <a:r>
              <a:rPr lang="en-US" sz="2800" dirty="0"/>
              <a:t>A Null pointer that doesn’t point to any memory location </a:t>
            </a:r>
            <a:endParaRPr lang="en-IN" sz="2800" dirty="0"/>
          </a:p>
        </p:txBody>
      </p:sp>
      <p:pic>
        <p:nvPicPr>
          <p:cNvPr id="13" name="Picture 12">
            <a:extLst>
              <a:ext uri="{FF2B5EF4-FFF2-40B4-BE49-F238E27FC236}">
                <a16:creationId xmlns:a16="http://schemas.microsoft.com/office/drawing/2014/main" id="{6F7EFDBC-471E-4FE7-AEDC-E68850299976}"/>
              </a:ext>
            </a:extLst>
          </p:cNvPr>
          <p:cNvPicPr>
            <a:picLocks noChangeAspect="1"/>
          </p:cNvPicPr>
          <p:nvPr/>
        </p:nvPicPr>
        <p:blipFill>
          <a:blip r:embed="rId2"/>
          <a:stretch>
            <a:fillRect/>
          </a:stretch>
        </p:blipFill>
        <p:spPr>
          <a:xfrm>
            <a:off x="6622952" y="4017983"/>
            <a:ext cx="3372321" cy="2286319"/>
          </a:xfrm>
          <a:prstGeom prst="rect">
            <a:avLst/>
          </a:prstGeom>
        </p:spPr>
      </p:pic>
    </p:spTree>
    <p:extLst>
      <p:ext uri="{BB962C8B-B14F-4D97-AF65-F5344CB8AC3E}">
        <p14:creationId xmlns:p14="http://schemas.microsoft.com/office/powerpoint/2010/main" val="10315311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wild pointers </a:t>
            </a:r>
            <a:endParaRPr lang="en-IN" sz="2800" dirty="0">
              <a:solidFill>
                <a:srgbClr val="00E27C"/>
              </a:solidFill>
            </a:endParaRPr>
          </a:p>
        </p:txBody>
      </p:sp>
      <p:sp>
        <p:nvSpPr>
          <p:cNvPr id="5" name="TextBox 4">
            <a:extLst>
              <a:ext uri="{FF2B5EF4-FFF2-40B4-BE49-F238E27FC236}">
                <a16:creationId xmlns:a16="http://schemas.microsoft.com/office/drawing/2014/main" id="{0A2B7C1B-2578-43C9-A14B-C90A0506E958}"/>
              </a:ext>
            </a:extLst>
          </p:cNvPr>
          <p:cNvSpPr txBox="1"/>
          <p:nvPr/>
        </p:nvSpPr>
        <p:spPr>
          <a:xfrm>
            <a:off x="758688" y="1696857"/>
            <a:ext cx="10631555" cy="954107"/>
          </a:xfrm>
          <a:prstGeom prst="rect">
            <a:avLst/>
          </a:prstGeom>
          <a:noFill/>
        </p:spPr>
        <p:txBody>
          <a:bodyPr wrap="square" rtlCol="0">
            <a:spAutoFit/>
          </a:bodyPr>
          <a:lstStyle/>
          <a:p>
            <a:r>
              <a:rPr lang="en-US" sz="2800" dirty="0"/>
              <a:t>A pointer variable that is not initialize with any address is called wild pointer</a:t>
            </a:r>
            <a:endParaRPr lang="en-IN" sz="2800" dirty="0"/>
          </a:p>
        </p:txBody>
      </p:sp>
      <p:sp>
        <p:nvSpPr>
          <p:cNvPr id="9" name="TextBox 8">
            <a:extLst>
              <a:ext uri="{FF2B5EF4-FFF2-40B4-BE49-F238E27FC236}">
                <a16:creationId xmlns:a16="http://schemas.microsoft.com/office/drawing/2014/main" id="{02FE40F6-F629-49D3-A746-39FCB9040284}"/>
              </a:ext>
            </a:extLst>
          </p:cNvPr>
          <p:cNvSpPr txBox="1"/>
          <p:nvPr/>
        </p:nvSpPr>
        <p:spPr>
          <a:xfrm>
            <a:off x="801757" y="4829552"/>
            <a:ext cx="1345095" cy="523220"/>
          </a:xfrm>
          <a:prstGeom prst="rect">
            <a:avLst/>
          </a:prstGeom>
          <a:noFill/>
        </p:spPr>
        <p:txBody>
          <a:bodyPr wrap="square" rtlCol="0">
            <a:spAutoFit/>
          </a:bodyPr>
          <a:lstStyle/>
          <a:p>
            <a:r>
              <a:rPr lang="en-US" sz="2800" dirty="0">
                <a:solidFill>
                  <a:srgbClr val="00E27C"/>
                </a:solidFill>
              </a:rPr>
              <a:t>syntax :</a:t>
            </a:r>
            <a:endParaRPr lang="en-IN" sz="2800" dirty="0">
              <a:solidFill>
                <a:srgbClr val="00E27C"/>
              </a:solidFill>
            </a:endParaRPr>
          </a:p>
        </p:txBody>
      </p:sp>
      <p:sp>
        <p:nvSpPr>
          <p:cNvPr id="10" name="TextBox 9">
            <a:extLst>
              <a:ext uri="{FF2B5EF4-FFF2-40B4-BE49-F238E27FC236}">
                <a16:creationId xmlns:a16="http://schemas.microsoft.com/office/drawing/2014/main" id="{A17BB4C7-E880-49B3-88A2-6FAB09551169}"/>
              </a:ext>
            </a:extLst>
          </p:cNvPr>
          <p:cNvSpPr txBox="1"/>
          <p:nvPr/>
        </p:nvSpPr>
        <p:spPr>
          <a:xfrm>
            <a:off x="967409" y="5590546"/>
            <a:ext cx="4147930" cy="461665"/>
          </a:xfrm>
          <a:prstGeom prst="rect">
            <a:avLst/>
          </a:prstGeom>
          <a:noFill/>
        </p:spPr>
        <p:txBody>
          <a:bodyPr wrap="square" rtlCol="0">
            <a:spAutoFit/>
          </a:bodyPr>
          <a:lstStyle/>
          <a:p>
            <a:r>
              <a:rPr lang="en-US" sz="2400" dirty="0"/>
              <a:t>Datatype  *</a:t>
            </a:r>
            <a:r>
              <a:rPr lang="en-US" sz="2400" dirty="0" err="1"/>
              <a:t>var_name</a:t>
            </a:r>
            <a:r>
              <a:rPr lang="en-US" sz="2400" dirty="0"/>
              <a:t>  ;    </a:t>
            </a:r>
          </a:p>
        </p:txBody>
      </p:sp>
      <p:sp>
        <p:nvSpPr>
          <p:cNvPr id="11" name="TextBox 10">
            <a:extLst>
              <a:ext uri="{FF2B5EF4-FFF2-40B4-BE49-F238E27FC236}">
                <a16:creationId xmlns:a16="http://schemas.microsoft.com/office/drawing/2014/main" id="{5152C304-A1CD-4DA4-AF8D-94E7E1872957}"/>
              </a:ext>
            </a:extLst>
          </p:cNvPr>
          <p:cNvSpPr txBox="1"/>
          <p:nvPr/>
        </p:nvSpPr>
        <p:spPr>
          <a:xfrm>
            <a:off x="758687" y="2650964"/>
            <a:ext cx="10631555" cy="954107"/>
          </a:xfrm>
          <a:prstGeom prst="rect">
            <a:avLst/>
          </a:prstGeom>
          <a:noFill/>
        </p:spPr>
        <p:txBody>
          <a:bodyPr wrap="square" rtlCol="0">
            <a:spAutoFit/>
          </a:bodyPr>
          <a:lstStyle/>
          <a:p>
            <a:r>
              <a:rPr lang="en-US" sz="2800" dirty="0"/>
              <a:t>It is also known as bad pointer because it holds the address of random memory location</a:t>
            </a:r>
            <a:endParaRPr lang="en-IN" sz="2800" dirty="0"/>
          </a:p>
        </p:txBody>
      </p:sp>
      <p:pic>
        <p:nvPicPr>
          <p:cNvPr id="6" name="Picture 5">
            <a:extLst>
              <a:ext uri="{FF2B5EF4-FFF2-40B4-BE49-F238E27FC236}">
                <a16:creationId xmlns:a16="http://schemas.microsoft.com/office/drawing/2014/main" id="{55018B59-F41B-4418-8490-73592CAFC4EC}"/>
              </a:ext>
            </a:extLst>
          </p:cNvPr>
          <p:cNvPicPr>
            <a:picLocks noChangeAspect="1"/>
          </p:cNvPicPr>
          <p:nvPr/>
        </p:nvPicPr>
        <p:blipFill>
          <a:blip r:embed="rId2"/>
          <a:stretch>
            <a:fillRect/>
          </a:stretch>
        </p:blipFill>
        <p:spPr>
          <a:xfrm>
            <a:off x="5456908" y="3810648"/>
            <a:ext cx="6365533" cy="2701400"/>
          </a:xfrm>
          <a:prstGeom prst="rect">
            <a:avLst/>
          </a:prstGeom>
        </p:spPr>
      </p:pic>
    </p:spTree>
    <p:extLst>
      <p:ext uri="{BB962C8B-B14F-4D97-AF65-F5344CB8AC3E}">
        <p14:creationId xmlns:p14="http://schemas.microsoft.com/office/powerpoint/2010/main" val="698796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US" sz="4800" dirty="0">
                <a:solidFill>
                  <a:srgbClr val="675E95"/>
                </a:solidFill>
              </a:rPr>
              <a:t> Pointer in C </a:t>
            </a:r>
            <a:endParaRPr lang="en-IN" sz="4800" dirty="0">
              <a:solidFill>
                <a:srgbClr val="675E95"/>
              </a:solidFill>
            </a:endParaRPr>
          </a:p>
        </p:txBody>
      </p:sp>
      <p:sp>
        <p:nvSpPr>
          <p:cNvPr id="3" name="TextBox 2">
            <a:extLst>
              <a:ext uri="{FF2B5EF4-FFF2-40B4-BE49-F238E27FC236}">
                <a16:creationId xmlns:a16="http://schemas.microsoft.com/office/drawing/2014/main" id="{49143A49-2535-4B0A-9BED-2CF348E4EA13}"/>
              </a:ext>
            </a:extLst>
          </p:cNvPr>
          <p:cNvSpPr txBox="1"/>
          <p:nvPr/>
        </p:nvSpPr>
        <p:spPr>
          <a:xfrm>
            <a:off x="801757" y="1306098"/>
            <a:ext cx="5343938" cy="523220"/>
          </a:xfrm>
          <a:prstGeom prst="rect">
            <a:avLst/>
          </a:prstGeom>
          <a:noFill/>
        </p:spPr>
        <p:txBody>
          <a:bodyPr wrap="square" rtlCol="0">
            <a:spAutoFit/>
          </a:bodyPr>
          <a:lstStyle/>
          <a:p>
            <a:r>
              <a:rPr lang="en-US" sz="2800" dirty="0">
                <a:solidFill>
                  <a:srgbClr val="00E27C"/>
                </a:solidFill>
              </a:rPr>
              <a:t>Pointers to pointer </a:t>
            </a:r>
            <a:endParaRPr lang="en-IN" sz="2800" dirty="0">
              <a:solidFill>
                <a:srgbClr val="00E27C"/>
              </a:solidFill>
            </a:endParaRPr>
          </a:p>
        </p:txBody>
      </p:sp>
      <p:sp>
        <p:nvSpPr>
          <p:cNvPr id="5" name="TextBox 4">
            <a:extLst>
              <a:ext uri="{FF2B5EF4-FFF2-40B4-BE49-F238E27FC236}">
                <a16:creationId xmlns:a16="http://schemas.microsoft.com/office/drawing/2014/main" id="{0A2B7C1B-2578-43C9-A14B-C90A0506E958}"/>
              </a:ext>
            </a:extLst>
          </p:cNvPr>
          <p:cNvSpPr txBox="1"/>
          <p:nvPr/>
        </p:nvSpPr>
        <p:spPr>
          <a:xfrm>
            <a:off x="758688" y="1696857"/>
            <a:ext cx="10631555" cy="954107"/>
          </a:xfrm>
          <a:prstGeom prst="rect">
            <a:avLst/>
          </a:prstGeom>
          <a:noFill/>
        </p:spPr>
        <p:txBody>
          <a:bodyPr wrap="square" rtlCol="0">
            <a:spAutoFit/>
          </a:bodyPr>
          <a:lstStyle/>
          <a:p>
            <a:r>
              <a:rPr lang="en-US" sz="2800" dirty="0"/>
              <a:t>A pointer variable which holds the address of another pointer variable is called pointer to pointer</a:t>
            </a:r>
            <a:endParaRPr lang="en-IN" sz="2800" dirty="0"/>
          </a:p>
        </p:txBody>
      </p:sp>
      <p:sp>
        <p:nvSpPr>
          <p:cNvPr id="8" name="Rectangle 7">
            <a:extLst>
              <a:ext uri="{FF2B5EF4-FFF2-40B4-BE49-F238E27FC236}">
                <a16:creationId xmlns:a16="http://schemas.microsoft.com/office/drawing/2014/main" id="{94771AF9-78ED-41AC-B0C0-1894CE3E3620}"/>
              </a:ext>
            </a:extLst>
          </p:cNvPr>
          <p:cNvSpPr/>
          <p:nvPr/>
        </p:nvSpPr>
        <p:spPr>
          <a:xfrm>
            <a:off x="1444486" y="3087758"/>
            <a:ext cx="2445025" cy="33528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D4B08B61-D64E-4A57-8461-1600158D0605}"/>
              </a:ext>
            </a:extLst>
          </p:cNvPr>
          <p:cNvCxnSpPr>
            <a:cxnSpLocks/>
          </p:cNvCxnSpPr>
          <p:nvPr/>
        </p:nvCxnSpPr>
        <p:spPr>
          <a:xfrm>
            <a:off x="1444486" y="3882887"/>
            <a:ext cx="2445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E81379-DB68-4F1D-9380-E65664FA70A8}"/>
              </a:ext>
            </a:extLst>
          </p:cNvPr>
          <p:cNvCxnSpPr>
            <a:cxnSpLocks/>
          </p:cNvCxnSpPr>
          <p:nvPr/>
        </p:nvCxnSpPr>
        <p:spPr>
          <a:xfrm>
            <a:off x="1444486" y="4830418"/>
            <a:ext cx="2445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BA20D-2567-40BE-BDBB-3502EC068FF7}"/>
              </a:ext>
            </a:extLst>
          </p:cNvPr>
          <p:cNvCxnSpPr>
            <a:cxnSpLocks/>
          </p:cNvCxnSpPr>
          <p:nvPr/>
        </p:nvCxnSpPr>
        <p:spPr>
          <a:xfrm>
            <a:off x="1444486" y="5777949"/>
            <a:ext cx="24450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B9DDF16-10A9-48A5-A70D-3F3394D2C6A1}"/>
              </a:ext>
            </a:extLst>
          </p:cNvPr>
          <p:cNvSpPr txBox="1"/>
          <p:nvPr/>
        </p:nvSpPr>
        <p:spPr>
          <a:xfrm>
            <a:off x="410817" y="3087758"/>
            <a:ext cx="768626" cy="646331"/>
          </a:xfrm>
          <a:prstGeom prst="rect">
            <a:avLst/>
          </a:prstGeom>
          <a:noFill/>
        </p:spPr>
        <p:txBody>
          <a:bodyPr wrap="square" rtlCol="0">
            <a:spAutoFit/>
          </a:bodyPr>
          <a:lstStyle/>
          <a:p>
            <a:r>
              <a:rPr lang="en-US" sz="3600" dirty="0"/>
              <a:t>a</a:t>
            </a:r>
            <a:endParaRPr lang="en-IN" sz="3600" dirty="0"/>
          </a:p>
        </p:txBody>
      </p:sp>
      <p:sp>
        <p:nvSpPr>
          <p:cNvPr id="34" name="TextBox 33">
            <a:extLst>
              <a:ext uri="{FF2B5EF4-FFF2-40B4-BE49-F238E27FC236}">
                <a16:creationId xmlns:a16="http://schemas.microsoft.com/office/drawing/2014/main" id="{220ED7B3-597D-425C-BFEF-BA2EC0AFCC8E}"/>
              </a:ext>
            </a:extLst>
          </p:cNvPr>
          <p:cNvSpPr txBox="1"/>
          <p:nvPr/>
        </p:nvSpPr>
        <p:spPr>
          <a:xfrm>
            <a:off x="344556" y="4113466"/>
            <a:ext cx="768626" cy="646331"/>
          </a:xfrm>
          <a:prstGeom prst="rect">
            <a:avLst/>
          </a:prstGeom>
          <a:noFill/>
        </p:spPr>
        <p:txBody>
          <a:bodyPr wrap="square" rtlCol="0">
            <a:spAutoFit/>
          </a:bodyPr>
          <a:lstStyle/>
          <a:p>
            <a:r>
              <a:rPr lang="en-US" sz="3600" dirty="0"/>
              <a:t>p</a:t>
            </a:r>
            <a:endParaRPr lang="en-IN" sz="3600" dirty="0"/>
          </a:p>
        </p:txBody>
      </p:sp>
      <p:sp>
        <p:nvSpPr>
          <p:cNvPr id="35" name="TextBox 34">
            <a:extLst>
              <a:ext uri="{FF2B5EF4-FFF2-40B4-BE49-F238E27FC236}">
                <a16:creationId xmlns:a16="http://schemas.microsoft.com/office/drawing/2014/main" id="{D5C06C9C-0C85-4DF7-A360-A3CE05CC76E2}"/>
              </a:ext>
            </a:extLst>
          </p:cNvPr>
          <p:cNvSpPr txBox="1"/>
          <p:nvPr/>
        </p:nvSpPr>
        <p:spPr>
          <a:xfrm>
            <a:off x="374375" y="5131618"/>
            <a:ext cx="768626" cy="646331"/>
          </a:xfrm>
          <a:prstGeom prst="rect">
            <a:avLst/>
          </a:prstGeom>
          <a:noFill/>
        </p:spPr>
        <p:txBody>
          <a:bodyPr wrap="square" rtlCol="0">
            <a:spAutoFit/>
          </a:bodyPr>
          <a:lstStyle/>
          <a:p>
            <a:r>
              <a:rPr lang="en-US" sz="3600" dirty="0"/>
              <a:t>q</a:t>
            </a:r>
            <a:endParaRPr lang="en-IN" sz="3600" dirty="0"/>
          </a:p>
        </p:txBody>
      </p:sp>
      <p:sp>
        <p:nvSpPr>
          <p:cNvPr id="36" name="TextBox 35">
            <a:extLst>
              <a:ext uri="{FF2B5EF4-FFF2-40B4-BE49-F238E27FC236}">
                <a16:creationId xmlns:a16="http://schemas.microsoft.com/office/drawing/2014/main" id="{D1CDD84D-4D09-4DA0-B6E9-3B833C255BB8}"/>
              </a:ext>
            </a:extLst>
          </p:cNvPr>
          <p:cNvSpPr txBox="1"/>
          <p:nvPr/>
        </p:nvSpPr>
        <p:spPr>
          <a:xfrm>
            <a:off x="2282685" y="3122927"/>
            <a:ext cx="768626" cy="646331"/>
          </a:xfrm>
          <a:prstGeom prst="rect">
            <a:avLst/>
          </a:prstGeom>
          <a:noFill/>
        </p:spPr>
        <p:txBody>
          <a:bodyPr wrap="square" rtlCol="0">
            <a:spAutoFit/>
          </a:bodyPr>
          <a:lstStyle/>
          <a:p>
            <a:r>
              <a:rPr lang="en-US" sz="3600" dirty="0">
                <a:solidFill>
                  <a:schemeClr val="bg1"/>
                </a:solidFill>
              </a:rPr>
              <a:t>10</a:t>
            </a:r>
            <a:endParaRPr lang="en-IN" sz="3600" dirty="0">
              <a:solidFill>
                <a:schemeClr val="bg1"/>
              </a:solidFill>
            </a:endParaRPr>
          </a:p>
        </p:txBody>
      </p:sp>
      <p:sp>
        <p:nvSpPr>
          <p:cNvPr id="37" name="TextBox 36">
            <a:extLst>
              <a:ext uri="{FF2B5EF4-FFF2-40B4-BE49-F238E27FC236}">
                <a16:creationId xmlns:a16="http://schemas.microsoft.com/office/drawing/2014/main" id="{04E27511-3596-42C7-AB6E-CCBA5FFD0A8B}"/>
              </a:ext>
            </a:extLst>
          </p:cNvPr>
          <p:cNvSpPr txBox="1"/>
          <p:nvPr/>
        </p:nvSpPr>
        <p:spPr>
          <a:xfrm>
            <a:off x="4154553" y="3191951"/>
            <a:ext cx="1292089" cy="646331"/>
          </a:xfrm>
          <a:prstGeom prst="rect">
            <a:avLst/>
          </a:prstGeom>
          <a:noFill/>
        </p:spPr>
        <p:txBody>
          <a:bodyPr wrap="square" rtlCol="0">
            <a:spAutoFit/>
          </a:bodyPr>
          <a:lstStyle/>
          <a:p>
            <a:r>
              <a:rPr lang="en-US" sz="3600" dirty="0"/>
              <a:t>1000</a:t>
            </a:r>
            <a:endParaRPr lang="en-IN" sz="3600" dirty="0"/>
          </a:p>
        </p:txBody>
      </p:sp>
      <p:sp>
        <p:nvSpPr>
          <p:cNvPr id="38" name="TextBox 37">
            <a:extLst>
              <a:ext uri="{FF2B5EF4-FFF2-40B4-BE49-F238E27FC236}">
                <a16:creationId xmlns:a16="http://schemas.microsoft.com/office/drawing/2014/main" id="{D0FFFF99-8626-44C8-8597-0394FDCB0C08}"/>
              </a:ext>
            </a:extLst>
          </p:cNvPr>
          <p:cNvSpPr txBox="1"/>
          <p:nvPr/>
        </p:nvSpPr>
        <p:spPr>
          <a:xfrm>
            <a:off x="2020953" y="4045878"/>
            <a:ext cx="1292089" cy="646331"/>
          </a:xfrm>
          <a:prstGeom prst="rect">
            <a:avLst/>
          </a:prstGeom>
          <a:noFill/>
        </p:spPr>
        <p:txBody>
          <a:bodyPr wrap="square" rtlCol="0">
            <a:spAutoFit/>
          </a:bodyPr>
          <a:lstStyle/>
          <a:p>
            <a:r>
              <a:rPr lang="en-US" sz="3600" dirty="0">
                <a:solidFill>
                  <a:schemeClr val="bg1"/>
                </a:solidFill>
              </a:rPr>
              <a:t>1000</a:t>
            </a:r>
            <a:endParaRPr lang="en-IN" sz="3600" dirty="0">
              <a:solidFill>
                <a:schemeClr val="bg1"/>
              </a:solidFill>
            </a:endParaRPr>
          </a:p>
        </p:txBody>
      </p:sp>
      <p:sp>
        <p:nvSpPr>
          <p:cNvPr id="39" name="TextBox 38">
            <a:extLst>
              <a:ext uri="{FF2B5EF4-FFF2-40B4-BE49-F238E27FC236}">
                <a16:creationId xmlns:a16="http://schemas.microsoft.com/office/drawing/2014/main" id="{8B20FCAB-335F-43D7-860F-31FC92F5C789}"/>
              </a:ext>
            </a:extLst>
          </p:cNvPr>
          <p:cNvSpPr txBox="1"/>
          <p:nvPr/>
        </p:nvSpPr>
        <p:spPr>
          <a:xfrm>
            <a:off x="4154552" y="4113465"/>
            <a:ext cx="1292089" cy="646331"/>
          </a:xfrm>
          <a:prstGeom prst="rect">
            <a:avLst/>
          </a:prstGeom>
          <a:noFill/>
        </p:spPr>
        <p:txBody>
          <a:bodyPr wrap="square" rtlCol="0">
            <a:spAutoFit/>
          </a:bodyPr>
          <a:lstStyle/>
          <a:p>
            <a:r>
              <a:rPr lang="en-US" sz="3600" dirty="0"/>
              <a:t>2000</a:t>
            </a:r>
            <a:endParaRPr lang="en-IN" sz="3600" dirty="0"/>
          </a:p>
        </p:txBody>
      </p:sp>
      <p:sp>
        <p:nvSpPr>
          <p:cNvPr id="40" name="TextBox 39">
            <a:extLst>
              <a:ext uri="{FF2B5EF4-FFF2-40B4-BE49-F238E27FC236}">
                <a16:creationId xmlns:a16="http://schemas.microsoft.com/office/drawing/2014/main" id="{ECC8DEFC-0F9A-4BA5-914F-5EAF75A1D65B}"/>
              </a:ext>
            </a:extLst>
          </p:cNvPr>
          <p:cNvSpPr txBox="1"/>
          <p:nvPr/>
        </p:nvSpPr>
        <p:spPr>
          <a:xfrm>
            <a:off x="2020952" y="4998521"/>
            <a:ext cx="1292089" cy="646331"/>
          </a:xfrm>
          <a:prstGeom prst="rect">
            <a:avLst/>
          </a:prstGeom>
          <a:noFill/>
        </p:spPr>
        <p:txBody>
          <a:bodyPr wrap="square" rtlCol="0">
            <a:spAutoFit/>
          </a:bodyPr>
          <a:lstStyle/>
          <a:p>
            <a:r>
              <a:rPr lang="en-US" sz="3600" dirty="0">
                <a:solidFill>
                  <a:schemeClr val="bg1"/>
                </a:solidFill>
              </a:rPr>
              <a:t>2000</a:t>
            </a:r>
            <a:endParaRPr lang="en-IN" sz="3600" dirty="0">
              <a:solidFill>
                <a:schemeClr val="bg1"/>
              </a:solidFill>
            </a:endParaRPr>
          </a:p>
        </p:txBody>
      </p:sp>
      <p:pic>
        <p:nvPicPr>
          <p:cNvPr id="46" name="Picture 45">
            <a:extLst>
              <a:ext uri="{FF2B5EF4-FFF2-40B4-BE49-F238E27FC236}">
                <a16:creationId xmlns:a16="http://schemas.microsoft.com/office/drawing/2014/main" id="{3DB991D1-01F3-44A2-B123-3F56F91CAD24}"/>
              </a:ext>
            </a:extLst>
          </p:cNvPr>
          <p:cNvPicPr>
            <a:picLocks noChangeAspect="1"/>
          </p:cNvPicPr>
          <p:nvPr/>
        </p:nvPicPr>
        <p:blipFill>
          <a:blip r:embed="rId2"/>
          <a:stretch>
            <a:fillRect/>
          </a:stretch>
        </p:blipFill>
        <p:spPr>
          <a:xfrm>
            <a:off x="6120809" y="2650964"/>
            <a:ext cx="5562645" cy="4011046"/>
          </a:xfrm>
          <a:prstGeom prst="rect">
            <a:avLst/>
          </a:prstGeom>
        </p:spPr>
      </p:pic>
    </p:spTree>
    <p:extLst>
      <p:ext uri="{BB962C8B-B14F-4D97-AF65-F5344CB8AC3E}">
        <p14:creationId xmlns:p14="http://schemas.microsoft.com/office/powerpoint/2010/main" val="3831345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2829338" y="266439"/>
            <a:ext cx="6182140" cy="830997"/>
          </a:xfrm>
          <a:prstGeom prst="rect">
            <a:avLst/>
          </a:prstGeom>
          <a:noFill/>
        </p:spPr>
        <p:txBody>
          <a:bodyPr wrap="square" rtlCol="0">
            <a:spAutoFit/>
          </a:bodyPr>
          <a:lstStyle/>
          <a:p>
            <a:r>
              <a:rPr lang="en-IN" sz="4800" dirty="0">
                <a:solidFill>
                  <a:schemeClr val="accent1">
                    <a:lumMod val="75000"/>
                  </a:schemeClr>
                </a:solidFill>
                <a:latin typeface="sofia-pro"/>
              </a:rPr>
              <a:t>Recursion Function</a:t>
            </a:r>
            <a:r>
              <a:rPr lang="en-US" sz="4800" dirty="0">
                <a:solidFill>
                  <a:srgbClr val="675E95"/>
                </a:solidFill>
              </a:rPr>
              <a:t> in C </a:t>
            </a:r>
            <a:endParaRPr lang="en-IN" sz="4800" dirty="0">
              <a:solidFill>
                <a:srgbClr val="675E95"/>
              </a:solidFill>
            </a:endParaRPr>
          </a:p>
        </p:txBody>
      </p:sp>
      <p:sp>
        <p:nvSpPr>
          <p:cNvPr id="3" name="TextBox 2">
            <a:extLst>
              <a:ext uri="{FF2B5EF4-FFF2-40B4-BE49-F238E27FC236}">
                <a16:creationId xmlns:a16="http://schemas.microsoft.com/office/drawing/2014/main" id="{B30DE0A0-3161-4BBE-93F0-5FA8370A4C44}"/>
              </a:ext>
            </a:extLst>
          </p:cNvPr>
          <p:cNvSpPr txBox="1"/>
          <p:nvPr/>
        </p:nvSpPr>
        <p:spPr>
          <a:xfrm rot="10800000" flipV="1">
            <a:off x="470450" y="1290188"/>
            <a:ext cx="10764077" cy="954107"/>
          </a:xfrm>
          <a:prstGeom prst="rect">
            <a:avLst/>
          </a:prstGeom>
          <a:noFill/>
        </p:spPr>
        <p:txBody>
          <a:bodyPr wrap="square" rtlCol="0">
            <a:spAutoFit/>
          </a:bodyPr>
          <a:lstStyle/>
          <a:p>
            <a:r>
              <a:rPr kumimoji="0" lang="en-US" altLang="en-US" sz="2800" b="0" i="0" u="none" strike="noStrike" cap="none" normalizeH="0" baseline="0" dirty="0">
                <a:ln>
                  <a:noFill/>
                </a:ln>
                <a:solidFill>
                  <a:schemeClr val="tx1"/>
                </a:solidFill>
                <a:effectLst/>
                <a:latin typeface="euclid_circular_a"/>
              </a:rPr>
              <a:t>A function which calls itself is called recursion function and it’s technique is known as recursion</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E491DDD-59AF-4E7E-860D-30F92F5E2A93}"/>
              </a:ext>
            </a:extLst>
          </p:cNvPr>
          <p:cNvSpPr txBox="1"/>
          <p:nvPr/>
        </p:nvSpPr>
        <p:spPr>
          <a:xfrm rot="10800000" flipV="1">
            <a:off x="834887" y="2385391"/>
            <a:ext cx="1577008" cy="461665"/>
          </a:xfrm>
          <a:prstGeom prst="rect">
            <a:avLst/>
          </a:prstGeom>
          <a:noFill/>
        </p:spPr>
        <p:txBody>
          <a:bodyPr wrap="square" rtlCol="0">
            <a:spAutoFit/>
          </a:bodyPr>
          <a:lstStyle/>
          <a:p>
            <a:r>
              <a:rPr lang="en-US" altLang="en-US" sz="2400" dirty="0">
                <a:solidFill>
                  <a:srgbClr val="00E27C"/>
                </a:solidFill>
                <a:latin typeface="Arial" panose="020B0604020202020204" pitchFamily="34" charset="0"/>
              </a:rPr>
              <a:t>Syntax</a:t>
            </a:r>
            <a:r>
              <a:rPr kumimoji="0" lang="en-US" altLang="en-US" sz="2400" b="0" i="0" u="none" strike="noStrike" cap="none" normalizeH="0" baseline="0" dirty="0">
                <a:ln>
                  <a:noFill/>
                </a:ln>
                <a:solidFill>
                  <a:srgbClr val="00E27C"/>
                </a:solidFill>
                <a:effectLst/>
                <a:latin typeface="Arial" panose="020B0604020202020204" pitchFamily="34" charset="0"/>
              </a:rPr>
              <a:t> :</a:t>
            </a:r>
          </a:p>
        </p:txBody>
      </p:sp>
      <p:sp>
        <p:nvSpPr>
          <p:cNvPr id="5" name="TextBox 4">
            <a:extLst>
              <a:ext uri="{FF2B5EF4-FFF2-40B4-BE49-F238E27FC236}">
                <a16:creationId xmlns:a16="http://schemas.microsoft.com/office/drawing/2014/main" id="{598773CE-3168-44F3-936F-353BE9F27BC0}"/>
              </a:ext>
            </a:extLst>
          </p:cNvPr>
          <p:cNvSpPr txBox="1"/>
          <p:nvPr/>
        </p:nvSpPr>
        <p:spPr>
          <a:xfrm rot="10800000" flipV="1">
            <a:off x="2411895" y="2939389"/>
            <a:ext cx="5764696" cy="2862322"/>
          </a:xfrm>
          <a:prstGeom prst="rect">
            <a:avLst/>
          </a:prstGeom>
          <a:noFill/>
        </p:spPr>
        <p:txBody>
          <a:bodyPr wrap="square" rtlCol="0">
            <a:spAutoFit/>
          </a:bodyPr>
          <a:lstStyle/>
          <a:p>
            <a:r>
              <a:rPr lang="en-US" altLang="en-US" sz="2000" dirty="0">
                <a:latin typeface="euclid_circular_a"/>
              </a:rPr>
              <a:t>Void main{</a:t>
            </a:r>
          </a:p>
          <a:p>
            <a:r>
              <a:rPr kumimoji="0" lang="en-US" altLang="en-US" sz="2000" b="0" i="0" u="none" strike="noStrike" cap="none" normalizeH="0" baseline="0" dirty="0">
                <a:ln>
                  <a:noFill/>
                </a:ln>
                <a:solidFill>
                  <a:schemeClr val="tx1"/>
                </a:solidFill>
                <a:effectLst/>
                <a:latin typeface="euclid_circular_a"/>
              </a:rPr>
              <a:t>	m1();           //function </a:t>
            </a:r>
          </a:p>
          <a:p>
            <a:r>
              <a:rPr lang="en-US" altLang="en-US" sz="2000" dirty="0">
                <a:latin typeface="euclid_circular_a"/>
              </a:rPr>
              <a:t>}</a:t>
            </a:r>
          </a:p>
          <a:p>
            <a:endParaRPr kumimoji="0" lang="en-US" altLang="en-US" sz="2000" b="0" i="0" u="none" strike="noStrike" cap="none" normalizeH="0" baseline="0" dirty="0">
              <a:ln>
                <a:noFill/>
              </a:ln>
              <a:solidFill>
                <a:schemeClr val="tx1"/>
              </a:solidFill>
              <a:effectLst/>
              <a:latin typeface="euclid_circular_a"/>
            </a:endParaRPr>
          </a:p>
          <a:p>
            <a:r>
              <a:rPr lang="en-US" altLang="en-US" sz="2000" dirty="0">
                <a:latin typeface="euclid_circular_a"/>
              </a:rPr>
              <a:t>Void m1(){</a:t>
            </a:r>
          </a:p>
          <a:p>
            <a:endParaRPr kumimoji="0" lang="en-US" altLang="en-US" sz="2000" b="0" i="0" u="none" strike="noStrike" cap="none" normalizeH="0" baseline="0" dirty="0">
              <a:ln>
                <a:noFill/>
              </a:ln>
              <a:solidFill>
                <a:schemeClr val="tx1"/>
              </a:solidFill>
              <a:effectLst/>
              <a:latin typeface="euclid_circular_a"/>
            </a:endParaRPr>
          </a:p>
          <a:p>
            <a:r>
              <a:rPr lang="en-US" altLang="en-US" sz="2000" dirty="0">
                <a:latin typeface="euclid_circular_a"/>
              </a:rPr>
              <a:t>      m1();          //function call again inside function</a:t>
            </a:r>
            <a:endParaRPr kumimoji="0" lang="en-US" altLang="en-US" sz="2000" b="0" i="0" u="none" strike="noStrike" cap="none" normalizeH="0" baseline="0" dirty="0">
              <a:ln>
                <a:noFill/>
              </a:ln>
              <a:solidFill>
                <a:schemeClr val="tx1"/>
              </a:solidFill>
              <a:effectLst/>
              <a:latin typeface="euclid_circular_a"/>
            </a:endParaRPr>
          </a:p>
          <a:p>
            <a:endParaRPr lang="en-US" altLang="en-US" sz="2000" dirty="0">
              <a:latin typeface="euclid_circular_a"/>
            </a:endParaRPr>
          </a:p>
          <a:p>
            <a:r>
              <a:rPr kumimoji="0" lang="en-US" altLang="en-US" sz="2000" b="0" i="0" u="none" strike="noStrike" cap="none" normalizeH="0" baseline="0" dirty="0">
                <a:ln>
                  <a:noFill/>
                </a:ln>
                <a:solidFill>
                  <a:schemeClr val="tx1"/>
                </a:solidFill>
                <a:effectLst/>
                <a:latin typeface="euclid_circular_a"/>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5195049-872F-4DF5-A177-01AAD4BA3B67}"/>
              </a:ext>
            </a:extLst>
          </p:cNvPr>
          <p:cNvSpPr/>
          <p:nvPr/>
        </p:nvSpPr>
        <p:spPr>
          <a:xfrm>
            <a:off x="8541027" y="2671656"/>
            <a:ext cx="2478156" cy="3397787"/>
          </a:xfrm>
          <a:prstGeom prst="rect">
            <a:avLst/>
          </a:prstGeom>
          <a:solidFill>
            <a:srgbClr val="00E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65FD78F-9876-4CFB-B216-F8B0850F14C9}"/>
              </a:ext>
            </a:extLst>
          </p:cNvPr>
          <p:cNvCxnSpPr/>
          <p:nvPr/>
        </p:nvCxnSpPr>
        <p:spPr>
          <a:xfrm>
            <a:off x="8541027" y="3750365"/>
            <a:ext cx="247815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322C03F-0D9A-4232-B0BB-3796B2E04B5C}"/>
              </a:ext>
            </a:extLst>
          </p:cNvPr>
          <p:cNvCxnSpPr/>
          <p:nvPr/>
        </p:nvCxnSpPr>
        <p:spPr>
          <a:xfrm>
            <a:off x="8541027" y="4856922"/>
            <a:ext cx="2478156"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BFD2DDF-829A-463C-919D-420D935807C2}"/>
              </a:ext>
            </a:extLst>
          </p:cNvPr>
          <p:cNvSpPr txBox="1"/>
          <p:nvPr/>
        </p:nvSpPr>
        <p:spPr>
          <a:xfrm rot="10800000" flipV="1">
            <a:off x="9177130" y="2244296"/>
            <a:ext cx="1040296" cy="461665"/>
          </a:xfrm>
          <a:prstGeom prst="rect">
            <a:avLst/>
          </a:prstGeom>
          <a:noFill/>
        </p:spPr>
        <p:txBody>
          <a:bodyPr wrap="square" rtlCol="0">
            <a:spAutoFit/>
          </a:bodyPr>
          <a:lstStyle/>
          <a:p>
            <a:r>
              <a:rPr lang="en-US" altLang="en-US" sz="2400" dirty="0">
                <a:latin typeface="Arial" panose="020B0604020202020204" pitchFamily="34" charset="0"/>
              </a:rPr>
              <a:t>Stack</a:t>
            </a:r>
            <a:r>
              <a:rPr kumimoji="0" lang="en-US" altLang="en-US" sz="2400" b="0" i="0" u="none" strike="noStrike" cap="none" normalizeH="0" baseline="0" dirty="0">
                <a:ln>
                  <a:noFill/>
                </a:ln>
                <a:effectLst/>
                <a:latin typeface="Arial" panose="020B0604020202020204" pitchFamily="34" charset="0"/>
              </a:rPr>
              <a:t> </a:t>
            </a:r>
          </a:p>
        </p:txBody>
      </p:sp>
      <p:sp>
        <p:nvSpPr>
          <p:cNvPr id="11" name="TextBox 10">
            <a:extLst>
              <a:ext uri="{FF2B5EF4-FFF2-40B4-BE49-F238E27FC236}">
                <a16:creationId xmlns:a16="http://schemas.microsoft.com/office/drawing/2014/main" id="{2361CD73-6921-41D0-A3E6-55C2D8D61EA8}"/>
              </a:ext>
            </a:extLst>
          </p:cNvPr>
          <p:cNvSpPr txBox="1"/>
          <p:nvPr/>
        </p:nvSpPr>
        <p:spPr>
          <a:xfrm rot="10800000" flipV="1">
            <a:off x="9259957" y="5230190"/>
            <a:ext cx="1355034" cy="461665"/>
          </a:xfrm>
          <a:prstGeom prst="rect">
            <a:avLst/>
          </a:prstGeom>
          <a:noFill/>
        </p:spPr>
        <p:txBody>
          <a:bodyPr wrap="square" rtlCol="0">
            <a:spAutoFit/>
          </a:bodyPr>
          <a:lstStyle/>
          <a:p>
            <a:r>
              <a:rPr kumimoji="0" lang="en-US" altLang="en-US" sz="2400" b="0" i="0" u="none" strike="noStrike" cap="none" normalizeH="0" baseline="0" dirty="0">
                <a:ln>
                  <a:noFill/>
                </a:ln>
                <a:effectLst/>
                <a:latin typeface="Arial" panose="020B0604020202020204" pitchFamily="34" charset="0"/>
              </a:rPr>
              <a:t>Main()</a:t>
            </a:r>
          </a:p>
        </p:txBody>
      </p:sp>
      <p:sp>
        <p:nvSpPr>
          <p:cNvPr id="12" name="TextBox 11">
            <a:extLst>
              <a:ext uri="{FF2B5EF4-FFF2-40B4-BE49-F238E27FC236}">
                <a16:creationId xmlns:a16="http://schemas.microsoft.com/office/drawing/2014/main" id="{9D3520B5-C829-4C86-8C38-6B53648DD1EF}"/>
              </a:ext>
            </a:extLst>
          </p:cNvPr>
          <p:cNvSpPr txBox="1"/>
          <p:nvPr/>
        </p:nvSpPr>
        <p:spPr>
          <a:xfrm rot="10800000" flipV="1">
            <a:off x="9259957" y="4072811"/>
            <a:ext cx="1040296" cy="461665"/>
          </a:xfrm>
          <a:prstGeom prst="rect">
            <a:avLst/>
          </a:prstGeom>
          <a:noFill/>
        </p:spPr>
        <p:txBody>
          <a:bodyPr wrap="square" rtlCol="0">
            <a:spAutoFit/>
          </a:bodyPr>
          <a:lstStyle/>
          <a:p>
            <a:r>
              <a:rPr lang="en-US" altLang="en-US" sz="2400" dirty="0">
                <a:latin typeface="Arial" panose="020B0604020202020204" pitchFamily="34" charset="0"/>
              </a:rPr>
              <a:t>m</a:t>
            </a:r>
            <a:r>
              <a:rPr kumimoji="0" lang="en-US" altLang="en-US" sz="2400" b="0" i="0" u="none" strike="noStrike" cap="none" normalizeH="0" baseline="0" dirty="0">
                <a:ln>
                  <a:noFill/>
                </a:ln>
                <a:effectLst/>
                <a:latin typeface="Arial" panose="020B0604020202020204" pitchFamily="34" charset="0"/>
              </a:rPr>
              <a:t>1(); </a:t>
            </a:r>
          </a:p>
        </p:txBody>
      </p:sp>
      <p:sp>
        <p:nvSpPr>
          <p:cNvPr id="13" name="TextBox 12">
            <a:extLst>
              <a:ext uri="{FF2B5EF4-FFF2-40B4-BE49-F238E27FC236}">
                <a16:creationId xmlns:a16="http://schemas.microsoft.com/office/drawing/2014/main" id="{5BE8B96A-BD30-47EB-BB9E-FCB7B0C1A824}"/>
              </a:ext>
            </a:extLst>
          </p:cNvPr>
          <p:cNvSpPr txBox="1"/>
          <p:nvPr/>
        </p:nvSpPr>
        <p:spPr>
          <a:xfrm rot="10800000" flipV="1">
            <a:off x="9259957" y="2915432"/>
            <a:ext cx="1040296" cy="461665"/>
          </a:xfrm>
          <a:prstGeom prst="rect">
            <a:avLst/>
          </a:prstGeom>
          <a:noFill/>
        </p:spPr>
        <p:txBody>
          <a:bodyPr wrap="square" rtlCol="0">
            <a:spAutoFit/>
          </a:bodyPr>
          <a:lstStyle/>
          <a:p>
            <a:r>
              <a:rPr lang="en-US" altLang="en-US" sz="2400" dirty="0">
                <a:latin typeface="Arial" panose="020B0604020202020204" pitchFamily="34" charset="0"/>
              </a:rPr>
              <a:t>m</a:t>
            </a:r>
            <a:r>
              <a:rPr kumimoji="0" lang="en-US" altLang="en-US" sz="2400" b="0" i="0" u="none" strike="noStrike" cap="none" normalizeH="0" baseline="0" dirty="0">
                <a:ln>
                  <a:noFill/>
                </a:ln>
                <a:effectLst/>
                <a:latin typeface="Arial" panose="020B0604020202020204" pitchFamily="34" charset="0"/>
              </a:rPr>
              <a:t>2(); </a:t>
            </a:r>
          </a:p>
        </p:txBody>
      </p:sp>
      <p:sp>
        <p:nvSpPr>
          <p:cNvPr id="14" name="Arc 13">
            <a:extLst>
              <a:ext uri="{FF2B5EF4-FFF2-40B4-BE49-F238E27FC236}">
                <a16:creationId xmlns:a16="http://schemas.microsoft.com/office/drawing/2014/main" id="{2040208F-6AD8-4371-92BD-02E68056DC64}"/>
              </a:ext>
            </a:extLst>
          </p:cNvPr>
          <p:cNvSpPr/>
          <p:nvPr/>
        </p:nvSpPr>
        <p:spPr>
          <a:xfrm>
            <a:off x="10053430" y="4164364"/>
            <a:ext cx="1684683" cy="1486760"/>
          </a:xfrm>
          <a:prstGeom prst="arc">
            <a:avLst>
              <a:gd name="adj1" fmla="val 16654967"/>
              <a:gd name="adj2" fmla="val 467335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5" name="Arc 14">
            <a:extLst>
              <a:ext uri="{FF2B5EF4-FFF2-40B4-BE49-F238E27FC236}">
                <a16:creationId xmlns:a16="http://schemas.microsoft.com/office/drawing/2014/main" id="{C9F2F638-D436-46B7-80C3-6668B431D7DA}"/>
              </a:ext>
            </a:extLst>
          </p:cNvPr>
          <p:cNvSpPr/>
          <p:nvPr/>
        </p:nvSpPr>
        <p:spPr>
          <a:xfrm>
            <a:off x="10053429" y="3033644"/>
            <a:ext cx="1684683" cy="1130720"/>
          </a:xfrm>
          <a:prstGeom prst="arc">
            <a:avLst>
              <a:gd name="adj1" fmla="val 16654967"/>
              <a:gd name="adj2" fmla="val 467335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7363240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A8DB1F-63EA-4FC3-A2FB-FD3631883F92}"/>
              </a:ext>
            </a:extLst>
          </p:cNvPr>
          <p:cNvPicPr>
            <a:picLocks noChangeAspect="1"/>
          </p:cNvPicPr>
          <p:nvPr/>
        </p:nvPicPr>
        <p:blipFill>
          <a:blip r:embed="rId2"/>
          <a:stretch>
            <a:fillRect/>
          </a:stretch>
        </p:blipFill>
        <p:spPr>
          <a:xfrm>
            <a:off x="842294" y="1909581"/>
            <a:ext cx="6685790" cy="4681979"/>
          </a:xfrm>
          <a:prstGeom prst="rect">
            <a:avLst/>
          </a:prstGeom>
        </p:spPr>
      </p:pic>
      <p:sp>
        <p:nvSpPr>
          <p:cNvPr id="4" name="TextBox 3">
            <a:extLst>
              <a:ext uri="{FF2B5EF4-FFF2-40B4-BE49-F238E27FC236}">
                <a16:creationId xmlns:a16="http://schemas.microsoft.com/office/drawing/2014/main" id="{52CF041C-45EC-4267-ACC8-234BCF633077}"/>
              </a:ext>
            </a:extLst>
          </p:cNvPr>
          <p:cNvSpPr txBox="1"/>
          <p:nvPr/>
        </p:nvSpPr>
        <p:spPr>
          <a:xfrm>
            <a:off x="2829338" y="266439"/>
            <a:ext cx="6182140" cy="830997"/>
          </a:xfrm>
          <a:prstGeom prst="rect">
            <a:avLst/>
          </a:prstGeom>
          <a:noFill/>
        </p:spPr>
        <p:txBody>
          <a:bodyPr wrap="square" rtlCol="0">
            <a:spAutoFit/>
          </a:bodyPr>
          <a:lstStyle/>
          <a:p>
            <a:r>
              <a:rPr lang="en-IN" sz="4800" dirty="0">
                <a:solidFill>
                  <a:schemeClr val="accent1">
                    <a:lumMod val="75000"/>
                  </a:schemeClr>
                </a:solidFill>
                <a:latin typeface="sofia-pro"/>
              </a:rPr>
              <a:t>Recursion Function</a:t>
            </a:r>
            <a:r>
              <a:rPr lang="en-US" sz="4800" dirty="0">
                <a:solidFill>
                  <a:srgbClr val="675E95"/>
                </a:solidFill>
              </a:rPr>
              <a:t> in C </a:t>
            </a:r>
            <a:endParaRPr lang="en-IN" sz="4800" dirty="0">
              <a:solidFill>
                <a:srgbClr val="675E95"/>
              </a:solidFill>
            </a:endParaRPr>
          </a:p>
        </p:txBody>
      </p:sp>
      <p:sp>
        <p:nvSpPr>
          <p:cNvPr id="5" name="TextBox 4">
            <a:extLst>
              <a:ext uri="{FF2B5EF4-FFF2-40B4-BE49-F238E27FC236}">
                <a16:creationId xmlns:a16="http://schemas.microsoft.com/office/drawing/2014/main" id="{4EC4F635-3D0A-4AFF-80C0-00E06705F232}"/>
              </a:ext>
            </a:extLst>
          </p:cNvPr>
          <p:cNvSpPr txBox="1"/>
          <p:nvPr/>
        </p:nvSpPr>
        <p:spPr>
          <a:xfrm rot="10800000" flipV="1">
            <a:off x="713961" y="1386361"/>
            <a:ext cx="10764077" cy="523220"/>
          </a:xfrm>
          <a:prstGeom prst="rect">
            <a:avLst/>
          </a:prstGeom>
          <a:noFill/>
        </p:spPr>
        <p:txBody>
          <a:bodyPr wrap="square" rtlCol="0">
            <a:spAutoFit/>
          </a:bodyPr>
          <a:lstStyle/>
          <a:p>
            <a:r>
              <a:rPr lang="en-US" altLang="en-US" sz="2800" dirty="0">
                <a:latin typeface="euclid_circular_a"/>
              </a:rPr>
              <a:t>To find the factorial</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543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7993C-5328-40EB-9C53-B86C2ED034FA}"/>
              </a:ext>
            </a:extLst>
          </p:cNvPr>
          <p:cNvSpPr txBox="1"/>
          <p:nvPr/>
        </p:nvSpPr>
        <p:spPr>
          <a:xfrm>
            <a:off x="4240063" y="383362"/>
            <a:ext cx="7825411" cy="830997"/>
          </a:xfrm>
          <a:prstGeom prst="rect">
            <a:avLst/>
          </a:prstGeom>
          <a:noFill/>
        </p:spPr>
        <p:txBody>
          <a:bodyPr wrap="square" rtlCol="0">
            <a:spAutoFit/>
          </a:bodyPr>
          <a:lstStyle/>
          <a:p>
            <a:r>
              <a:rPr lang="en-US" sz="4800" dirty="0">
                <a:solidFill>
                  <a:srgbClr val="675E95"/>
                </a:solidFill>
              </a:rPr>
              <a:t>Keyword in C </a:t>
            </a:r>
            <a:endParaRPr lang="en-IN" sz="4800" dirty="0">
              <a:solidFill>
                <a:srgbClr val="675E95"/>
              </a:solidFill>
            </a:endParaRPr>
          </a:p>
        </p:txBody>
      </p:sp>
      <p:sp>
        <p:nvSpPr>
          <p:cNvPr id="3" name="TextBox 2">
            <a:extLst>
              <a:ext uri="{FF2B5EF4-FFF2-40B4-BE49-F238E27FC236}">
                <a16:creationId xmlns:a16="http://schemas.microsoft.com/office/drawing/2014/main" id="{9F3F1C1B-48F3-4C5A-A9F7-0FAF7C620F70}"/>
              </a:ext>
            </a:extLst>
          </p:cNvPr>
          <p:cNvSpPr txBox="1"/>
          <p:nvPr/>
        </p:nvSpPr>
        <p:spPr>
          <a:xfrm>
            <a:off x="856337" y="1214359"/>
            <a:ext cx="4214194" cy="523220"/>
          </a:xfrm>
          <a:prstGeom prst="rect">
            <a:avLst/>
          </a:prstGeom>
          <a:noFill/>
        </p:spPr>
        <p:txBody>
          <a:bodyPr wrap="square" rtlCol="0">
            <a:spAutoFit/>
          </a:bodyPr>
          <a:lstStyle/>
          <a:p>
            <a:r>
              <a:rPr lang="en-US" sz="2800" dirty="0">
                <a:solidFill>
                  <a:srgbClr val="007B44"/>
                </a:solidFill>
              </a:rPr>
              <a:t>What is keyword ? </a:t>
            </a:r>
          </a:p>
        </p:txBody>
      </p:sp>
      <p:sp>
        <p:nvSpPr>
          <p:cNvPr id="4" name="TextBox 3">
            <a:extLst>
              <a:ext uri="{FF2B5EF4-FFF2-40B4-BE49-F238E27FC236}">
                <a16:creationId xmlns:a16="http://schemas.microsoft.com/office/drawing/2014/main" id="{F527BA41-4346-438E-90C2-9F1DAA44F20B}"/>
              </a:ext>
            </a:extLst>
          </p:cNvPr>
          <p:cNvSpPr txBox="1"/>
          <p:nvPr/>
        </p:nvSpPr>
        <p:spPr>
          <a:xfrm>
            <a:off x="856337" y="2033199"/>
            <a:ext cx="10495725" cy="954107"/>
          </a:xfrm>
          <a:prstGeom prst="rect">
            <a:avLst/>
          </a:prstGeom>
          <a:noFill/>
        </p:spPr>
        <p:txBody>
          <a:bodyPr wrap="square" rtlCol="0">
            <a:spAutoFit/>
          </a:bodyPr>
          <a:lstStyle/>
          <a:p>
            <a:r>
              <a:rPr lang="en-US" sz="2800" dirty="0"/>
              <a:t>Keyword is a reserved word whose meaning is already defined in the compiler. </a:t>
            </a:r>
          </a:p>
        </p:txBody>
      </p:sp>
      <p:sp>
        <p:nvSpPr>
          <p:cNvPr id="11" name="TextBox 10">
            <a:extLst>
              <a:ext uri="{FF2B5EF4-FFF2-40B4-BE49-F238E27FC236}">
                <a16:creationId xmlns:a16="http://schemas.microsoft.com/office/drawing/2014/main" id="{BCAFD3BA-A85A-4D58-B87C-530548247023}"/>
              </a:ext>
            </a:extLst>
          </p:cNvPr>
          <p:cNvSpPr txBox="1"/>
          <p:nvPr/>
        </p:nvSpPr>
        <p:spPr>
          <a:xfrm>
            <a:off x="848137" y="3042803"/>
            <a:ext cx="10495725" cy="523220"/>
          </a:xfrm>
          <a:prstGeom prst="rect">
            <a:avLst/>
          </a:prstGeom>
          <a:noFill/>
        </p:spPr>
        <p:txBody>
          <a:bodyPr wrap="square" rtlCol="0">
            <a:spAutoFit/>
          </a:bodyPr>
          <a:lstStyle/>
          <a:p>
            <a:r>
              <a:rPr lang="en-US" sz="2800" dirty="0"/>
              <a:t>We cannot use keyword as variables name and function name</a:t>
            </a:r>
          </a:p>
        </p:txBody>
      </p:sp>
    </p:spTree>
    <p:extLst>
      <p:ext uri="{BB962C8B-B14F-4D97-AF65-F5344CB8AC3E}">
        <p14:creationId xmlns:p14="http://schemas.microsoft.com/office/powerpoint/2010/main" val="861754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 Structure in C </a:t>
            </a:r>
            <a:endParaRPr lang="en-IN" sz="4800" dirty="0">
              <a:solidFill>
                <a:srgbClr val="675E95"/>
              </a:solidFill>
            </a:endParaRPr>
          </a:p>
        </p:txBody>
      </p:sp>
      <p:sp>
        <p:nvSpPr>
          <p:cNvPr id="3" name="TextBox 2">
            <a:extLst>
              <a:ext uri="{FF2B5EF4-FFF2-40B4-BE49-F238E27FC236}">
                <a16:creationId xmlns:a16="http://schemas.microsoft.com/office/drawing/2014/main" id="{DF6A5EA4-2BC6-4529-B433-25D6BF5E2B0D}"/>
              </a:ext>
            </a:extLst>
          </p:cNvPr>
          <p:cNvSpPr txBox="1"/>
          <p:nvPr/>
        </p:nvSpPr>
        <p:spPr>
          <a:xfrm>
            <a:off x="780222" y="1306098"/>
            <a:ext cx="10631555" cy="830997"/>
          </a:xfrm>
          <a:prstGeom prst="rect">
            <a:avLst/>
          </a:prstGeom>
          <a:noFill/>
        </p:spPr>
        <p:txBody>
          <a:bodyPr wrap="square" rtlCol="0">
            <a:spAutoFit/>
          </a:bodyPr>
          <a:lstStyle/>
          <a:p>
            <a:pPr marL="457200" indent="-457200">
              <a:buFont typeface="+mj-lt"/>
              <a:buAutoNum type="arabicPeriod"/>
            </a:pPr>
            <a:r>
              <a:rPr lang="en-US" sz="2400" dirty="0"/>
              <a:t>Structure is a user defined datatype which is constructed by the help of primitive and derived datatype</a:t>
            </a:r>
            <a:endParaRPr lang="en-IN" sz="2400" dirty="0"/>
          </a:p>
        </p:txBody>
      </p:sp>
      <p:sp>
        <p:nvSpPr>
          <p:cNvPr id="4" name="TextBox 3">
            <a:extLst>
              <a:ext uri="{FF2B5EF4-FFF2-40B4-BE49-F238E27FC236}">
                <a16:creationId xmlns:a16="http://schemas.microsoft.com/office/drawing/2014/main" id="{3B57F6BA-1D4D-407B-86B0-A52602053F10}"/>
              </a:ext>
            </a:extLst>
          </p:cNvPr>
          <p:cNvSpPr txBox="1"/>
          <p:nvPr/>
        </p:nvSpPr>
        <p:spPr>
          <a:xfrm>
            <a:off x="780221" y="2137095"/>
            <a:ext cx="10631555" cy="830997"/>
          </a:xfrm>
          <a:prstGeom prst="rect">
            <a:avLst/>
          </a:prstGeom>
          <a:noFill/>
        </p:spPr>
        <p:txBody>
          <a:bodyPr wrap="square" rtlCol="0">
            <a:spAutoFit/>
          </a:bodyPr>
          <a:lstStyle/>
          <a:p>
            <a:r>
              <a:rPr lang="en-US" sz="2400" dirty="0"/>
              <a:t>2.   It can store more than one value of different datatypes in different – different memory location</a:t>
            </a:r>
            <a:endParaRPr lang="en-IN" sz="2400" dirty="0"/>
          </a:p>
        </p:txBody>
      </p:sp>
      <p:sp>
        <p:nvSpPr>
          <p:cNvPr id="5" name="TextBox 4">
            <a:extLst>
              <a:ext uri="{FF2B5EF4-FFF2-40B4-BE49-F238E27FC236}">
                <a16:creationId xmlns:a16="http://schemas.microsoft.com/office/drawing/2014/main" id="{56920E0F-8675-409A-9B60-AFF9152F2BCF}"/>
              </a:ext>
            </a:extLst>
          </p:cNvPr>
          <p:cNvSpPr txBox="1"/>
          <p:nvPr/>
        </p:nvSpPr>
        <p:spPr>
          <a:xfrm>
            <a:off x="780220" y="3058912"/>
            <a:ext cx="10631555" cy="461665"/>
          </a:xfrm>
          <a:prstGeom prst="rect">
            <a:avLst/>
          </a:prstGeom>
          <a:noFill/>
        </p:spPr>
        <p:txBody>
          <a:bodyPr wrap="square" rtlCol="0">
            <a:spAutoFit/>
          </a:bodyPr>
          <a:lstStyle/>
          <a:p>
            <a:r>
              <a:rPr lang="en-US" sz="2400" dirty="0"/>
              <a:t>3. The size of structure is sum of it’s all data members</a:t>
            </a:r>
            <a:endParaRPr lang="en-IN" sz="2400" dirty="0"/>
          </a:p>
        </p:txBody>
      </p:sp>
      <p:sp>
        <p:nvSpPr>
          <p:cNvPr id="6" name="TextBox 5">
            <a:extLst>
              <a:ext uri="{FF2B5EF4-FFF2-40B4-BE49-F238E27FC236}">
                <a16:creationId xmlns:a16="http://schemas.microsoft.com/office/drawing/2014/main" id="{7E48737B-E03A-4464-BB82-E382B299F4A5}"/>
              </a:ext>
            </a:extLst>
          </p:cNvPr>
          <p:cNvSpPr txBox="1"/>
          <p:nvPr/>
        </p:nvSpPr>
        <p:spPr>
          <a:xfrm>
            <a:off x="780219" y="3659076"/>
            <a:ext cx="10631555" cy="461665"/>
          </a:xfrm>
          <a:prstGeom prst="rect">
            <a:avLst/>
          </a:prstGeom>
          <a:noFill/>
        </p:spPr>
        <p:txBody>
          <a:bodyPr wrap="square" rtlCol="0">
            <a:spAutoFit/>
          </a:bodyPr>
          <a:lstStyle/>
          <a:p>
            <a:r>
              <a:rPr lang="en-US" sz="2400" dirty="0"/>
              <a:t>4. The minimum size of structure is 1byte  like character</a:t>
            </a:r>
            <a:endParaRPr lang="en-IN" sz="2400" dirty="0"/>
          </a:p>
        </p:txBody>
      </p:sp>
      <p:sp>
        <p:nvSpPr>
          <p:cNvPr id="7" name="TextBox 6">
            <a:extLst>
              <a:ext uri="{FF2B5EF4-FFF2-40B4-BE49-F238E27FC236}">
                <a16:creationId xmlns:a16="http://schemas.microsoft.com/office/drawing/2014/main" id="{091D9634-AF88-42D8-8EA0-EDE31D0D67B0}"/>
              </a:ext>
            </a:extLst>
          </p:cNvPr>
          <p:cNvSpPr txBox="1"/>
          <p:nvPr/>
        </p:nvSpPr>
        <p:spPr>
          <a:xfrm>
            <a:off x="780218" y="4259240"/>
            <a:ext cx="10631555" cy="461665"/>
          </a:xfrm>
          <a:prstGeom prst="rect">
            <a:avLst/>
          </a:prstGeom>
          <a:noFill/>
        </p:spPr>
        <p:txBody>
          <a:bodyPr wrap="square" rtlCol="0">
            <a:spAutoFit/>
          </a:bodyPr>
          <a:lstStyle/>
          <a:p>
            <a:r>
              <a:rPr lang="en-US" sz="2400" dirty="0"/>
              <a:t>5. The structure is declared by the help of struct keyword</a:t>
            </a:r>
            <a:endParaRPr lang="en-IN" sz="2400" dirty="0"/>
          </a:p>
        </p:txBody>
      </p:sp>
      <p:sp>
        <p:nvSpPr>
          <p:cNvPr id="8" name="TextBox 7">
            <a:extLst>
              <a:ext uri="{FF2B5EF4-FFF2-40B4-BE49-F238E27FC236}">
                <a16:creationId xmlns:a16="http://schemas.microsoft.com/office/drawing/2014/main" id="{7CD67CD7-8C25-41EE-975E-9F7EBB898F2C}"/>
              </a:ext>
            </a:extLst>
          </p:cNvPr>
          <p:cNvSpPr txBox="1"/>
          <p:nvPr/>
        </p:nvSpPr>
        <p:spPr>
          <a:xfrm>
            <a:off x="780217" y="4939888"/>
            <a:ext cx="10631555" cy="461665"/>
          </a:xfrm>
          <a:prstGeom prst="rect">
            <a:avLst/>
          </a:prstGeom>
          <a:noFill/>
        </p:spPr>
        <p:txBody>
          <a:bodyPr wrap="square" rtlCol="0">
            <a:spAutoFit/>
          </a:bodyPr>
          <a:lstStyle/>
          <a:p>
            <a:r>
              <a:rPr lang="en-US" sz="2400" dirty="0"/>
              <a:t>6. Every structure should end with semi-colon(;)</a:t>
            </a:r>
            <a:endParaRPr lang="en-IN" sz="2400" dirty="0"/>
          </a:p>
        </p:txBody>
      </p:sp>
    </p:spTree>
    <p:extLst>
      <p:ext uri="{BB962C8B-B14F-4D97-AF65-F5344CB8AC3E}">
        <p14:creationId xmlns:p14="http://schemas.microsoft.com/office/powerpoint/2010/main" val="669561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 Structure in C </a:t>
            </a:r>
            <a:endParaRPr lang="en-IN" sz="4800" dirty="0">
              <a:solidFill>
                <a:srgbClr val="675E95"/>
              </a:solidFill>
            </a:endParaRPr>
          </a:p>
        </p:txBody>
      </p:sp>
      <p:sp>
        <p:nvSpPr>
          <p:cNvPr id="9" name="TextBox 8">
            <a:extLst>
              <a:ext uri="{FF2B5EF4-FFF2-40B4-BE49-F238E27FC236}">
                <a16:creationId xmlns:a16="http://schemas.microsoft.com/office/drawing/2014/main" id="{08192784-1A87-4806-B38B-C3351CFA93CC}"/>
              </a:ext>
            </a:extLst>
          </p:cNvPr>
          <p:cNvSpPr txBox="1"/>
          <p:nvPr/>
        </p:nvSpPr>
        <p:spPr>
          <a:xfrm rot="10800000" flipV="1">
            <a:off x="713961" y="1386361"/>
            <a:ext cx="10764077" cy="523220"/>
          </a:xfrm>
          <a:prstGeom prst="rect">
            <a:avLst/>
          </a:prstGeom>
          <a:noFill/>
        </p:spPr>
        <p:txBody>
          <a:bodyPr wrap="square" rtlCol="0">
            <a:spAutoFit/>
          </a:bodyPr>
          <a:lstStyle/>
          <a:p>
            <a:r>
              <a:rPr lang="en-US" altLang="en-US" sz="2800" dirty="0">
                <a:latin typeface="euclid_circular_a"/>
              </a:rPr>
              <a:t>To check the size of structure</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EB6F4AD6-4AD3-4956-9824-9084D32AD488}"/>
              </a:ext>
            </a:extLst>
          </p:cNvPr>
          <p:cNvPicPr>
            <a:picLocks noChangeAspect="1"/>
          </p:cNvPicPr>
          <p:nvPr/>
        </p:nvPicPr>
        <p:blipFill>
          <a:blip r:embed="rId2"/>
          <a:stretch>
            <a:fillRect/>
          </a:stretch>
        </p:blipFill>
        <p:spPr>
          <a:xfrm>
            <a:off x="813545" y="2138152"/>
            <a:ext cx="9107171" cy="2810267"/>
          </a:xfrm>
          <a:prstGeom prst="rect">
            <a:avLst/>
          </a:prstGeom>
        </p:spPr>
      </p:pic>
    </p:spTree>
    <p:extLst>
      <p:ext uri="{BB962C8B-B14F-4D97-AF65-F5344CB8AC3E}">
        <p14:creationId xmlns:p14="http://schemas.microsoft.com/office/powerpoint/2010/main" val="41518474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i="0" dirty="0">
                <a:solidFill>
                  <a:schemeClr val="accent1">
                    <a:lumMod val="75000"/>
                  </a:schemeClr>
                </a:solidFill>
                <a:effectLst/>
                <a:latin typeface="sofia-pro"/>
              </a:rPr>
              <a:t> </a:t>
            </a:r>
            <a:r>
              <a:rPr lang="en-US" sz="4800" dirty="0">
                <a:solidFill>
                  <a:srgbClr val="675E95"/>
                </a:solidFill>
              </a:rPr>
              <a:t> Structure in C </a:t>
            </a:r>
            <a:endParaRPr lang="en-IN" sz="4800" dirty="0">
              <a:solidFill>
                <a:srgbClr val="675E95"/>
              </a:solidFill>
            </a:endParaRPr>
          </a:p>
        </p:txBody>
      </p:sp>
      <p:sp>
        <p:nvSpPr>
          <p:cNvPr id="9" name="TextBox 8">
            <a:extLst>
              <a:ext uri="{FF2B5EF4-FFF2-40B4-BE49-F238E27FC236}">
                <a16:creationId xmlns:a16="http://schemas.microsoft.com/office/drawing/2014/main" id="{08192784-1A87-4806-B38B-C3351CFA93CC}"/>
              </a:ext>
            </a:extLst>
          </p:cNvPr>
          <p:cNvSpPr txBox="1"/>
          <p:nvPr/>
        </p:nvSpPr>
        <p:spPr>
          <a:xfrm rot="10800000" flipV="1">
            <a:off x="713961" y="1386361"/>
            <a:ext cx="6084404" cy="523220"/>
          </a:xfrm>
          <a:prstGeom prst="rect">
            <a:avLst/>
          </a:prstGeom>
          <a:noFill/>
        </p:spPr>
        <p:txBody>
          <a:bodyPr wrap="square" rtlCol="0">
            <a:spAutoFit/>
          </a:bodyPr>
          <a:lstStyle/>
          <a:p>
            <a:r>
              <a:rPr lang="en-US" altLang="en-US" sz="2800" dirty="0">
                <a:latin typeface="euclid_circular_a"/>
              </a:rPr>
              <a:t> structure   Program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F566BAC-22E3-4B7F-90AA-C673F0429F12}"/>
              </a:ext>
            </a:extLst>
          </p:cNvPr>
          <p:cNvPicPr>
            <a:picLocks noChangeAspect="1"/>
          </p:cNvPicPr>
          <p:nvPr/>
        </p:nvPicPr>
        <p:blipFill>
          <a:blip r:embed="rId2"/>
          <a:stretch>
            <a:fillRect/>
          </a:stretch>
        </p:blipFill>
        <p:spPr>
          <a:xfrm>
            <a:off x="713961" y="1909582"/>
            <a:ext cx="9126224" cy="4848902"/>
          </a:xfrm>
          <a:prstGeom prst="rect">
            <a:avLst/>
          </a:prstGeom>
        </p:spPr>
      </p:pic>
    </p:spTree>
    <p:extLst>
      <p:ext uri="{BB962C8B-B14F-4D97-AF65-F5344CB8AC3E}">
        <p14:creationId xmlns:p14="http://schemas.microsoft.com/office/powerpoint/2010/main" val="346199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F5F77-1BA0-453E-A14B-6CB3EA2217A6}"/>
              </a:ext>
            </a:extLst>
          </p:cNvPr>
          <p:cNvSpPr txBox="1"/>
          <p:nvPr/>
        </p:nvSpPr>
        <p:spPr>
          <a:xfrm>
            <a:off x="3889512" y="345952"/>
            <a:ext cx="4512366" cy="830997"/>
          </a:xfrm>
          <a:prstGeom prst="rect">
            <a:avLst/>
          </a:prstGeom>
          <a:noFill/>
        </p:spPr>
        <p:txBody>
          <a:bodyPr wrap="square" rtlCol="0">
            <a:spAutoFit/>
          </a:bodyPr>
          <a:lstStyle/>
          <a:p>
            <a:r>
              <a:rPr lang="en-IN" sz="4800" dirty="0">
                <a:solidFill>
                  <a:schemeClr val="accent1">
                    <a:lumMod val="75000"/>
                  </a:schemeClr>
                </a:solidFill>
                <a:latin typeface="sofia-pro"/>
              </a:rPr>
              <a:t>Union</a:t>
            </a:r>
            <a:r>
              <a:rPr lang="en-US" sz="4800" dirty="0">
                <a:solidFill>
                  <a:srgbClr val="675E95"/>
                </a:solidFill>
              </a:rPr>
              <a:t> in C </a:t>
            </a:r>
            <a:endParaRPr lang="en-IN" sz="4800" dirty="0">
              <a:solidFill>
                <a:srgbClr val="675E95"/>
              </a:solidFill>
            </a:endParaRPr>
          </a:p>
        </p:txBody>
      </p:sp>
      <p:sp>
        <p:nvSpPr>
          <p:cNvPr id="3" name="TextBox 2">
            <a:extLst>
              <a:ext uri="{FF2B5EF4-FFF2-40B4-BE49-F238E27FC236}">
                <a16:creationId xmlns:a16="http://schemas.microsoft.com/office/drawing/2014/main" id="{75BB7CCF-7ADB-4812-97C5-09931354F78B}"/>
              </a:ext>
            </a:extLst>
          </p:cNvPr>
          <p:cNvSpPr txBox="1"/>
          <p:nvPr/>
        </p:nvSpPr>
        <p:spPr>
          <a:xfrm>
            <a:off x="780222" y="1306098"/>
            <a:ext cx="10631555" cy="1384995"/>
          </a:xfrm>
          <a:prstGeom prst="rect">
            <a:avLst/>
          </a:prstGeom>
          <a:noFill/>
        </p:spPr>
        <p:txBody>
          <a:bodyPr wrap="square" rtlCol="0">
            <a:spAutoFit/>
          </a:bodyPr>
          <a:lstStyle/>
          <a:p>
            <a:r>
              <a:rPr lang="en-US" sz="2800" dirty="0"/>
              <a:t>Union is used to store different types of data in same location. It is declared by using union keyword but it print only the data which is bigger in size and show in last</a:t>
            </a:r>
            <a:endParaRPr lang="en-IN" sz="2800" dirty="0"/>
          </a:p>
        </p:txBody>
      </p:sp>
      <p:pic>
        <p:nvPicPr>
          <p:cNvPr id="5" name="Picture 4">
            <a:extLst>
              <a:ext uri="{FF2B5EF4-FFF2-40B4-BE49-F238E27FC236}">
                <a16:creationId xmlns:a16="http://schemas.microsoft.com/office/drawing/2014/main" id="{FE34BE70-1371-430E-929B-BC6E97AF172B}"/>
              </a:ext>
            </a:extLst>
          </p:cNvPr>
          <p:cNvPicPr>
            <a:picLocks noChangeAspect="1"/>
          </p:cNvPicPr>
          <p:nvPr/>
        </p:nvPicPr>
        <p:blipFill>
          <a:blip r:embed="rId2"/>
          <a:stretch>
            <a:fillRect/>
          </a:stretch>
        </p:blipFill>
        <p:spPr>
          <a:xfrm>
            <a:off x="2547252" y="2691092"/>
            <a:ext cx="6060958" cy="4166908"/>
          </a:xfrm>
          <a:prstGeom prst="rect">
            <a:avLst/>
          </a:prstGeom>
        </p:spPr>
      </p:pic>
    </p:spTree>
    <p:extLst>
      <p:ext uri="{BB962C8B-B14F-4D97-AF65-F5344CB8AC3E}">
        <p14:creationId xmlns:p14="http://schemas.microsoft.com/office/powerpoint/2010/main" val="171640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7C3C3-3A6E-49E1-A9CC-B97027FAAF85}"/>
              </a:ext>
            </a:extLst>
          </p:cNvPr>
          <p:cNvSpPr txBox="1"/>
          <p:nvPr/>
        </p:nvSpPr>
        <p:spPr>
          <a:xfrm>
            <a:off x="3329608" y="266439"/>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sp>
        <p:nvSpPr>
          <p:cNvPr id="3" name="TextBox 2">
            <a:extLst>
              <a:ext uri="{FF2B5EF4-FFF2-40B4-BE49-F238E27FC236}">
                <a16:creationId xmlns:a16="http://schemas.microsoft.com/office/drawing/2014/main" id="{5B152214-E7E9-468B-8332-69AA809B1EE3}"/>
              </a:ext>
            </a:extLst>
          </p:cNvPr>
          <p:cNvSpPr txBox="1"/>
          <p:nvPr/>
        </p:nvSpPr>
        <p:spPr>
          <a:xfrm>
            <a:off x="168964" y="313210"/>
            <a:ext cx="2242932" cy="584775"/>
          </a:xfrm>
          <a:prstGeom prst="rect">
            <a:avLst/>
          </a:prstGeom>
          <a:noFill/>
        </p:spPr>
        <p:txBody>
          <a:bodyPr wrap="square" rtlCol="0">
            <a:spAutoFit/>
          </a:bodyPr>
          <a:lstStyle/>
          <a:p>
            <a:r>
              <a:rPr lang="en-US" sz="3200" dirty="0">
                <a:solidFill>
                  <a:srgbClr val="00E27C"/>
                </a:solidFill>
              </a:rPr>
              <a:t>Types of file </a:t>
            </a:r>
            <a:endParaRPr lang="en-IN" sz="3200" dirty="0">
              <a:solidFill>
                <a:srgbClr val="00E27C"/>
              </a:solidFill>
            </a:endParaRPr>
          </a:p>
        </p:txBody>
      </p:sp>
      <p:sp>
        <p:nvSpPr>
          <p:cNvPr id="4" name="TextBox 3">
            <a:extLst>
              <a:ext uri="{FF2B5EF4-FFF2-40B4-BE49-F238E27FC236}">
                <a16:creationId xmlns:a16="http://schemas.microsoft.com/office/drawing/2014/main" id="{4FDC6D7F-0F14-436A-9C59-413B7F867B11}"/>
              </a:ext>
            </a:extLst>
          </p:cNvPr>
          <p:cNvSpPr txBox="1"/>
          <p:nvPr/>
        </p:nvSpPr>
        <p:spPr>
          <a:xfrm>
            <a:off x="1675855" y="1096967"/>
            <a:ext cx="1858915" cy="584775"/>
          </a:xfrm>
          <a:prstGeom prst="rect">
            <a:avLst/>
          </a:prstGeom>
          <a:noFill/>
        </p:spPr>
        <p:txBody>
          <a:bodyPr wrap="square" rtlCol="0">
            <a:spAutoFit/>
          </a:bodyPr>
          <a:lstStyle/>
          <a:p>
            <a:r>
              <a:rPr lang="en-US" sz="3200" dirty="0">
                <a:solidFill>
                  <a:sysClr val="windowText" lastClr="000000"/>
                </a:solidFill>
              </a:rPr>
              <a:t>Text file </a:t>
            </a:r>
            <a:endParaRPr lang="en-IN" sz="3200" dirty="0">
              <a:solidFill>
                <a:sysClr val="windowText" lastClr="000000"/>
              </a:solidFill>
            </a:endParaRPr>
          </a:p>
        </p:txBody>
      </p:sp>
      <p:sp>
        <p:nvSpPr>
          <p:cNvPr id="5" name="TextBox 4">
            <a:extLst>
              <a:ext uri="{FF2B5EF4-FFF2-40B4-BE49-F238E27FC236}">
                <a16:creationId xmlns:a16="http://schemas.microsoft.com/office/drawing/2014/main" id="{A3E6D6C7-1F14-4BDF-8616-50406DAA1F08}"/>
              </a:ext>
            </a:extLst>
          </p:cNvPr>
          <p:cNvSpPr txBox="1"/>
          <p:nvPr/>
        </p:nvSpPr>
        <p:spPr>
          <a:xfrm>
            <a:off x="7003477" y="1083318"/>
            <a:ext cx="1858915" cy="584775"/>
          </a:xfrm>
          <a:prstGeom prst="rect">
            <a:avLst/>
          </a:prstGeom>
          <a:noFill/>
        </p:spPr>
        <p:txBody>
          <a:bodyPr wrap="square" rtlCol="0">
            <a:spAutoFit/>
          </a:bodyPr>
          <a:lstStyle/>
          <a:p>
            <a:r>
              <a:rPr lang="en-US" sz="3200" dirty="0">
                <a:solidFill>
                  <a:sysClr val="windowText" lastClr="000000"/>
                </a:solidFill>
              </a:rPr>
              <a:t>Binary file </a:t>
            </a:r>
            <a:endParaRPr lang="en-IN" sz="3200" dirty="0">
              <a:solidFill>
                <a:sysClr val="windowText" lastClr="000000"/>
              </a:solidFill>
            </a:endParaRPr>
          </a:p>
        </p:txBody>
      </p:sp>
      <p:sp>
        <p:nvSpPr>
          <p:cNvPr id="6" name="Rectangle 5">
            <a:extLst>
              <a:ext uri="{FF2B5EF4-FFF2-40B4-BE49-F238E27FC236}">
                <a16:creationId xmlns:a16="http://schemas.microsoft.com/office/drawing/2014/main" id="{2335D573-2860-4626-93EF-5B0D72D9243A}"/>
              </a:ext>
            </a:extLst>
          </p:cNvPr>
          <p:cNvSpPr/>
          <p:nvPr/>
        </p:nvSpPr>
        <p:spPr>
          <a:xfrm>
            <a:off x="5283859" y="1050876"/>
            <a:ext cx="45719" cy="580712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7541A38-DF0E-4838-AF51-25D344E89B75}"/>
              </a:ext>
            </a:extLst>
          </p:cNvPr>
          <p:cNvSpPr/>
          <p:nvPr/>
        </p:nvSpPr>
        <p:spPr>
          <a:xfrm rot="5400000">
            <a:off x="5724152" y="-3513707"/>
            <a:ext cx="65864" cy="1058176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5611F39-9028-472A-AF6B-D45FE06F4692}"/>
              </a:ext>
            </a:extLst>
          </p:cNvPr>
          <p:cNvSpPr txBox="1"/>
          <p:nvPr/>
        </p:nvSpPr>
        <p:spPr>
          <a:xfrm>
            <a:off x="466201" y="1923362"/>
            <a:ext cx="4817657" cy="4401205"/>
          </a:xfrm>
          <a:prstGeom prst="rect">
            <a:avLst/>
          </a:prstGeom>
          <a:noFill/>
        </p:spPr>
        <p:txBody>
          <a:bodyPr wrap="square" rtlCol="0">
            <a:spAutoFit/>
          </a:bodyPr>
          <a:lstStyle/>
          <a:p>
            <a:pPr marL="514350" indent="-514350">
              <a:buAutoNum type="arabicPeriod"/>
            </a:pPr>
            <a:r>
              <a:rPr lang="en-US" sz="2800" dirty="0">
                <a:solidFill>
                  <a:sysClr val="windowText" lastClr="000000"/>
                </a:solidFill>
              </a:rPr>
              <a:t>Easier to read</a:t>
            </a:r>
          </a:p>
          <a:p>
            <a:pPr marL="514350" indent="-514350">
              <a:buAutoNum type="arabicPeriod"/>
            </a:pPr>
            <a:r>
              <a:rPr lang="en-US" sz="2800" dirty="0" err="1">
                <a:solidFill>
                  <a:sysClr val="windowText" lastClr="000000"/>
                </a:solidFill>
              </a:rPr>
              <a:t>Eg.</a:t>
            </a:r>
            <a:r>
              <a:rPr lang="en-US" sz="2800" dirty="0">
                <a:solidFill>
                  <a:sysClr val="windowText" lastClr="000000"/>
                </a:solidFill>
              </a:rPr>
              <a:t> .txt, .c , .</a:t>
            </a:r>
            <a:r>
              <a:rPr lang="en-US" sz="2800" dirty="0" err="1">
                <a:solidFill>
                  <a:sysClr val="windowText" lastClr="000000"/>
                </a:solidFill>
              </a:rPr>
              <a:t>pyp</a:t>
            </a:r>
            <a:endParaRPr lang="en-US" sz="2800" dirty="0">
              <a:solidFill>
                <a:sysClr val="windowText" lastClr="000000"/>
              </a:solidFill>
            </a:endParaRPr>
          </a:p>
          <a:p>
            <a:pPr marL="514350" indent="-514350">
              <a:buAutoNum type="arabicPeriod"/>
            </a:pPr>
            <a:r>
              <a:rPr lang="en-US" sz="2800" dirty="0">
                <a:solidFill>
                  <a:sysClr val="windowText" lastClr="000000"/>
                </a:solidFill>
              </a:rPr>
              <a:t>Each data taken as character by character </a:t>
            </a:r>
          </a:p>
          <a:p>
            <a:pPr marL="514350" indent="-514350">
              <a:buAutoNum type="arabicPeriod"/>
            </a:pPr>
            <a:r>
              <a:rPr lang="en-US" sz="2800" dirty="0">
                <a:solidFill>
                  <a:sysClr val="windowText" lastClr="000000"/>
                </a:solidFill>
              </a:rPr>
              <a:t>Eg.23456 will taken 1 byte each which is 5 byte of memory</a:t>
            </a:r>
          </a:p>
          <a:p>
            <a:pPr marL="514350" indent="-514350">
              <a:buAutoNum type="arabicPeriod"/>
            </a:pPr>
            <a:r>
              <a:rPr lang="en-US" sz="2800" dirty="0">
                <a:solidFill>
                  <a:sysClr val="windowText" lastClr="000000"/>
                </a:solidFill>
              </a:rPr>
              <a:t>In the end of file, EOF(special character, ascii = 26) is written.</a:t>
            </a:r>
            <a:endParaRPr lang="en-IN" sz="2800" dirty="0">
              <a:solidFill>
                <a:sysClr val="windowText" lastClr="000000"/>
              </a:solidFill>
            </a:endParaRPr>
          </a:p>
        </p:txBody>
      </p:sp>
      <p:sp>
        <p:nvSpPr>
          <p:cNvPr id="9" name="TextBox 8">
            <a:extLst>
              <a:ext uri="{FF2B5EF4-FFF2-40B4-BE49-F238E27FC236}">
                <a16:creationId xmlns:a16="http://schemas.microsoft.com/office/drawing/2014/main" id="{B940B231-4C57-4E3F-B40C-568FACDA033D}"/>
              </a:ext>
            </a:extLst>
          </p:cNvPr>
          <p:cNvSpPr txBox="1"/>
          <p:nvPr/>
        </p:nvSpPr>
        <p:spPr>
          <a:xfrm>
            <a:off x="5643700" y="1996255"/>
            <a:ext cx="4852021" cy="3108543"/>
          </a:xfrm>
          <a:prstGeom prst="rect">
            <a:avLst/>
          </a:prstGeom>
          <a:noFill/>
        </p:spPr>
        <p:txBody>
          <a:bodyPr wrap="square" rtlCol="0">
            <a:spAutoFit/>
          </a:bodyPr>
          <a:lstStyle/>
          <a:p>
            <a:pPr marL="514350" indent="-514350">
              <a:buAutoNum type="arabicPeriod"/>
            </a:pPr>
            <a:r>
              <a:rPr lang="en-US" sz="2800" dirty="0">
                <a:solidFill>
                  <a:sysClr val="windowText" lastClr="000000"/>
                </a:solidFill>
              </a:rPr>
              <a:t>Unable to read in memory</a:t>
            </a:r>
          </a:p>
          <a:p>
            <a:pPr marL="514350" indent="-514350">
              <a:buAutoNum type="arabicPeriod"/>
            </a:pPr>
            <a:r>
              <a:rPr lang="en-US" sz="2800" dirty="0">
                <a:solidFill>
                  <a:sysClr val="windowText" lastClr="000000"/>
                </a:solidFill>
              </a:rPr>
              <a:t>.mp4,.gif, .exe, .jpg</a:t>
            </a:r>
          </a:p>
          <a:p>
            <a:pPr marL="514350" indent="-514350">
              <a:buAutoNum type="arabicPeriod"/>
            </a:pPr>
            <a:r>
              <a:rPr lang="en-US" sz="2800" dirty="0">
                <a:solidFill>
                  <a:sysClr val="windowText" lastClr="000000"/>
                </a:solidFill>
              </a:rPr>
              <a:t>Each data will not taken as character by character</a:t>
            </a:r>
          </a:p>
          <a:p>
            <a:pPr marL="514350" indent="-514350">
              <a:buAutoNum type="arabicPeriod"/>
            </a:pPr>
            <a:r>
              <a:rPr lang="en-US" sz="2800" dirty="0" err="1">
                <a:solidFill>
                  <a:sysClr val="windowText" lastClr="000000"/>
                </a:solidFill>
              </a:rPr>
              <a:t>Eg.</a:t>
            </a:r>
            <a:r>
              <a:rPr lang="en-US" sz="2800" dirty="0">
                <a:solidFill>
                  <a:sysClr val="windowText" lastClr="000000"/>
                </a:solidFill>
              </a:rPr>
              <a:t> 23456 will taken 4 byte of memory </a:t>
            </a:r>
          </a:p>
          <a:p>
            <a:pPr marL="514350" indent="-514350">
              <a:buAutoNum type="arabicPeriod"/>
            </a:pPr>
            <a:r>
              <a:rPr lang="en-US" sz="2800" dirty="0">
                <a:solidFill>
                  <a:sysClr val="windowText" lastClr="000000"/>
                </a:solidFill>
              </a:rPr>
              <a:t>No such thing happen here.</a:t>
            </a:r>
            <a:endParaRPr lang="en-IN" sz="2800" dirty="0">
              <a:solidFill>
                <a:sysClr val="windowText" lastClr="000000"/>
              </a:solidFill>
            </a:endParaRPr>
          </a:p>
        </p:txBody>
      </p:sp>
    </p:spTree>
    <p:extLst>
      <p:ext uri="{BB962C8B-B14F-4D97-AF65-F5344CB8AC3E}">
        <p14:creationId xmlns:p14="http://schemas.microsoft.com/office/powerpoint/2010/main" val="121309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210E1-DF34-450D-A7FA-7C304B110875}"/>
              </a:ext>
            </a:extLst>
          </p:cNvPr>
          <p:cNvSpPr txBox="1"/>
          <p:nvPr/>
        </p:nvSpPr>
        <p:spPr>
          <a:xfrm>
            <a:off x="3329608" y="266439"/>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sp>
        <p:nvSpPr>
          <p:cNvPr id="3" name="TextBox 2">
            <a:extLst>
              <a:ext uri="{FF2B5EF4-FFF2-40B4-BE49-F238E27FC236}">
                <a16:creationId xmlns:a16="http://schemas.microsoft.com/office/drawing/2014/main" id="{8CF926DB-CAAA-40C6-90E4-F3CDC85F4C58}"/>
              </a:ext>
            </a:extLst>
          </p:cNvPr>
          <p:cNvSpPr txBox="1"/>
          <p:nvPr/>
        </p:nvSpPr>
        <p:spPr>
          <a:xfrm>
            <a:off x="651840" y="1191069"/>
            <a:ext cx="8743952" cy="523220"/>
          </a:xfrm>
          <a:prstGeom prst="rect">
            <a:avLst/>
          </a:prstGeom>
          <a:noFill/>
        </p:spPr>
        <p:txBody>
          <a:bodyPr wrap="square" rtlCol="0">
            <a:spAutoFit/>
          </a:bodyPr>
          <a:lstStyle/>
          <a:p>
            <a:r>
              <a:rPr lang="en-US" sz="2800" dirty="0"/>
              <a:t>It is used to modify the given data of file using program</a:t>
            </a:r>
            <a:endParaRPr lang="en-IN" sz="2800" dirty="0"/>
          </a:p>
        </p:txBody>
      </p:sp>
      <p:sp>
        <p:nvSpPr>
          <p:cNvPr id="4" name="TextBox 3">
            <a:extLst>
              <a:ext uri="{FF2B5EF4-FFF2-40B4-BE49-F238E27FC236}">
                <a16:creationId xmlns:a16="http://schemas.microsoft.com/office/drawing/2014/main" id="{DED86F2D-DCD4-46F3-917F-A3A02A74E6A4}"/>
              </a:ext>
            </a:extLst>
          </p:cNvPr>
          <p:cNvSpPr txBox="1"/>
          <p:nvPr/>
        </p:nvSpPr>
        <p:spPr>
          <a:xfrm>
            <a:off x="651838" y="1670643"/>
            <a:ext cx="4781553" cy="523220"/>
          </a:xfrm>
          <a:prstGeom prst="rect">
            <a:avLst/>
          </a:prstGeom>
          <a:noFill/>
        </p:spPr>
        <p:txBody>
          <a:bodyPr wrap="square" rtlCol="0">
            <a:spAutoFit/>
          </a:bodyPr>
          <a:lstStyle/>
          <a:p>
            <a:r>
              <a:rPr lang="en-US" sz="2800" dirty="0"/>
              <a:t>Read, write , open , close</a:t>
            </a:r>
            <a:endParaRPr lang="en-IN" sz="2800" dirty="0"/>
          </a:p>
        </p:txBody>
      </p:sp>
      <p:sp>
        <p:nvSpPr>
          <p:cNvPr id="5" name="TextBox 4">
            <a:extLst>
              <a:ext uri="{FF2B5EF4-FFF2-40B4-BE49-F238E27FC236}">
                <a16:creationId xmlns:a16="http://schemas.microsoft.com/office/drawing/2014/main" id="{514F57AD-6C19-4520-BC83-528C96129603}"/>
              </a:ext>
            </a:extLst>
          </p:cNvPr>
          <p:cNvSpPr txBox="1"/>
          <p:nvPr/>
        </p:nvSpPr>
        <p:spPr>
          <a:xfrm>
            <a:off x="573984" y="2788779"/>
            <a:ext cx="5315779" cy="523220"/>
          </a:xfrm>
          <a:prstGeom prst="rect">
            <a:avLst/>
          </a:prstGeom>
          <a:noFill/>
        </p:spPr>
        <p:txBody>
          <a:bodyPr wrap="square" rtlCol="0">
            <a:spAutoFit/>
          </a:bodyPr>
          <a:lstStyle/>
          <a:p>
            <a:r>
              <a:rPr lang="en-US" sz="2800" dirty="0" err="1"/>
              <a:t>fopen</a:t>
            </a:r>
            <a:r>
              <a:rPr lang="en-US" sz="2800" dirty="0"/>
              <a:t>()  - it is used to open the file</a:t>
            </a:r>
            <a:endParaRPr lang="en-IN" sz="2800" dirty="0"/>
          </a:p>
        </p:txBody>
      </p:sp>
      <p:pic>
        <p:nvPicPr>
          <p:cNvPr id="7" name="Picture 6">
            <a:extLst>
              <a:ext uri="{FF2B5EF4-FFF2-40B4-BE49-F238E27FC236}">
                <a16:creationId xmlns:a16="http://schemas.microsoft.com/office/drawing/2014/main" id="{C7185D6A-91DF-4E64-A947-F1F79DFC910E}"/>
              </a:ext>
            </a:extLst>
          </p:cNvPr>
          <p:cNvPicPr>
            <a:picLocks noChangeAspect="1"/>
          </p:cNvPicPr>
          <p:nvPr/>
        </p:nvPicPr>
        <p:blipFill>
          <a:blip r:embed="rId2"/>
          <a:stretch>
            <a:fillRect/>
          </a:stretch>
        </p:blipFill>
        <p:spPr>
          <a:xfrm>
            <a:off x="573984" y="4069221"/>
            <a:ext cx="7860195" cy="489078"/>
          </a:xfrm>
          <a:prstGeom prst="rect">
            <a:avLst/>
          </a:prstGeom>
        </p:spPr>
      </p:pic>
      <p:sp>
        <p:nvSpPr>
          <p:cNvPr id="8" name="TextBox 7">
            <a:extLst>
              <a:ext uri="{FF2B5EF4-FFF2-40B4-BE49-F238E27FC236}">
                <a16:creationId xmlns:a16="http://schemas.microsoft.com/office/drawing/2014/main" id="{F70DC348-94F4-4423-B46E-C32348B7C56D}"/>
              </a:ext>
            </a:extLst>
          </p:cNvPr>
          <p:cNvSpPr txBox="1"/>
          <p:nvPr/>
        </p:nvSpPr>
        <p:spPr>
          <a:xfrm>
            <a:off x="621195" y="3568848"/>
            <a:ext cx="1326875" cy="523220"/>
          </a:xfrm>
          <a:prstGeom prst="rect">
            <a:avLst/>
          </a:prstGeom>
          <a:solidFill>
            <a:srgbClr val="00E27C"/>
          </a:solidFill>
        </p:spPr>
        <p:txBody>
          <a:bodyPr wrap="square" rtlCol="0">
            <a:spAutoFit/>
          </a:bodyPr>
          <a:lstStyle/>
          <a:p>
            <a:r>
              <a:rPr lang="en-US" sz="2800" dirty="0"/>
              <a:t>Syntax :</a:t>
            </a:r>
            <a:endParaRPr lang="en-IN" sz="2800" dirty="0"/>
          </a:p>
        </p:txBody>
      </p:sp>
      <p:sp>
        <p:nvSpPr>
          <p:cNvPr id="9" name="TextBox 8">
            <a:extLst>
              <a:ext uri="{FF2B5EF4-FFF2-40B4-BE49-F238E27FC236}">
                <a16:creationId xmlns:a16="http://schemas.microsoft.com/office/drawing/2014/main" id="{AF28D510-DA76-4A63-B6D6-8BD482A0F57A}"/>
              </a:ext>
            </a:extLst>
          </p:cNvPr>
          <p:cNvSpPr txBox="1"/>
          <p:nvPr/>
        </p:nvSpPr>
        <p:spPr>
          <a:xfrm>
            <a:off x="573984" y="5180027"/>
            <a:ext cx="6495220" cy="523220"/>
          </a:xfrm>
          <a:prstGeom prst="rect">
            <a:avLst/>
          </a:prstGeom>
          <a:noFill/>
        </p:spPr>
        <p:txBody>
          <a:bodyPr wrap="square" rtlCol="0">
            <a:spAutoFit/>
          </a:bodyPr>
          <a:lstStyle/>
          <a:p>
            <a:r>
              <a:rPr lang="en-US" sz="2800" dirty="0" err="1"/>
              <a:t>fclose</a:t>
            </a:r>
            <a:r>
              <a:rPr lang="en-US" sz="2800" dirty="0"/>
              <a:t>()  - it is used to close the given file</a:t>
            </a:r>
            <a:endParaRPr lang="en-IN" sz="2800" dirty="0"/>
          </a:p>
        </p:txBody>
      </p:sp>
      <p:sp>
        <p:nvSpPr>
          <p:cNvPr id="10" name="TextBox 9">
            <a:extLst>
              <a:ext uri="{FF2B5EF4-FFF2-40B4-BE49-F238E27FC236}">
                <a16:creationId xmlns:a16="http://schemas.microsoft.com/office/drawing/2014/main" id="{C6C6A630-6DF0-4904-8254-38C82463CFD5}"/>
              </a:ext>
            </a:extLst>
          </p:cNvPr>
          <p:cNvSpPr txBox="1"/>
          <p:nvPr/>
        </p:nvSpPr>
        <p:spPr>
          <a:xfrm>
            <a:off x="621195" y="5846640"/>
            <a:ext cx="1326875" cy="523220"/>
          </a:xfrm>
          <a:prstGeom prst="rect">
            <a:avLst/>
          </a:prstGeom>
          <a:solidFill>
            <a:srgbClr val="00E27C"/>
          </a:solidFill>
        </p:spPr>
        <p:txBody>
          <a:bodyPr wrap="square" rtlCol="0">
            <a:spAutoFit/>
          </a:bodyPr>
          <a:lstStyle/>
          <a:p>
            <a:r>
              <a:rPr lang="en-US" sz="2800" dirty="0"/>
              <a:t>Syntax :</a:t>
            </a:r>
            <a:endParaRPr lang="en-IN" sz="2800" dirty="0"/>
          </a:p>
        </p:txBody>
      </p:sp>
      <p:pic>
        <p:nvPicPr>
          <p:cNvPr id="11" name="Picture 10">
            <a:extLst>
              <a:ext uri="{FF2B5EF4-FFF2-40B4-BE49-F238E27FC236}">
                <a16:creationId xmlns:a16="http://schemas.microsoft.com/office/drawing/2014/main" id="{B2393C04-CD66-42E5-8B6B-38B019CCD94A}"/>
              </a:ext>
            </a:extLst>
          </p:cNvPr>
          <p:cNvPicPr>
            <a:picLocks noChangeAspect="1"/>
          </p:cNvPicPr>
          <p:nvPr/>
        </p:nvPicPr>
        <p:blipFill>
          <a:blip r:embed="rId3"/>
          <a:stretch>
            <a:fillRect/>
          </a:stretch>
        </p:blipFill>
        <p:spPr>
          <a:xfrm>
            <a:off x="621195" y="6369860"/>
            <a:ext cx="3235188" cy="443402"/>
          </a:xfrm>
          <a:prstGeom prst="rect">
            <a:avLst/>
          </a:prstGeom>
        </p:spPr>
      </p:pic>
    </p:spTree>
    <p:extLst>
      <p:ext uri="{BB962C8B-B14F-4D97-AF65-F5344CB8AC3E}">
        <p14:creationId xmlns:p14="http://schemas.microsoft.com/office/powerpoint/2010/main" val="23176348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210E1-DF34-450D-A7FA-7C304B110875}"/>
              </a:ext>
            </a:extLst>
          </p:cNvPr>
          <p:cNvSpPr txBox="1"/>
          <p:nvPr/>
        </p:nvSpPr>
        <p:spPr>
          <a:xfrm>
            <a:off x="3329608" y="266439"/>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sp>
        <p:nvSpPr>
          <p:cNvPr id="6" name="TextBox 5">
            <a:extLst>
              <a:ext uri="{FF2B5EF4-FFF2-40B4-BE49-F238E27FC236}">
                <a16:creationId xmlns:a16="http://schemas.microsoft.com/office/drawing/2014/main" id="{A07F8C17-7E3A-4B01-A812-49AB2D60D58D}"/>
              </a:ext>
            </a:extLst>
          </p:cNvPr>
          <p:cNvSpPr txBox="1"/>
          <p:nvPr/>
        </p:nvSpPr>
        <p:spPr>
          <a:xfrm>
            <a:off x="780222" y="1306098"/>
            <a:ext cx="3752021" cy="523220"/>
          </a:xfrm>
          <a:prstGeom prst="rect">
            <a:avLst/>
          </a:prstGeom>
          <a:noFill/>
        </p:spPr>
        <p:txBody>
          <a:bodyPr wrap="square" rtlCol="0">
            <a:spAutoFit/>
          </a:bodyPr>
          <a:lstStyle/>
          <a:p>
            <a:r>
              <a:rPr lang="en-US" sz="2800" dirty="0"/>
              <a:t>INPUT / OUTPUT in File</a:t>
            </a:r>
            <a:endParaRPr lang="en-IN" sz="2800" dirty="0"/>
          </a:p>
        </p:txBody>
      </p:sp>
      <p:sp>
        <p:nvSpPr>
          <p:cNvPr id="7" name="TextBox 6">
            <a:extLst>
              <a:ext uri="{FF2B5EF4-FFF2-40B4-BE49-F238E27FC236}">
                <a16:creationId xmlns:a16="http://schemas.microsoft.com/office/drawing/2014/main" id="{75AFF75A-0D44-4C2C-BD42-40CC3A80D971}"/>
              </a:ext>
            </a:extLst>
          </p:cNvPr>
          <p:cNvSpPr txBox="1"/>
          <p:nvPr/>
        </p:nvSpPr>
        <p:spPr>
          <a:xfrm>
            <a:off x="780221" y="2452411"/>
            <a:ext cx="8893866" cy="3539430"/>
          </a:xfrm>
          <a:prstGeom prst="rect">
            <a:avLst/>
          </a:prstGeom>
          <a:noFill/>
        </p:spPr>
        <p:txBody>
          <a:bodyPr wrap="square" rtlCol="0">
            <a:spAutoFit/>
          </a:bodyPr>
          <a:lstStyle/>
          <a:p>
            <a:r>
              <a:rPr lang="en-US" sz="2800" dirty="0"/>
              <a:t>abc.txt</a:t>
            </a:r>
          </a:p>
          <a:p>
            <a:endParaRPr lang="en-US" sz="2800" dirty="0"/>
          </a:p>
          <a:p>
            <a:r>
              <a:rPr lang="en-US" sz="2800" dirty="0">
                <a:solidFill>
                  <a:srgbClr val="FF6600"/>
                </a:solidFill>
              </a:rPr>
              <a:t>Content</a:t>
            </a:r>
            <a:r>
              <a:rPr lang="en-US" sz="2800" dirty="0"/>
              <a:t> : This is a my first file</a:t>
            </a:r>
          </a:p>
          <a:p>
            <a:endParaRPr lang="en-US" sz="2800" dirty="0"/>
          </a:p>
          <a:p>
            <a:r>
              <a:rPr lang="en-US" sz="2800" dirty="0"/>
              <a:t>The address of this file will store in pointer </a:t>
            </a:r>
            <a:r>
              <a:rPr lang="en-US" sz="2800" dirty="0">
                <a:solidFill>
                  <a:srgbClr val="FF6600"/>
                </a:solidFill>
              </a:rPr>
              <a:t>fp</a:t>
            </a:r>
          </a:p>
          <a:p>
            <a:r>
              <a:rPr lang="en-US" sz="2800" dirty="0">
                <a:solidFill>
                  <a:srgbClr val="FF6600"/>
                </a:solidFill>
              </a:rPr>
              <a:t>fp</a:t>
            </a:r>
            <a:r>
              <a:rPr lang="en-US" sz="2800" dirty="0"/>
              <a:t> will be able to perform all the operation on files</a:t>
            </a:r>
          </a:p>
          <a:p>
            <a:endParaRPr lang="en-US" sz="2800" dirty="0"/>
          </a:p>
          <a:p>
            <a:r>
              <a:rPr lang="en-US" sz="2800" dirty="0"/>
              <a:t>If somehow file will not open it will print the NULL value </a:t>
            </a:r>
            <a:endParaRPr lang="en-IN" sz="2800" dirty="0"/>
          </a:p>
        </p:txBody>
      </p:sp>
      <p:sp>
        <p:nvSpPr>
          <p:cNvPr id="3" name="Rectangle 2">
            <a:extLst>
              <a:ext uri="{FF2B5EF4-FFF2-40B4-BE49-F238E27FC236}">
                <a16:creationId xmlns:a16="http://schemas.microsoft.com/office/drawing/2014/main" id="{26385B43-9A86-47BA-93ED-4B9488A454E3}"/>
              </a:ext>
            </a:extLst>
          </p:cNvPr>
          <p:cNvSpPr/>
          <p:nvPr/>
        </p:nvSpPr>
        <p:spPr>
          <a:xfrm>
            <a:off x="7328452" y="1696278"/>
            <a:ext cx="2133600" cy="1961322"/>
          </a:xfrm>
          <a:prstGeom prst="rect">
            <a:avLst/>
          </a:prstGeom>
          <a:solidFill>
            <a:srgbClr val="00E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E97E893-F1A3-46B1-A097-9A8C6C697CF4}"/>
              </a:ext>
            </a:extLst>
          </p:cNvPr>
          <p:cNvSpPr/>
          <p:nvPr/>
        </p:nvSpPr>
        <p:spPr>
          <a:xfrm>
            <a:off x="9826487" y="1696278"/>
            <a:ext cx="2133600" cy="1961322"/>
          </a:xfrm>
          <a:prstGeom prst="rect">
            <a:avLst/>
          </a:prstGeom>
          <a:solidFill>
            <a:srgbClr val="00E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BC06C2C-8301-448E-BFB5-61A82A398327}"/>
              </a:ext>
            </a:extLst>
          </p:cNvPr>
          <p:cNvSpPr txBox="1"/>
          <p:nvPr/>
        </p:nvSpPr>
        <p:spPr>
          <a:xfrm>
            <a:off x="7606747" y="1370835"/>
            <a:ext cx="1431236" cy="369332"/>
          </a:xfrm>
          <a:prstGeom prst="rect">
            <a:avLst/>
          </a:prstGeom>
          <a:noFill/>
        </p:spPr>
        <p:txBody>
          <a:bodyPr wrap="square" rtlCol="0">
            <a:spAutoFit/>
          </a:bodyPr>
          <a:lstStyle/>
          <a:p>
            <a:r>
              <a:rPr lang="en-US" b="1" dirty="0"/>
              <a:t>Hard Drive</a:t>
            </a:r>
            <a:endParaRPr lang="en-IN" b="1" dirty="0"/>
          </a:p>
        </p:txBody>
      </p:sp>
      <p:sp>
        <p:nvSpPr>
          <p:cNvPr id="12" name="TextBox 11">
            <a:extLst>
              <a:ext uri="{FF2B5EF4-FFF2-40B4-BE49-F238E27FC236}">
                <a16:creationId xmlns:a16="http://schemas.microsoft.com/office/drawing/2014/main" id="{65F47EAE-C28C-4F46-BFEC-19BEBDEED8AD}"/>
              </a:ext>
            </a:extLst>
          </p:cNvPr>
          <p:cNvSpPr txBox="1"/>
          <p:nvPr/>
        </p:nvSpPr>
        <p:spPr>
          <a:xfrm>
            <a:off x="10300252" y="2363260"/>
            <a:ext cx="1126435" cy="646331"/>
          </a:xfrm>
          <a:prstGeom prst="rect">
            <a:avLst/>
          </a:prstGeom>
          <a:noFill/>
        </p:spPr>
        <p:txBody>
          <a:bodyPr wrap="square" rtlCol="0">
            <a:spAutoFit/>
          </a:bodyPr>
          <a:lstStyle/>
          <a:p>
            <a:r>
              <a:rPr lang="en-US" b="1" dirty="0"/>
              <a:t>Copy of</a:t>
            </a:r>
          </a:p>
          <a:p>
            <a:r>
              <a:rPr lang="en-US" dirty="0"/>
              <a:t>abc.txt</a:t>
            </a:r>
            <a:endParaRPr lang="en-IN" dirty="0"/>
          </a:p>
        </p:txBody>
      </p:sp>
      <p:sp>
        <p:nvSpPr>
          <p:cNvPr id="13" name="TextBox 12">
            <a:extLst>
              <a:ext uri="{FF2B5EF4-FFF2-40B4-BE49-F238E27FC236}">
                <a16:creationId xmlns:a16="http://schemas.microsoft.com/office/drawing/2014/main" id="{F778D3F2-F8B6-49B1-B826-13EC5D9B231B}"/>
              </a:ext>
            </a:extLst>
          </p:cNvPr>
          <p:cNvSpPr txBox="1"/>
          <p:nvPr/>
        </p:nvSpPr>
        <p:spPr>
          <a:xfrm>
            <a:off x="10528851" y="1334331"/>
            <a:ext cx="1431236" cy="369332"/>
          </a:xfrm>
          <a:prstGeom prst="rect">
            <a:avLst/>
          </a:prstGeom>
          <a:noFill/>
        </p:spPr>
        <p:txBody>
          <a:bodyPr wrap="square" rtlCol="0">
            <a:spAutoFit/>
          </a:bodyPr>
          <a:lstStyle/>
          <a:p>
            <a:r>
              <a:rPr lang="en-US" b="1" dirty="0"/>
              <a:t>RAM</a:t>
            </a:r>
            <a:endParaRPr lang="en-IN" b="1" dirty="0"/>
          </a:p>
        </p:txBody>
      </p:sp>
      <p:cxnSp>
        <p:nvCxnSpPr>
          <p:cNvPr id="15" name="Connector: Elbow 14">
            <a:extLst>
              <a:ext uri="{FF2B5EF4-FFF2-40B4-BE49-F238E27FC236}">
                <a16:creationId xmlns:a16="http://schemas.microsoft.com/office/drawing/2014/main" id="{E7A29683-99B3-466E-9733-47B66F3AE4A0}"/>
              </a:ext>
            </a:extLst>
          </p:cNvPr>
          <p:cNvCxnSpPr/>
          <p:nvPr/>
        </p:nvCxnSpPr>
        <p:spPr>
          <a:xfrm rot="16200000" flipH="1">
            <a:off x="8391939" y="3660913"/>
            <a:ext cx="13252" cy="6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406C1EB-C277-4E02-B77F-543B49F82E3C}"/>
              </a:ext>
            </a:extLst>
          </p:cNvPr>
          <p:cNvSpPr/>
          <p:nvPr/>
        </p:nvSpPr>
        <p:spPr>
          <a:xfrm>
            <a:off x="7565335" y="2017190"/>
            <a:ext cx="1659834" cy="133847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Connector: Elbow 17">
            <a:extLst>
              <a:ext uri="{FF2B5EF4-FFF2-40B4-BE49-F238E27FC236}">
                <a16:creationId xmlns:a16="http://schemas.microsoft.com/office/drawing/2014/main" id="{032988D2-0478-42F3-8A67-3F5D11623654}"/>
              </a:ext>
            </a:extLst>
          </p:cNvPr>
          <p:cNvCxnSpPr>
            <a:cxnSpLocks/>
            <a:endCxn id="10" idx="2"/>
          </p:cNvCxnSpPr>
          <p:nvPr/>
        </p:nvCxnSpPr>
        <p:spPr>
          <a:xfrm>
            <a:off x="8395252" y="3657600"/>
            <a:ext cx="2498035" cy="12700"/>
          </a:xfrm>
          <a:prstGeom prst="bentConnector4">
            <a:avLst>
              <a:gd name="adj1" fmla="val 530"/>
              <a:gd name="adj2" fmla="val 810870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26ABB63-EA97-4E72-96B2-EA5E38834CA5}"/>
              </a:ext>
            </a:extLst>
          </p:cNvPr>
          <p:cNvSpPr txBox="1"/>
          <p:nvPr/>
        </p:nvSpPr>
        <p:spPr>
          <a:xfrm>
            <a:off x="9266581" y="4108234"/>
            <a:ext cx="755376" cy="523220"/>
          </a:xfrm>
          <a:prstGeom prst="rect">
            <a:avLst/>
          </a:prstGeom>
          <a:noFill/>
        </p:spPr>
        <p:txBody>
          <a:bodyPr wrap="square" rtlCol="0">
            <a:spAutoFit/>
          </a:bodyPr>
          <a:lstStyle/>
          <a:p>
            <a:r>
              <a:rPr lang="en-US" sz="2800" b="1" dirty="0">
                <a:solidFill>
                  <a:srgbClr val="FF6600"/>
                </a:solidFill>
              </a:rPr>
              <a:t>*fp</a:t>
            </a:r>
            <a:endParaRPr lang="en-IN" sz="2800" b="1" dirty="0">
              <a:solidFill>
                <a:srgbClr val="FF6600"/>
              </a:solidFill>
            </a:endParaRPr>
          </a:p>
        </p:txBody>
      </p:sp>
      <p:sp>
        <p:nvSpPr>
          <p:cNvPr id="4" name="TextBox 3">
            <a:extLst>
              <a:ext uri="{FF2B5EF4-FFF2-40B4-BE49-F238E27FC236}">
                <a16:creationId xmlns:a16="http://schemas.microsoft.com/office/drawing/2014/main" id="{8C4C5216-11E5-4D01-897F-A151A83A95AD}"/>
              </a:ext>
            </a:extLst>
          </p:cNvPr>
          <p:cNvSpPr txBox="1"/>
          <p:nvPr/>
        </p:nvSpPr>
        <p:spPr>
          <a:xfrm>
            <a:off x="7936395" y="2452411"/>
            <a:ext cx="1126435" cy="369332"/>
          </a:xfrm>
          <a:prstGeom prst="rect">
            <a:avLst/>
          </a:prstGeom>
          <a:noFill/>
        </p:spPr>
        <p:txBody>
          <a:bodyPr wrap="square" rtlCol="0">
            <a:spAutoFit/>
          </a:bodyPr>
          <a:lstStyle/>
          <a:p>
            <a:r>
              <a:rPr lang="en-US" dirty="0"/>
              <a:t>abc.txt</a:t>
            </a:r>
            <a:endParaRPr lang="en-IN" dirty="0"/>
          </a:p>
        </p:txBody>
      </p:sp>
      <p:sp>
        <p:nvSpPr>
          <p:cNvPr id="25" name="TextBox 24">
            <a:extLst>
              <a:ext uri="{FF2B5EF4-FFF2-40B4-BE49-F238E27FC236}">
                <a16:creationId xmlns:a16="http://schemas.microsoft.com/office/drawing/2014/main" id="{DF914C28-BD5E-4370-91F9-863946785863}"/>
              </a:ext>
            </a:extLst>
          </p:cNvPr>
          <p:cNvSpPr txBox="1"/>
          <p:nvPr/>
        </p:nvSpPr>
        <p:spPr>
          <a:xfrm>
            <a:off x="7953786" y="2129234"/>
            <a:ext cx="969067" cy="369332"/>
          </a:xfrm>
          <a:prstGeom prst="rect">
            <a:avLst/>
          </a:prstGeom>
          <a:noFill/>
        </p:spPr>
        <p:txBody>
          <a:bodyPr wrap="square" rtlCol="0">
            <a:spAutoFit/>
          </a:bodyPr>
          <a:lstStyle/>
          <a:p>
            <a:r>
              <a:rPr lang="en-US" b="1" dirty="0"/>
              <a:t>Buffer</a:t>
            </a:r>
            <a:endParaRPr lang="en-IN" b="1" dirty="0"/>
          </a:p>
        </p:txBody>
      </p:sp>
      <p:sp>
        <p:nvSpPr>
          <p:cNvPr id="26" name="TextBox 25">
            <a:extLst>
              <a:ext uri="{FF2B5EF4-FFF2-40B4-BE49-F238E27FC236}">
                <a16:creationId xmlns:a16="http://schemas.microsoft.com/office/drawing/2014/main" id="{7A0F0606-E82C-494A-AE61-458F76C10CE6}"/>
              </a:ext>
            </a:extLst>
          </p:cNvPr>
          <p:cNvSpPr txBox="1"/>
          <p:nvPr/>
        </p:nvSpPr>
        <p:spPr>
          <a:xfrm>
            <a:off x="9432233" y="4862789"/>
            <a:ext cx="2667002" cy="369332"/>
          </a:xfrm>
          <a:prstGeom prst="rect">
            <a:avLst/>
          </a:prstGeom>
          <a:noFill/>
        </p:spPr>
        <p:txBody>
          <a:bodyPr wrap="square" rtlCol="0">
            <a:spAutoFit/>
          </a:bodyPr>
          <a:lstStyle/>
          <a:p>
            <a:r>
              <a:rPr lang="en-US" b="1" dirty="0"/>
              <a:t>Store address of abc.txt</a:t>
            </a:r>
            <a:endParaRPr lang="en-IN" b="1" dirty="0"/>
          </a:p>
        </p:txBody>
      </p:sp>
    </p:spTree>
    <p:extLst>
      <p:ext uri="{BB962C8B-B14F-4D97-AF65-F5344CB8AC3E}">
        <p14:creationId xmlns:p14="http://schemas.microsoft.com/office/powerpoint/2010/main" val="1732053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210E1-DF34-450D-A7FA-7C304B110875}"/>
              </a:ext>
            </a:extLst>
          </p:cNvPr>
          <p:cNvSpPr txBox="1"/>
          <p:nvPr/>
        </p:nvSpPr>
        <p:spPr>
          <a:xfrm>
            <a:off x="3329608" y="266439"/>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sp>
        <p:nvSpPr>
          <p:cNvPr id="5" name="TextBox 4">
            <a:extLst>
              <a:ext uri="{FF2B5EF4-FFF2-40B4-BE49-F238E27FC236}">
                <a16:creationId xmlns:a16="http://schemas.microsoft.com/office/drawing/2014/main" id="{514F57AD-6C19-4520-BC83-528C96129603}"/>
              </a:ext>
            </a:extLst>
          </p:cNvPr>
          <p:cNvSpPr txBox="1"/>
          <p:nvPr/>
        </p:nvSpPr>
        <p:spPr>
          <a:xfrm>
            <a:off x="780215" y="1866073"/>
            <a:ext cx="10631555" cy="523220"/>
          </a:xfrm>
          <a:prstGeom prst="rect">
            <a:avLst/>
          </a:prstGeom>
          <a:noFill/>
        </p:spPr>
        <p:txBody>
          <a:bodyPr wrap="square" rtlCol="0">
            <a:spAutoFit/>
          </a:bodyPr>
          <a:lstStyle/>
          <a:p>
            <a:r>
              <a:rPr lang="en-US" sz="2800" dirty="0" err="1"/>
              <a:t>fprintf</a:t>
            </a:r>
            <a:r>
              <a:rPr lang="en-US" sz="2800" dirty="0"/>
              <a:t>()  - it is used to print file                 w</a:t>
            </a:r>
            <a:endParaRPr lang="en-IN" sz="2800" dirty="0"/>
          </a:p>
        </p:txBody>
      </p:sp>
      <p:sp>
        <p:nvSpPr>
          <p:cNvPr id="6" name="TextBox 5">
            <a:extLst>
              <a:ext uri="{FF2B5EF4-FFF2-40B4-BE49-F238E27FC236}">
                <a16:creationId xmlns:a16="http://schemas.microsoft.com/office/drawing/2014/main" id="{E1361C08-CCFE-47C0-B42F-FEEFA5A5A6A4}"/>
              </a:ext>
            </a:extLst>
          </p:cNvPr>
          <p:cNvSpPr txBox="1"/>
          <p:nvPr/>
        </p:nvSpPr>
        <p:spPr>
          <a:xfrm>
            <a:off x="780216" y="2389293"/>
            <a:ext cx="10631555" cy="523220"/>
          </a:xfrm>
          <a:prstGeom prst="rect">
            <a:avLst/>
          </a:prstGeom>
          <a:noFill/>
        </p:spPr>
        <p:txBody>
          <a:bodyPr wrap="square" rtlCol="0">
            <a:spAutoFit/>
          </a:bodyPr>
          <a:lstStyle/>
          <a:p>
            <a:r>
              <a:rPr lang="en-US" sz="2800" dirty="0" err="1"/>
              <a:t>fscanf</a:t>
            </a:r>
            <a:r>
              <a:rPr lang="en-US" sz="2800" dirty="0"/>
              <a:t>()  - it is used to read file                   r</a:t>
            </a:r>
            <a:endParaRPr lang="en-IN" sz="2800" dirty="0"/>
          </a:p>
        </p:txBody>
      </p:sp>
      <p:sp>
        <p:nvSpPr>
          <p:cNvPr id="7" name="TextBox 6">
            <a:extLst>
              <a:ext uri="{FF2B5EF4-FFF2-40B4-BE49-F238E27FC236}">
                <a16:creationId xmlns:a16="http://schemas.microsoft.com/office/drawing/2014/main" id="{B712D503-173F-4A4D-8F8B-EC7162AED4AF}"/>
              </a:ext>
            </a:extLst>
          </p:cNvPr>
          <p:cNvSpPr txBox="1"/>
          <p:nvPr/>
        </p:nvSpPr>
        <p:spPr>
          <a:xfrm>
            <a:off x="780215" y="3777337"/>
            <a:ext cx="10631555" cy="523220"/>
          </a:xfrm>
          <a:prstGeom prst="rect">
            <a:avLst/>
          </a:prstGeom>
          <a:noFill/>
        </p:spPr>
        <p:txBody>
          <a:bodyPr wrap="square" rtlCol="0">
            <a:spAutoFit/>
          </a:bodyPr>
          <a:lstStyle/>
          <a:p>
            <a:r>
              <a:rPr lang="en-US" sz="2800" dirty="0" err="1"/>
              <a:t>fgetc</a:t>
            </a:r>
            <a:r>
              <a:rPr lang="en-US" sz="2800" dirty="0"/>
              <a:t>()  - it is used to read </a:t>
            </a:r>
            <a:r>
              <a:rPr lang="en-US" sz="2800" dirty="0">
                <a:solidFill>
                  <a:srgbClr val="FF0000"/>
                </a:solidFill>
              </a:rPr>
              <a:t>characters</a:t>
            </a:r>
            <a:r>
              <a:rPr lang="en-US" sz="2800" dirty="0"/>
              <a:t> of file         r</a:t>
            </a:r>
            <a:endParaRPr lang="en-IN" sz="2800" dirty="0"/>
          </a:p>
        </p:txBody>
      </p:sp>
      <p:sp>
        <p:nvSpPr>
          <p:cNvPr id="10" name="TextBox 9">
            <a:extLst>
              <a:ext uri="{FF2B5EF4-FFF2-40B4-BE49-F238E27FC236}">
                <a16:creationId xmlns:a16="http://schemas.microsoft.com/office/drawing/2014/main" id="{AB75BD03-C9E7-4386-951B-1BE13FEFB1D2}"/>
              </a:ext>
            </a:extLst>
          </p:cNvPr>
          <p:cNvSpPr txBox="1"/>
          <p:nvPr/>
        </p:nvSpPr>
        <p:spPr>
          <a:xfrm>
            <a:off x="766962" y="3254117"/>
            <a:ext cx="10631555" cy="523220"/>
          </a:xfrm>
          <a:prstGeom prst="rect">
            <a:avLst/>
          </a:prstGeom>
          <a:noFill/>
        </p:spPr>
        <p:txBody>
          <a:bodyPr wrap="square" rtlCol="0">
            <a:spAutoFit/>
          </a:bodyPr>
          <a:lstStyle/>
          <a:p>
            <a:r>
              <a:rPr lang="en-US" sz="2800" dirty="0" err="1"/>
              <a:t>fputc</a:t>
            </a:r>
            <a:r>
              <a:rPr lang="en-US" sz="2800" dirty="0"/>
              <a:t>()  - it is used to print</a:t>
            </a:r>
            <a:r>
              <a:rPr lang="en-US" sz="2800" dirty="0">
                <a:solidFill>
                  <a:srgbClr val="FF0000"/>
                </a:solidFill>
              </a:rPr>
              <a:t> characters </a:t>
            </a:r>
            <a:r>
              <a:rPr lang="en-US" sz="2800" dirty="0"/>
              <a:t>of file       w/a   = append or write      </a:t>
            </a:r>
            <a:endParaRPr lang="en-IN" sz="2800" dirty="0"/>
          </a:p>
        </p:txBody>
      </p:sp>
      <p:sp>
        <p:nvSpPr>
          <p:cNvPr id="8" name="TextBox 7">
            <a:extLst>
              <a:ext uri="{FF2B5EF4-FFF2-40B4-BE49-F238E27FC236}">
                <a16:creationId xmlns:a16="http://schemas.microsoft.com/office/drawing/2014/main" id="{8754E5F5-A2DB-42DE-8CA3-13874FE3D541}"/>
              </a:ext>
            </a:extLst>
          </p:cNvPr>
          <p:cNvSpPr txBox="1"/>
          <p:nvPr/>
        </p:nvSpPr>
        <p:spPr>
          <a:xfrm>
            <a:off x="766961" y="5294711"/>
            <a:ext cx="10631555" cy="523220"/>
          </a:xfrm>
          <a:prstGeom prst="rect">
            <a:avLst/>
          </a:prstGeom>
          <a:noFill/>
        </p:spPr>
        <p:txBody>
          <a:bodyPr wrap="square" rtlCol="0">
            <a:spAutoFit/>
          </a:bodyPr>
          <a:lstStyle/>
          <a:p>
            <a:r>
              <a:rPr lang="en-US" sz="2800" dirty="0"/>
              <a:t>w/a :  if file does not exist they will create a file.</a:t>
            </a:r>
            <a:endParaRPr lang="en-IN" sz="2800" dirty="0"/>
          </a:p>
        </p:txBody>
      </p:sp>
    </p:spTree>
    <p:extLst>
      <p:ext uri="{BB962C8B-B14F-4D97-AF65-F5344CB8AC3E}">
        <p14:creationId xmlns:p14="http://schemas.microsoft.com/office/powerpoint/2010/main" val="30453071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E1394-0780-42ED-AEA3-DB92613B1D38}"/>
              </a:ext>
            </a:extLst>
          </p:cNvPr>
          <p:cNvPicPr>
            <a:picLocks noChangeAspect="1"/>
          </p:cNvPicPr>
          <p:nvPr/>
        </p:nvPicPr>
        <p:blipFill>
          <a:blip r:embed="rId2"/>
          <a:stretch>
            <a:fillRect/>
          </a:stretch>
        </p:blipFill>
        <p:spPr>
          <a:xfrm>
            <a:off x="255452" y="1499685"/>
            <a:ext cx="4634600" cy="5006721"/>
          </a:xfrm>
          <a:prstGeom prst="rect">
            <a:avLst/>
          </a:prstGeom>
        </p:spPr>
      </p:pic>
    </p:spTree>
    <p:extLst>
      <p:ext uri="{BB962C8B-B14F-4D97-AF65-F5344CB8AC3E}">
        <p14:creationId xmlns:p14="http://schemas.microsoft.com/office/powerpoint/2010/main" val="2813486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9A527-8527-4AF5-BA97-8BA375C68486}"/>
              </a:ext>
            </a:extLst>
          </p:cNvPr>
          <p:cNvSpPr txBox="1"/>
          <p:nvPr/>
        </p:nvSpPr>
        <p:spPr>
          <a:xfrm>
            <a:off x="462276" y="1041054"/>
            <a:ext cx="3752021" cy="523220"/>
          </a:xfrm>
          <a:prstGeom prst="rect">
            <a:avLst/>
          </a:prstGeom>
          <a:noFill/>
        </p:spPr>
        <p:txBody>
          <a:bodyPr wrap="square" rtlCol="0">
            <a:spAutoFit/>
          </a:bodyPr>
          <a:lstStyle/>
          <a:p>
            <a:r>
              <a:rPr lang="en-US" sz="2800" dirty="0"/>
              <a:t>Writing in a File</a:t>
            </a:r>
            <a:endParaRPr lang="en-IN" sz="2800" dirty="0"/>
          </a:p>
        </p:txBody>
      </p:sp>
      <p:pic>
        <p:nvPicPr>
          <p:cNvPr id="5" name="Picture 4">
            <a:extLst>
              <a:ext uri="{FF2B5EF4-FFF2-40B4-BE49-F238E27FC236}">
                <a16:creationId xmlns:a16="http://schemas.microsoft.com/office/drawing/2014/main" id="{7FAD6124-8DB6-41D6-BF15-4B818822D261}"/>
              </a:ext>
            </a:extLst>
          </p:cNvPr>
          <p:cNvPicPr>
            <a:picLocks noChangeAspect="1"/>
          </p:cNvPicPr>
          <p:nvPr/>
        </p:nvPicPr>
        <p:blipFill>
          <a:blip r:embed="rId2"/>
          <a:stretch>
            <a:fillRect/>
          </a:stretch>
        </p:blipFill>
        <p:spPr>
          <a:xfrm>
            <a:off x="532623" y="2257261"/>
            <a:ext cx="11619516" cy="2447261"/>
          </a:xfrm>
          <a:prstGeom prst="rect">
            <a:avLst/>
          </a:prstGeom>
        </p:spPr>
      </p:pic>
    </p:spTree>
    <p:extLst>
      <p:ext uri="{BB962C8B-B14F-4D97-AF65-F5344CB8AC3E}">
        <p14:creationId xmlns:p14="http://schemas.microsoft.com/office/powerpoint/2010/main" val="350351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7FD4E0-7FF3-4391-A183-4F17E3795185}"/>
              </a:ext>
            </a:extLst>
          </p:cNvPr>
          <p:cNvPicPr>
            <a:picLocks noChangeAspect="1"/>
          </p:cNvPicPr>
          <p:nvPr/>
        </p:nvPicPr>
        <p:blipFill>
          <a:blip r:embed="rId2"/>
          <a:stretch>
            <a:fillRect/>
          </a:stretch>
        </p:blipFill>
        <p:spPr>
          <a:xfrm>
            <a:off x="972170" y="1603978"/>
            <a:ext cx="9879494" cy="5087107"/>
          </a:xfrm>
          <a:prstGeom prst="rect">
            <a:avLst/>
          </a:prstGeom>
        </p:spPr>
      </p:pic>
      <p:sp>
        <p:nvSpPr>
          <p:cNvPr id="3" name="TextBox 2">
            <a:extLst>
              <a:ext uri="{FF2B5EF4-FFF2-40B4-BE49-F238E27FC236}">
                <a16:creationId xmlns:a16="http://schemas.microsoft.com/office/drawing/2014/main" id="{FA12712D-0A96-40B5-8D25-290B36350DCD}"/>
              </a:ext>
            </a:extLst>
          </p:cNvPr>
          <p:cNvSpPr txBox="1"/>
          <p:nvPr/>
        </p:nvSpPr>
        <p:spPr>
          <a:xfrm>
            <a:off x="2634343" y="696685"/>
            <a:ext cx="6923314" cy="1200329"/>
          </a:xfrm>
          <a:prstGeom prst="rect">
            <a:avLst/>
          </a:prstGeom>
          <a:noFill/>
        </p:spPr>
        <p:txBody>
          <a:bodyPr wrap="square" rtlCol="0">
            <a:spAutoFit/>
          </a:bodyPr>
          <a:lstStyle/>
          <a:p>
            <a:r>
              <a:rPr lang="en-US" sz="3600" b="1" dirty="0"/>
              <a:t>There are total </a:t>
            </a:r>
            <a:r>
              <a:rPr lang="en-US" sz="3600" b="1" dirty="0">
                <a:solidFill>
                  <a:srgbClr val="FF0000"/>
                </a:solidFill>
              </a:rPr>
              <a:t>32</a:t>
            </a:r>
            <a:r>
              <a:rPr lang="en-US" sz="3600" b="1" dirty="0"/>
              <a:t> keyword in c</a:t>
            </a:r>
          </a:p>
          <a:p>
            <a:endParaRPr lang="en-IN" sz="3600" dirty="0"/>
          </a:p>
        </p:txBody>
      </p:sp>
    </p:spTree>
    <p:extLst>
      <p:ext uri="{BB962C8B-B14F-4D97-AF65-F5344CB8AC3E}">
        <p14:creationId xmlns:p14="http://schemas.microsoft.com/office/powerpoint/2010/main" val="22227878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D81A18-4055-4FFE-8C02-A3128B3A472A}"/>
              </a:ext>
            </a:extLst>
          </p:cNvPr>
          <p:cNvSpPr txBox="1"/>
          <p:nvPr/>
        </p:nvSpPr>
        <p:spPr>
          <a:xfrm>
            <a:off x="0" y="399231"/>
            <a:ext cx="3752021" cy="523220"/>
          </a:xfrm>
          <a:prstGeom prst="rect">
            <a:avLst/>
          </a:prstGeom>
          <a:noFill/>
        </p:spPr>
        <p:txBody>
          <a:bodyPr wrap="square" rtlCol="0">
            <a:spAutoFit/>
          </a:bodyPr>
          <a:lstStyle/>
          <a:p>
            <a:r>
              <a:rPr lang="en-US" sz="2800" dirty="0"/>
              <a:t> reading a File/</a:t>
            </a:r>
            <a:r>
              <a:rPr lang="en-US" sz="2800" dirty="0" err="1"/>
              <a:t>fgetc</a:t>
            </a:r>
            <a:endParaRPr lang="en-IN" sz="2800" dirty="0"/>
          </a:p>
        </p:txBody>
      </p:sp>
      <p:pic>
        <p:nvPicPr>
          <p:cNvPr id="7" name="Picture 6">
            <a:extLst>
              <a:ext uri="{FF2B5EF4-FFF2-40B4-BE49-F238E27FC236}">
                <a16:creationId xmlns:a16="http://schemas.microsoft.com/office/drawing/2014/main" id="{0472F070-19C1-404E-945E-45A79F428162}"/>
              </a:ext>
            </a:extLst>
          </p:cNvPr>
          <p:cNvPicPr>
            <a:picLocks noChangeAspect="1"/>
          </p:cNvPicPr>
          <p:nvPr/>
        </p:nvPicPr>
        <p:blipFill>
          <a:blip r:embed="rId2"/>
          <a:stretch>
            <a:fillRect/>
          </a:stretch>
        </p:blipFill>
        <p:spPr>
          <a:xfrm>
            <a:off x="46781" y="1133551"/>
            <a:ext cx="12098438" cy="5325218"/>
          </a:xfrm>
          <a:prstGeom prst="rect">
            <a:avLst/>
          </a:prstGeom>
        </p:spPr>
      </p:pic>
    </p:spTree>
    <p:extLst>
      <p:ext uri="{BB962C8B-B14F-4D97-AF65-F5344CB8AC3E}">
        <p14:creationId xmlns:p14="http://schemas.microsoft.com/office/powerpoint/2010/main" val="5341196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210E1-DF34-450D-A7FA-7C304B110875}"/>
              </a:ext>
            </a:extLst>
          </p:cNvPr>
          <p:cNvSpPr txBox="1"/>
          <p:nvPr/>
        </p:nvSpPr>
        <p:spPr>
          <a:xfrm>
            <a:off x="3390069" y="262815"/>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sp>
        <p:nvSpPr>
          <p:cNvPr id="17" name="TextBox 16">
            <a:extLst>
              <a:ext uri="{FF2B5EF4-FFF2-40B4-BE49-F238E27FC236}">
                <a16:creationId xmlns:a16="http://schemas.microsoft.com/office/drawing/2014/main" id="{8CC80A71-2528-4A53-95AD-F9E687553CDC}"/>
              </a:ext>
            </a:extLst>
          </p:cNvPr>
          <p:cNvSpPr txBox="1"/>
          <p:nvPr/>
        </p:nvSpPr>
        <p:spPr>
          <a:xfrm>
            <a:off x="99391" y="832202"/>
            <a:ext cx="3752021" cy="523220"/>
          </a:xfrm>
          <a:prstGeom prst="rect">
            <a:avLst/>
          </a:prstGeom>
          <a:noFill/>
        </p:spPr>
        <p:txBody>
          <a:bodyPr wrap="square" rtlCol="0">
            <a:spAutoFit/>
          </a:bodyPr>
          <a:lstStyle/>
          <a:p>
            <a:r>
              <a:rPr lang="en-US" sz="2800" dirty="0"/>
              <a:t> writing in a File/</a:t>
            </a:r>
            <a:r>
              <a:rPr lang="en-US" sz="2800" dirty="0" err="1"/>
              <a:t>fputc</a:t>
            </a:r>
            <a:endParaRPr lang="en-IN" sz="2800" dirty="0"/>
          </a:p>
        </p:txBody>
      </p:sp>
      <p:pic>
        <p:nvPicPr>
          <p:cNvPr id="8" name="Picture 7">
            <a:extLst>
              <a:ext uri="{FF2B5EF4-FFF2-40B4-BE49-F238E27FC236}">
                <a16:creationId xmlns:a16="http://schemas.microsoft.com/office/drawing/2014/main" id="{8293E5A2-D988-44B7-A1ED-85A379EAA53F}"/>
              </a:ext>
            </a:extLst>
          </p:cNvPr>
          <p:cNvPicPr>
            <a:picLocks noChangeAspect="1"/>
          </p:cNvPicPr>
          <p:nvPr/>
        </p:nvPicPr>
        <p:blipFill>
          <a:blip r:embed="rId2"/>
          <a:stretch>
            <a:fillRect/>
          </a:stretch>
        </p:blipFill>
        <p:spPr>
          <a:xfrm>
            <a:off x="379252" y="1663198"/>
            <a:ext cx="5226418" cy="4609491"/>
          </a:xfrm>
          <a:prstGeom prst="rect">
            <a:avLst/>
          </a:prstGeom>
        </p:spPr>
      </p:pic>
    </p:spTree>
    <p:extLst>
      <p:ext uri="{BB962C8B-B14F-4D97-AF65-F5344CB8AC3E}">
        <p14:creationId xmlns:p14="http://schemas.microsoft.com/office/powerpoint/2010/main" val="23152546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210E1-DF34-450D-A7FA-7C304B110875}"/>
              </a:ext>
            </a:extLst>
          </p:cNvPr>
          <p:cNvSpPr txBox="1"/>
          <p:nvPr/>
        </p:nvSpPr>
        <p:spPr>
          <a:xfrm>
            <a:off x="3390069" y="262815"/>
            <a:ext cx="5532784" cy="830997"/>
          </a:xfrm>
          <a:prstGeom prst="rect">
            <a:avLst/>
          </a:prstGeom>
          <a:noFill/>
        </p:spPr>
        <p:txBody>
          <a:bodyPr wrap="square" rtlCol="0">
            <a:spAutoFit/>
          </a:bodyPr>
          <a:lstStyle/>
          <a:p>
            <a:r>
              <a:rPr lang="en-US" sz="4800" dirty="0">
                <a:solidFill>
                  <a:srgbClr val="675E95"/>
                </a:solidFill>
              </a:rPr>
              <a:t> Files Handling in C </a:t>
            </a:r>
            <a:endParaRPr lang="en-IN" sz="4800" dirty="0">
              <a:solidFill>
                <a:srgbClr val="675E95"/>
              </a:solidFill>
            </a:endParaRPr>
          </a:p>
        </p:txBody>
      </p:sp>
      <p:pic>
        <p:nvPicPr>
          <p:cNvPr id="4" name="Picture 3">
            <a:extLst>
              <a:ext uri="{FF2B5EF4-FFF2-40B4-BE49-F238E27FC236}">
                <a16:creationId xmlns:a16="http://schemas.microsoft.com/office/drawing/2014/main" id="{8CBB5261-BC97-44A7-A3D9-433075A339DA}"/>
              </a:ext>
            </a:extLst>
          </p:cNvPr>
          <p:cNvPicPr>
            <a:picLocks noChangeAspect="1"/>
          </p:cNvPicPr>
          <p:nvPr/>
        </p:nvPicPr>
        <p:blipFill>
          <a:blip r:embed="rId2"/>
          <a:stretch>
            <a:fillRect/>
          </a:stretch>
        </p:blipFill>
        <p:spPr>
          <a:xfrm>
            <a:off x="132053" y="1437107"/>
            <a:ext cx="7120171" cy="5158078"/>
          </a:xfrm>
          <a:prstGeom prst="rect">
            <a:avLst/>
          </a:prstGeom>
        </p:spPr>
      </p:pic>
      <p:sp>
        <p:nvSpPr>
          <p:cNvPr id="7" name="TextBox 6">
            <a:extLst>
              <a:ext uri="{FF2B5EF4-FFF2-40B4-BE49-F238E27FC236}">
                <a16:creationId xmlns:a16="http://schemas.microsoft.com/office/drawing/2014/main" id="{5E604F7C-5F8D-4465-98CB-EF3E12DF593A}"/>
              </a:ext>
            </a:extLst>
          </p:cNvPr>
          <p:cNvSpPr txBox="1"/>
          <p:nvPr/>
        </p:nvSpPr>
        <p:spPr>
          <a:xfrm>
            <a:off x="99391" y="832202"/>
            <a:ext cx="3752021" cy="523220"/>
          </a:xfrm>
          <a:prstGeom prst="rect">
            <a:avLst/>
          </a:prstGeom>
          <a:noFill/>
        </p:spPr>
        <p:txBody>
          <a:bodyPr wrap="square" rtlCol="0">
            <a:spAutoFit/>
          </a:bodyPr>
          <a:lstStyle/>
          <a:p>
            <a:r>
              <a:rPr lang="en-US" sz="2800" dirty="0" err="1"/>
              <a:t>fprintf</a:t>
            </a:r>
            <a:r>
              <a:rPr lang="en-US" sz="2800" dirty="0"/>
              <a:t>()</a:t>
            </a:r>
            <a:endParaRPr lang="en-IN" sz="2800" dirty="0"/>
          </a:p>
        </p:txBody>
      </p:sp>
    </p:spTree>
    <p:extLst>
      <p:ext uri="{BB962C8B-B14F-4D97-AF65-F5344CB8AC3E}">
        <p14:creationId xmlns:p14="http://schemas.microsoft.com/office/powerpoint/2010/main" val="3857029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E96BE-669D-45CB-A57E-13F83B0D06C3}"/>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grpSp>
        <p:nvGrpSpPr>
          <p:cNvPr id="19" name="Group 18">
            <a:extLst>
              <a:ext uri="{FF2B5EF4-FFF2-40B4-BE49-F238E27FC236}">
                <a16:creationId xmlns:a16="http://schemas.microsoft.com/office/drawing/2014/main" id="{4485E24C-5BC7-4BAB-8AE7-0AD38A43E289}"/>
              </a:ext>
            </a:extLst>
          </p:cNvPr>
          <p:cNvGrpSpPr/>
          <p:nvPr/>
        </p:nvGrpSpPr>
        <p:grpSpPr>
          <a:xfrm>
            <a:off x="2060712" y="1484244"/>
            <a:ext cx="7089906" cy="4784034"/>
            <a:chOff x="4359972" y="1563757"/>
            <a:chExt cx="7089906" cy="4784034"/>
          </a:xfrm>
        </p:grpSpPr>
        <p:sp>
          <p:nvSpPr>
            <p:cNvPr id="3" name="Rectangle 2">
              <a:extLst>
                <a:ext uri="{FF2B5EF4-FFF2-40B4-BE49-F238E27FC236}">
                  <a16:creationId xmlns:a16="http://schemas.microsoft.com/office/drawing/2014/main" id="{8778E960-7245-466B-9A38-6E5681F3ED15}"/>
                </a:ext>
              </a:extLst>
            </p:cNvPr>
            <p:cNvSpPr/>
            <p:nvPr/>
          </p:nvSpPr>
          <p:spPr>
            <a:xfrm>
              <a:off x="8454887" y="1563757"/>
              <a:ext cx="2994991" cy="47840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60FFCBA-4EB3-46A0-A20A-D681C67036F1}"/>
                </a:ext>
              </a:extLst>
            </p:cNvPr>
            <p:cNvSpPr/>
            <p:nvPr/>
          </p:nvSpPr>
          <p:spPr>
            <a:xfrm>
              <a:off x="8454886" y="1563757"/>
              <a:ext cx="2994991" cy="1046921"/>
            </a:xfrm>
            <a:prstGeom prst="rect">
              <a:avLst/>
            </a:prstGeom>
            <a:solidFill>
              <a:srgbClr val="00E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477D454-EB93-4CCE-BCFC-07928944CA8C}"/>
                </a:ext>
              </a:extLst>
            </p:cNvPr>
            <p:cNvSpPr/>
            <p:nvPr/>
          </p:nvSpPr>
          <p:spPr>
            <a:xfrm>
              <a:off x="8454885" y="5512903"/>
              <a:ext cx="2994991" cy="834887"/>
            </a:xfrm>
            <a:prstGeom prst="rect">
              <a:avLst/>
            </a:prstGeom>
            <a:solidFill>
              <a:srgbClr val="00E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B424F84-CD77-4A73-AACE-FFCF5AB089E6}"/>
                </a:ext>
              </a:extLst>
            </p:cNvPr>
            <p:cNvSpPr/>
            <p:nvPr/>
          </p:nvSpPr>
          <p:spPr>
            <a:xfrm>
              <a:off x="8454884" y="4572000"/>
              <a:ext cx="2994991" cy="940902"/>
            </a:xfrm>
            <a:prstGeom prst="rect">
              <a:avLst/>
            </a:prstGeom>
            <a:solidFill>
              <a:srgbClr val="9A5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8C0B927-F6B8-4650-9A49-EB5BAC699CA1}"/>
                </a:ext>
              </a:extLst>
            </p:cNvPr>
            <p:cNvSpPr txBox="1"/>
            <p:nvPr/>
          </p:nvSpPr>
          <p:spPr>
            <a:xfrm>
              <a:off x="9329530" y="1733274"/>
              <a:ext cx="1563757" cy="707886"/>
            </a:xfrm>
            <a:prstGeom prst="rect">
              <a:avLst/>
            </a:prstGeom>
            <a:noFill/>
          </p:spPr>
          <p:txBody>
            <a:bodyPr wrap="square" rtlCol="0">
              <a:spAutoFit/>
            </a:bodyPr>
            <a:lstStyle/>
            <a:p>
              <a:r>
                <a:rPr lang="en-IN" sz="4000" dirty="0">
                  <a:solidFill>
                    <a:schemeClr val="bg1"/>
                  </a:solidFill>
                  <a:latin typeface="sofia-pro"/>
                </a:rPr>
                <a:t>Stack</a:t>
              </a:r>
              <a:r>
                <a:rPr lang="en-US" sz="4000" dirty="0">
                  <a:solidFill>
                    <a:schemeClr val="bg1"/>
                  </a:solidFill>
                </a:rPr>
                <a:t> </a:t>
              </a:r>
              <a:endParaRPr lang="en-IN" sz="4000" dirty="0">
                <a:solidFill>
                  <a:schemeClr val="bg1"/>
                </a:solidFill>
              </a:endParaRPr>
            </a:p>
          </p:txBody>
        </p:sp>
        <p:sp>
          <p:nvSpPr>
            <p:cNvPr id="8" name="TextBox 7">
              <a:extLst>
                <a:ext uri="{FF2B5EF4-FFF2-40B4-BE49-F238E27FC236}">
                  <a16:creationId xmlns:a16="http://schemas.microsoft.com/office/drawing/2014/main" id="{081BB7C3-87DD-40C8-BE8C-E27B7C35AFA8}"/>
                </a:ext>
              </a:extLst>
            </p:cNvPr>
            <p:cNvSpPr txBox="1"/>
            <p:nvPr/>
          </p:nvSpPr>
          <p:spPr>
            <a:xfrm>
              <a:off x="8521143" y="5669168"/>
              <a:ext cx="2862471" cy="461665"/>
            </a:xfrm>
            <a:prstGeom prst="rect">
              <a:avLst/>
            </a:prstGeom>
            <a:noFill/>
          </p:spPr>
          <p:txBody>
            <a:bodyPr wrap="square" rtlCol="0">
              <a:spAutoFit/>
            </a:bodyPr>
            <a:lstStyle/>
            <a:p>
              <a:r>
                <a:rPr lang="en-IN" sz="2400" dirty="0">
                  <a:solidFill>
                    <a:schemeClr val="bg1"/>
                  </a:solidFill>
                  <a:latin typeface="sofia-pro"/>
                </a:rPr>
                <a:t>Static var n global var</a:t>
              </a:r>
              <a:r>
                <a:rPr lang="en-US" sz="2400" dirty="0">
                  <a:solidFill>
                    <a:schemeClr val="bg1"/>
                  </a:solidFill>
                </a:rPr>
                <a:t> </a:t>
              </a:r>
              <a:endParaRPr lang="en-IN" sz="2400" dirty="0">
                <a:solidFill>
                  <a:schemeClr val="bg1"/>
                </a:solidFill>
              </a:endParaRPr>
            </a:p>
          </p:txBody>
        </p:sp>
        <p:sp>
          <p:nvSpPr>
            <p:cNvPr id="9" name="TextBox 8">
              <a:extLst>
                <a:ext uri="{FF2B5EF4-FFF2-40B4-BE49-F238E27FC236}">
                  <a16:creationId xmlns:a16="http://schemas.microsoft.com/office/drawing/2014/main" id="{F1B3CCF0-E502-469E-A61A-30ECA453564A}"/>
                </a:ext>
              </a:extLst>
            </p:cNvPr>
            <p:cNvSpPr txBox="1"/>
            <p:nvPr/>
          </p:nvSpPr>
          <p:spPr>
            <a:xfrm>
              <a:off x="9329529" y="4635499"/>
              <a:ext cx="1563757" cy="707886"/>
            </a:xfrm>
            <a:prstGeom prst="rect">
              <a:avLst/>
            </a:prstGeom>
            <a:noFill/>
          </p:spPr>
          <p:txBody>
            <a:bodyPr wrap="square" rtlCol="0">
              <a:spAutoFit/>
            </a:bodyPr>
            <a:lstStyle/>
            <a:p>
              <a:r>
                <a:rPr lang="en-IN" sz="4000" dirty="0">
                  <a:solidFill>
                    <a:schemeClr val="bg1"/>
                  </a:solidFill>
                  <a:latin typeface="sofia-pro"/>
                </a:rPr>
                <a:t>heap</a:t>
              </a:r>
              <a:r>
                <a:rPr lang="en-US" sz="4000" dirty="0">
                  <a:solidFill>
                    <a:schemeClr val="bg1"/>
                  </a:solidFill>
                </a:rPr>
                <a:t> </a:t>
              </a:r>
              <a:endParaRPr lang="en-IN" sz="4000" dirty="0">
                <a:solidFill>
                  <a:schemeClr val="bg1"/>
                </a:solidFill>
              </a:endParaRPr>
            </a:p>
          </p:txBody>
        </p:sp>
        <p:cxnSp>
          <p:nvCxnSpPr>
            <p:cNvPr id="11" name="Straight Arrow Connector 10">
              <a:extLst>
                <a:ext uri="{FF2B5EF4-FFF2-40B4-BE49-F238E27FC236}">
                  <a16:creationId xmlns:a16="http://schemas.microsoft.com/office/drawing/2014/main" id="{8BC6D6C8-852A-4906-9EC8-8BDD5D66AF84}"/>
                </a:ext>
              </a:extLst>
            </p:cNvPr>
            <p:cNvCxnSpPr/>
            <p:nvPr/>
          </p:nvCxnSpPr>
          <p:spPr>
            <a:xfrm>
              <a:off x="10893286" y="1733274"/>
              <a:ext cx="0" cy="5858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2BF3CA-8C94-455B-8BCD-E340F33D4C4D}"/>
                </a:ext>
              </a:extLst>
            </p:cNvPr>
            <p:cNvCxnSpPr>
              <a:cxnSpLocks/>
            </p:cNvCxnSpPr>
            <p:nvPr/>
          </p:nvCxnSpPr>
          <p:spPr>
            <a:xfrm flipV="1">
              <a:off x="10886659" y="4707833"/>
              <a:ext cx="0" cy="669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6B1D49-8E9E-4177-B94B-766CF97CA0DE}"/>
                </a:ext>
              </a:extLst>
            </p:cNvPr>
            <p:cNvCxnSpPr/>
            <p:nvPr/>
          </p:nvCxnSpPr>
          <p:spPr>
            <a:xfrm>
              <a:off x="7262191" y="2026202"/>
              <a:ext cx="9939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D130BD1-7DB4-4016-B6E3-0C836CBCB9AE}"/>
                </a:ext>
              </a:extLst>
            </p:cNvPr>
            <p:cNvSpPr txBox="1"/>
            <p:nvPr/>
          </p:nvSpPr>
          <p:spPr>
            <a:xfrm>
              <a:off x="4359972" y="1563757"/>
              <a:ext cx="3021491" cy="954107"/>
            </a:xfrm>
            <a:prstGeom prst="rect">
              <a:avLst/>
            </a:prstGeom>
            <a:noFill/>
          </p:spPr>
          <p:txBody>
            <a:bodyPr wrap="square" rtlCol="0">
              <a:spAutoFit/>
            </a:bodyPr>
            <a:lstStyle/>
            <a:p>
              <a:r>
                <a:rPr lang="en-IN" sz="2800" dirty="0">
                  <a:latin typeface="sofia-pro"/>
                </a:rPr>
                <a:t>Store fix no. of size  of array</a:t>
              </a:r>
              <a:r>
                <a:rPr lang="en-US" sz="2800" dirty="0"/>
                <a:t> in memory</a:t>
              </a:r>
              <a:endParaRPr lang="en-IN" sz="2800" dirty="0"/>
            </a:p>
          </p:txBody>
        </p:sp>
        <p:sp>
          <p:nvSpPr>
            <p:cNvPr id="17" name="TextBox 16">
              <a:extLst>
                <a:ext uri="{FF2B5EF4-FFF2-40B4-BE49-F238E27FC236}">
                  <a16:creationId xmlns:a16="http://schemas.microsoft.com/office/drawing/2014/main" id="{F8AD05D8-52E4-4DEF-9311-87EEC665F2C5}"/>
                </a:ext>
              </a:extLst>
            </p:cNvPr>
            <p:cNvSpPr txBox="1"/>
            <p:nvPr/>
          </p:nvSpPr>
          <p:spPr>
            <a:xfrm>
              <a:off x="4359972" y="4512388"/>
              <a:ext cx="3220272" cy="1815882"/>
            </a:xfrm>
            <a:prstGeom prst="rect">
              <a:avLst/>
            </a:prstGeom>
            <a:noFill/>
          </p:spPr>
          <p:txBody>
            <a:bodyPr wrap="square" rtlCol="0">
              <a:spAutoFit/>
            </a:bodyPr>
            <a:lstStyle/>
            <a:p>
              <a:r>
                <a:rPr lang="en-IN" sz="2800" dirty="0">
                  <a:latin typeface="sofia-pro"/>
                </a:rPr>
                <a:t>To store dynamic size of array using </a:t>
              </a:r>
              <a:r>
                <a:rPr lang="en-IN" sz="2800" dirty="0" err="1">
                  <a:latin typeface="sofia-pro"/>
                </a:rPr>
                <a:t>calloc,malloc,realloc,free</a:t>
              </a:r>
              <a:r>
                <a:rPr lang="en-US" sz="2800" dirty="0"/>
                <a:t> </a:t>
              </a:r>
              <a:endParaRPr lang="en-IN" sz="2800" dirty="0"/>
            </a:p>
          </p:txBody>
        </p:sp>
        <p:cxnSp>
          <p:nvCxnSpPr>
            <p:cNvPr id="18" name="Straight Arrow Connector 17">
              <a:extLst>
                <a:ext uri="{FF2B5EF4-FFF2-40B4-BE49-F238E27FC236}">
                  <a16:creationId xmlns:a16="http://schemas.microsoft.com/office/drawing/2014/main" id="{BB30C7A2-6865-48CA-B20F-69E16A4D002A}"/>
                </a:ext>
              </a:extLst>
            </p:cNvPr>
            <p:cNvCxnSpPr/>
            <p:nvPr/>
          </p:nvCxnSpPr>
          <p:spPr>
            <a:xfrm>
              <a:off x="7162800" y="5042450"/>
              <a:ext cx="9939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2969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E96BE-669D-45CB-A57E-13F83B0D06C3}"/>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20" name="TextBox 19">
            <a:extLst>
              <a:ext uri="{FF2B5EF4-FFF2-40B4-BE49-F238E27FC236}">
                <a16:creationId xmlns:a16="http://schemas.microsoft.com/office/drawing/2014/main" id="{20912D5F-81BD-49D3-887B-CB5B72BBF45C}"/>
              </a:ext>
            </a:extLst>
          </p:cNvPr>
          <p:cNvSpPr txBox="1"/>
          <p:nvPr/>
        </p:nvSpPr>
        <p:spPr>
          <a:xfrm>
            <a:off x="238969" y="1344411"/>
            <a:ext cx="4624579" cy="523220"/>
          </a:xfrm>
          <a:prstGeom prst="rect">
            <a:avLst/>
          </a:prstGeom>
          <a:solidFill>
            <a:schemeClr val="accent4">
              <a:lumMod val="60000"/>
              <a:lumOff val="40000"/>
            </a:schemeClr>
          </a:solidFill>
        </p:spPr>
        <p:txBody>
          <a:bodyPr wrap="square" rtlCol="0">
            <a:spAutoFit/>
          </a:bodyPr>
          <a:lstStyle/>
          <a:p>
            <a:r>
              <a:rPr lang="en-IN" sz="2800" dirty="0">
                <a:latin typeface="sofia-pro"/>
              </a:rPr>
              <a:t>We use &lt;</a:t>
            </a:r>
            <a:r>
              <a:rPr lang="en-IN" sz="2800" dirty="0" err="1">
                <a:latin typeface="sofia-pro"/>
              </a:rPr>
              <a:t>stdlib.h</a:t>
            </a:r>
            <a:r>
              <a:rPr lang="en-IN" sz="2800" dirty="0">
                <a:latin typeface="sofia-pro"/>
              </a:rPr>
              <a:t>&gt; header file</a:t>
            </a:r>
            <a:r>
              <a:rPr lang="en-US" sz="2800" dirty="0"/>
              <a:t> </a:t>
            </a:r>
            <a:endParaRPr lang="en-IN" sz="2800" dirty="0"/>
          </a:p>
        </p:txBody>
      </p:sp>
      <p:sp>
        <p:nvSpPr>
          <p:cNvPr id="21" name="TextBox 20">
            <a:extLst>
              <a:ext uri="{FF2B5EF4-FFF2-40B4-BE49-F238E27FC236}">
                <a16:creationId xmlns:a16="http://schemas.microsoft.com/office/drawing/2014/main" id="{34BAD1AE-301E-42EC-BAE8-327BDA59D0D2}"/>
              </a:ext>
            </a:extLst>
          </p:cNvPr>
          <p:cNvSpPr txBox="1"/>
          <p:nvPr/>
        </p:nvSpPr>
        <p:spPr>
          <a:xfrm>
            <a:off x="449132" y="2594138"/>
            <a:ext cx="8072016" cy="1815882"/>
          </a:xfrm>
          <a:prstGeom prst="rect">
            <a:avLst/>
          </a:prstGeom>
          <a:noFill/>
        </p:spPr>
        <p:txBody>
          <a:bodyPr wrap="square" rtlCol="0">
            <a:spAutoFit/>
          </a:bodyPr>
          <a:lstStyle/>
          <a:p>
            <a:r>
              <a:rPr lang="en-IN" sz="2800" dirty="0">
                <a:latin typeface="sofia-pro"/>
              </a:rPr>
              <a:t>Malloc() – memory allocation</a:t>
            </a:r>
          </a:p>
          <a:p>
            <a:r>
              <a:rPr lang="en-IN" sz="2800" dirty="0" err="1">
                <a:latin typeface="sofia-pro"/>
              </a:rPr>
              <a:t>Calloc</a:t>
            </a:r>
            <a:r>
              <a:rPr lang="en-IN" sz="2800" dirty="0">
                <a:latin typeface="sofia-pro"/>
              </a:rPr>
              <a:t>() – contiguous allocation</a:t>
            </a:r>
          </a:p>
          <a:p>
            <a:r>
              <a:rPr lang="en-IN" sz="2800" dirty="0" err="1">
                <a:latin typeface="sofia-pro"/>
              </a:rPr>
              <a:t>Realloc</a:t>
            </a:r>
            <a:r>
              <a:rPr lang="en-IN" sz="2800" dirty="0">
                <a:latin typeface="sofia-pro"/>
              </a:rPr>
              <a:t>()</a:t>
            </a:r>
            <a:r>
              <a:rPr lang="en-US" sz="2800" dirty="0"/>
              <a:t> – reallocation </a:t>
            </a:r>
          </a:p>
          <a:p>
            <a:r>
              <a:rPr lang="en-US" sz="2800" dirty="0"/>
              <a:t>Free() – to free the given space by malloc and </a:t>
            </a:r>
            <a:r>
              <a:rPr lang="en-US" sz="2800" dirty="0" err="1"/>
              <a:t>calloc</a:t>
            </a:r>
            <a:r>
              <a:rPr lang="en-US" sz="2800" dirty="0"/>
              <a:t> </a:t>
            </a:r>
            <a:endParaRPr lang="en-IN" sz="2800" dirty="0"/>
          </a:p>
        </p:txBody>
      </p:sp>
    </p:spTree>
    <p:extLst>
      <p:ext uri="{BB962C8B-B14F-4D97-AF65-F5344CB8AC3E}">
        <p14:creationId xmlns:p14="http://schemas.microsoft.com/office/powerpoint/2010/main" val="39297976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79514-7681-437B-8718-CB2FDCA9AB8A}"/>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3" name="TextBox 2">
            <a:extLst>
              <a:ext uri="{FF2B5EF4-FFF2-40B4-BE49-F238E27FC236}">
                <a16:creationId xmlns:a16="http://schemas.microsoft.com/office/drawing/2014/main" id="{7E8F8409-6108-4B96-92CC-D8C2B1726DAC}"/>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a:latin typeface="sofia-pro"/>
              </a:rPr>
              <a:t>malloc in C</a:t>
            </a:r>
            <a:r>
              <a:rPr lang="en-US" sz="3200" dirty="0"/>
              <a:t> </a:t>
            </a:r>
            <a:endParaRPr lang="en-IN" sz="3200" dirty="0"/>
          </a:p>
        </p:txBody>
      </p:sp>
      <p:sp>
        <p:nvSpPr>
          <p:cNvPr id="4" name="TextBox 3">
            <a:extLst>
              <a:ext uri="{FF2B5EF4-FFF2-40B4-BE49-F238E27FC236}">
                <a16:creationId xmlns:a16="http://schemas.microsoft.com/office/drawing/2014/main" id="{EF22DB02-E556-4327-AB0C-07E053EBA1F5}"/>
              </a:ext>
            </a:extLst>
          </p:cNvPr>
          <p:cNvSpPr txBox="1"/>
          <p:nvPr/>
        </p:nvSpPr>
        <p:spPr>
          <a:xfrm>
            <a:off x="1245722" y="2317158"/>
            <a:ext cx="9286453" cy="2554545"/>
          </a:xfrm>
          <a:prstGeom prst="rect">
            <a:avLst/>
          </a:prstGeom>
          <a:noFill/>
        </p:spPr>
        <p:txBody>
          <a:bodyPr wrap="square" rtlCol="0">
            <a:spAutoFit/>
          </a:bodyPr>
          <a:lstStyle/>
          <a:p>
            <a:r>
              <a:rPr lang="en-US" sz="3200" dirty="0">
                <a:latin typeface="sofia-pro"/>
              </a:rPr>
              <a:t>M</a:t>
            </a:r>
            <a:r>
              <a:rPr lang="en-IN" sz="3200" dirty="0" err="1">
                <a:latin typeface="sofia-pro"/>
              </a:rPr>
              <a:t>alloc</a:t>
            </a:r>
            <a:r>
              <a:rPr lang="en-IN" sz="3200" dirty="0">
                <a:latin typeface="sofia-pro"/>
              </a:rPr>
              <a:t> is a short name </a:t>
            </a:r>
            <a:r>
              <a:rPr lang="en-IN" sz="3200" dirty="0" err="1">
                <a:latin typeface="sofia-pro"/>
              </a:rPr>
              <a:t>for”memory</a:t>
            </a:r>
            <a:r>
              <a:rPr lang="en-IN" sz="3200" dirty="0">
                <a:latin typeface="sofia-pro"/>
              </a:rPr>
              <a:t> allocation” and is used to dynamically allocate a single large block of </a:t>
            </a:r>
            <a:r>
              <a:rPr lang="en-IN" sz="3200" dirty="0">
                <a:solidFill>
                  <a:srgbClr val="00E27C"/>
                </a:solidFill>
                <a:latin typeface="sofia-pro"/>
              </a:rPr>
              <a:t>contiguous memory </a:t>
            </a:r>
            <a:r>
              <a:rPr lang="en-IN" sz="3200" dirty="0">
                <a:latin typeface="sofia-pro"/>
              </a:rPr>
              <a:t>according to the size specified</a:t>
            </a:r>
          </a:p>
          <a:p>
            <a:endParaRPr lang="en-IN" sz="3200" dirty="0">
              <a:latin typeface="sofia-pro"/>
            </a:endParaRPr>
          </a:p>
          <a:p>
            <a:r>
              <a:rPr lang="en-IN" sz="3200" dirty="0">
                <a:latin typeface="sofia-pro"/>
              </a:rPr>
              <a:t>If allocation fails return a </a:t>
            </a:r>
            <a:r>
              <a:rPr lang="en-IN" sz="3200" dirty="0">
                <a:solidFill>
                  <a:srgbClr val="00E27C"/>
                </a:solidFill>
                <a:latin typeface="sofia-pro"/>
              </a:rPr>
              <a:t>NULL</a:t>
            </a:r>
            <a:r>
              <a:rPr lang="en-IN" sz="3200" dirty="0">
                <a:latin typeface="sofia-pro"/>
              </a:rPr>
              <a:t> pointer</a:t>
            </a:r>
            <a:endParaRPr lang="en-IN" sz="3200" dirty="0"/>
          </a:p>
        </p:txBody>
      </p:sp>
    </p:spTree>
    <p:extLst>
      <p:ext uri="{BB962C8B-B14F-4D97-AF65-F5344CB8AC3E}">
        <p14:creationId xmlns:p14="http://schemas.microsoft.com/office/powerpoint/2010/main" val="424881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E96BE-669D-45CB-A57E-13F83B0D06C3}"/>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20" name="TextBox 19">
            <a:extLst>
              <a:ext uri="{FF2B5EF4-FFF2-40B4-BE49-F238E27FC236}">
                <a16:creationId xmlns:a16="http://schemas.microsoft.com/office/drawing/2014/main" id="{E48A5586-8AE4-4DF7-BF6C-5669AABBD5A5}"/>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a:latin typeface="sofia-pro"/>
              </a:rPr>
              <a:t>malloc in C</a:t>
            </a:r>
            <a:r>
              <a:rPr lang="en-US" sz="3200" dirty="0"/>
              <a:t> </a:t>
            </a:r>
            <a:endParaRPr lang="en-IN" sz="3200" dirty="0"/>
          </a:p>
        </p:txBody>
      </p:sp>
      <p:sp>
        <p:nvSpPr>
          <p:cNvPr id="21" name="TextBox 20">
            <a:extLst>
              <a:ext uri="{FF2B5EF4-FFF2-40B4-BE49-F238E27FC236}">
                <a16:creationId xmlns:a16="http://schemas.microsoft.com/office/drawing/2014/main" id="{587C95F7-4EFE-4E22-812E-B0549443B8D5}"/>
              </a:ext>
            </a:extLst>
          </p:cNvPr>
          <p:cNvSpPr txBox="1"/>
          <p:nvPr/>
        </p:nvSpPr>
        <p:spPr>
          <a:xfrm>
            <a:off x="218661" y="2299897"/>
            <a:ext cx="1543878" cy="584775"/>
          </a:xfrm>
          <a:prstGeom prst="rect">
            <a:avLst/>
          </a:prstGeom>
          <a:noFill/>
        </p:spPr>
        <p:txBody>
          <a:bodyPr wrap="square" rtlCol="0">
            <a:spAutoFit/>
          </a:bodyPr>
          <a:lstStyle/>
          <a:p>
            <a:r>
              <a:rPr lang="en-IN" sz="3200" dirty="0">
                <a:solidFill>
                  <a:srgbClr val="00E27C"/>
                </a:solidFill>
                <a:latin typeface="sofia-pro"/>
              </a:rPr>
              <a:t>Syntax :</a:t>
            </a:r>
            <a:r>
              <a:rPr lang="en-US" sz="3200" dirty="0">
                <a:solidFill>
                  <a:srgbClr val="00E27C"/>
                </a:solidFill>
              </a:rPr>
              <a:t> </a:t>
            </a:r>
            <a:endParaRPr lang="en-IN" sz="3200" dirty="0">
              <a:solidFill>
                <a:srgbClr val="00E27C"/>
              </a:solidFill>
            </a:endParaRPr>
          </a:p>
        </p:txBody>
      </p:sp>
      <p:sp>
        <p:nvSpPr>
          <p:cNvPr id="22" name="TextBox 21">
            <a:extLst>
              <a:ext uri="{FF2B5EF4-FFF2-40B4-BE49-F238E27FC236}">
                <a16:creationId xmlns:a16="http://schemas.microsoft.com/office/drawing/2014/main" id="{99C9C686-6E7E-4484-BDB7-E58C78780A83}"/>
              </a:ext>
            </a:extLst>
          </p:cNvPr>
          <p:cNvSpPr txBox="1"/>
          <p:nvPr/>
        </p:nvSpPr>
        <p:spPr>
          <a:xfrm>
            <a:off x="1610139" y="2330794"/>
            <a:ext cx="7891670" cy="584775"/>
          </a:xfrm>
          <a:prstGeom prst="rect">
            <a:avLst/>
          </a:prstGeom>
          <a:noFill/>
        </p:spPr>
        <p:txBody>
          <a:bodyPr wrap="square" rtlCol="0">
            <a:spAutoFit/>
          </a:bodyPr>
          <a:lstStyle/>
          <a:p>
            <a:r>
              <a:rPr lang="en-IN" sz="3200" dirty="0">
                <a:latin typeface="sofia-pro"/>
              </a:rPr>
              <a:t>Int *</a:t>
            </a:r>
            <a:r>
              <a:rPr lang="en-IN" sz="3200" dirty="0" err="1">
                <a:latin typeface="sofia-pro"/>
              </a:rPr>
              <a:t>ptr</a:t>
            </a:r>
            <a:r>
              <a:rPr lang="en-IN" sz="3200" dirty="0">
                <a:latin typeface="sofia-pro"/>
              </a:rPr>
              <a:t> = (int *) malloc(n * </a:t>
            </a:r>
            <a:r>
              <a:rPr lang="en-IN" sz="3200" dirty="0" err="1">
                <a:latin typeface="sofia-pro"/>
              </a:rPr>
              <a:t>sizeof</a:t>
            </a:r>
            <a:r>
              <a:rPr lang="en-IN" sz="3200" dirty="0">
                <a:latin typeface="sofia-pro"/>
              </a:rPr>
              <a:t>(int));</a:t>
            </a:r>
            <a:r>
              <a:rPr lang="en-US" sz="3200" dirty="0"/>
              <a:t> </a:t>
            </a:r>
            <a:endParaRPr lang="en-IN" sz="3200" dirty="0"/>
          </a:p>
        </p:txBody>
      </p:sp>
      <p:cxnSp>
        <p:nvCxnSpPr>
          <p:cNvPr id="13" name="Straight Arrow Connector 12">
            <a:extLst>
              <a:ext uri="{FF2B5EF4-FFF2-40B4-BE49-F238E27FC236}">
                <a16:creationId xmlns:a16="http://schemas.microsoft.com/office/drawing/2014/main" id="{12ED89CF-07C0-4C82-B614-48636472F679}"/>
              </a:ext>
            </a:extLst>
          </p:cNvPr>
          <p:cNvCxnSpPr>
            <a:cxnSpLocks/>
          </p:cNvCxnSpPr>
          <p:nvPr/>
        </p:nvCxnSpPr>
        <p:spPr>
          <a:xfrm>
            <a:off x="3710609" y="2915569"/>
            <a:ext cx="0" cy="609509"/>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9ACE36-3781-4C4A-B296-0F778A9BD347}"/>
              </a:ext>
            </a:extLst>
          </p:cNvPr>
          <p:cNvSpPr txBox="1"/>
          <p:nvPr/>
        </p:nvSpPr>
        <p:spPr>
          <a:xfrm>
            <a:off x="2375460" y="3680822"/>
            <a:ext cx="2766384" cy="523220"/>
          </a:xfrm>
          <a:prstGeom prst="rect">
            <a:avLst/>
          </a:prstGeom>
          <a:solidFill>
            <a:srgbClr val="FFC000"/>
          </a:solidFill>
        </p:spPr>
        <p:txBody>
          <a:bodyPr wrap="square" rtlCol="0">
            <a:spAutoFit/>
          </a:bodyPr>
          <a:lstStyle/>
          <a:p>
            <a:r>
              <a:rPr lang="en-IN" sz="2800" dirty="0">
                <a:latin typeface="sofia-pro"/>
              </a:rPr>
              <a:t>Datatype of array</a:t>
            </a:r>
            <a:r>
              <a:rPr lang="en-US" sz="2800" dirty="0"/>
              <a:t> </a:t>
            </a:r>
            <a:endParaRPr lang="en-IN" sz="2800" dirty="0"/>
          </a:p>
        </p:txBody>
      </p:sp>
      <p:sp>
        <p:nvSpPr>
          <p:cNvPr id="24" name="TextBox 23">
            <a:extLst>
              <a:ext uri="{FF2B5EF4-FFF2-40B4-BE49-F238E27FC236}">
                <a16:creationId xmlns:a16="http://schemas.microsoft.com/office/drawing/2014/main" id="{64A1C436-BCD1-470B-AF44-A1B3911579A5}"/>
              </a:ext>
            </a:extLst>
          </p:cNvPr>
          <p:cNvSpPr txBox="1"/>
          <p:nvPr/>
        </p:nvSpPr>
        <p:spPr>
          <a:xfrm>
            <a:off x="5254492" y="3720579"/>
            <a:ext cx="1914934" cy="523220"/>
          </a:xfrm>
          <a:prstGeom prst="rect">
            <a:avLst/>
          </a:prstGeom>
          <a:solidFill>
            <a:srgbClr val="FFC000"/>
          </a:solidFill>
        </p:spPr>
        <p:txBody>
          <a:bodyPr wrap="square" rtlCol="0">
            <a:spAutoFit/>
          </a:bodyPr>
          <a:lstStyle/>
          <a:p>
            <a:r>
              <a:rPr lang="en-IN" sz="2800" dirty="0">
                <a:latin typeface="sofia-pro"/>
              </a:rPr>
              <a:t>size of array</a:t>
            </a:r>
            <a:r>
              <a:rPr lang="en-US" sz="2800" dirty="0"/>
              <a:t> </a:t>
            </a:r>
            <a:endParaRPr lang="en-IN" sz="2800" dirty="0"/>
          </a:p>
        </p:txBody>
      </p:sp>
      <p:cxnSp>
        <p:nvCxnSpPr>
          <p:cNvPr id="25" name="Straight Arrow Connector 24">
            <a:extLst>
              <a:ext uri="{FF2B5EF4-FFF2-40B4-BE49-F238E27FC236}">
                <a16:creationId xmlns:a16="http://schemas.microsoft.com/office/drawing/2014/main" id="{36875DA8-D6E1-4734-81DA-54ABB0A7BE4E}"/>
              </a:ext>
            </a:extLst>
          </p:cNvPr>
          <p:cNvCxnSpPr>
            <a:cxnSpLocks/>
          </p:cNvCxnSpPr>
          <p:nvPr/>
        </p:nvCxnSpPr>
        <p:spPr>
          <a:xfrm>
            <a:off x="5691809" y="2899034"/>
            <a:ext cx="0" cy="781788"/>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4C67664-928B-4CF9-8FCF-AB92B5A9891A}"/>
              </a:ext>
            </a:extLst>
          </p:cNvPr>
          <p:cNvSpPr/>
          <p:nvPr/>
        </p:nvSpPr>
        <p:spPr>
          <a:xfrm>
            <a:off x="1311965" y="5221357"/>
            <a:ext cx="8342244" cy="5847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1CB7AF9F-CE4D-44A0-9DB9-6071A1B011D0}"/>
              </a:ext>
            </a:extLst>
          </p:cNvPr>
          <p:cNvSpPr txBox="1"/>
          <p:nvPr/>
        </p:nvSpPr>
        <p:spPr>
          <a:xfrm>
            <a:off x="1495850" y="5252134"/>
            <a:ext cx="319697" cy="523220"/>
          </a:xfrm>
          <a:prstGeom prst="rect">
            <a:avLst/>
          </a:prstGeom>
          <a:noFill/>
        </p:spPr>
        <p:txBody>
          <a:bodyPr wrap="square" rtlCol="0">
            <a:spAutoFit/>
          </a:bodyPr>
          <a:lstStyle/>
          <a:p>
            <a:r>
              <a:rPr lang="en-IN" sz="2800" dirty="0">
                <a:latin typeface="sofia-pro"/>
              </a:rPr>
              <a:t>0</a:t>
            </a:r>
            <a:r>
              <a:rPr lang="en-US" sz="2800" dirty="0"/>
              <a:t> </a:t>
            </a:r>
            <a:endParaRPr lang="en-IN" sz="2800" dirty="0"/>
          </a:p>
        </p:txBody>
      </p:sp>
      <p:sp>
        <p:nvSpPr>
          <p:cNvPr id="40" name="TextBox 39">
            <a:extLst>
              <a:ext uri="{FF2B5EF4-FFF2-40B4-BE49-F238E27FC236}">
                <a16:creationId xmlns:a16="http://schemas.microsoft.com/office/drawing/2014/main" id="{FB94433C-CA76-4DE1-80FF-B2FFC69B1B70}"/>
              </a:ext>
            </a:extLst>
          </p:cNvPr>
          <p:cNvSpPr txBox="1"/>
          <p:nvPr/>
        </p:nvSpPr>
        <p:spPr>
          <a:xfrm>
            <a:off x="2325769" y="5265258"/>
            <a:ext cx="523447" cy="523220"/>
          </a:xfrm>
          <a:prstGeom prst="rect">
            <a:avLst/>
          </a:prstGeom>
          <a:noFill/>
        </p:spPr>
        <p:txBody>
          <a:bodyPr wrap="square" rtlCol="0">
            <a:spAutoFit/>
          </a:bodyPr>
          <a:lstStyle/>
          <a:p>
            <a:r>
              <a:rPr lang="en-IN" sz="2800" dirty="0">
                <a:latin typeface="sofia-pro"/>
              </a:rPr>
              <a:t>1</a:t>
            </a:r>
            <a:r>
              <a:rPr lang="en-US" sz="2800" dirty="0"/>
              <a:t> </a:t>
            </a:r>
            <a:endParaRPr lang="en-IN" sz="2800" dirty="0"/>
          </a:p>
        </p:txBody>
      </p:sp>
      <p:sp>
        <p:nvSpPr>
          <p:cNvPr id="41" name="TextBox 40">
            <a:extLst>
              <a:ext uri="{FF2B5EF4-FFF2-40B4-BE49-F238E27FC236}">
                <a16:creationId xmlns:a16="http://schemas.microsoft.com/office/drawing/2014/main" id="{34CED5F9-289D-4093-A844-BD37A7FA3313}"/>
              </a:ext>
            </a:extLst>
          </p:cNvPr>
          <p:cNvSpPr txBox="1"/>
          <p:nvPr/>
        </p:nvSpPr>
        <p:spPr>
          <a:xfrm>
            <a:off x="3223596" y="5282912"/>
            <a:ext cx="523447" cy="523220"/>
          </a:xfrm>
          <a:prstGeom prst="rect">
            <a:avLst/>
          </a:prstGeom>
          <a:noFill/>
        </p:spPr>
        <p:txBody>
          <a:bodyPr wrap="square" rtlCol="0">
            <a:spAutoFit/>
          </a:bodyPr>
          <a:lstStyle/>
          <a:p>
            <a:r>
              <a:rPr lang="en-IN" sz="2800" dirty="0">
                <a:latin typeface="sofia-pro"/>
              </a:rPr>
              <a:t>2</a:t>
            </a:r>
            <a:r>
              <a:rPr lang="en-US" sz="2800" dirty="0"/>
              <a:t> </a:t>
            </a:r>
            <a:endParaRPr lang="en-IN" sz="2800" dirty="0"/>
          </a:p>
        </p:txBody>
      </p:sp>
      <p:sp>
        <p:nvSpPr>
          <p:cNvPr id="42" name="TextBox 41">
            <a:extLst>
              <a:ext uri="{FF2B5EF4-FFF2-40B4-BE49-F238E27FC236}">
                <a16:creationId xmlns:a16="http://schemas.microsoft.com/office/drawing/2014/main" id="{9D428B0A-854D-45FA-8BB0-6781E83843CA}"/>
              </a:ext>
            </a:extLst>
          </p:cNvPr>
          <p:cNvSpPr txBox="1"/>
          <p:nvPr/>
        </p:nvSpPr>
        <p:spPr>
          <a:xfrm>
            <a:off x="8819328" y="5221357"/>
            <a:ext cx="523447" cy="523220"/>
          </a:xfrm>
          <a:prstGeom prst="rect">
            <a:avLst/>
          </a:prstGeom>
          <a:noFill/>
        </p:spPr>
        <p:txBody>
          <a:bodyPr wrap="square" rtlCol="0">
            <a:spAutoFit/>
          </a:bodyPr>
          <a:lstStyle/>
          <a:p>
            <a:r>
              <a:rPr lang="en-IN" sz="2800" dirty="0">
                <a:latin typeface="sofia-pro"/>
              </a:rPr>
              <a:t>n</a:t>
            </a:r>
            <a:r>
              <a:rPr lang="en-US" sz="2800" dirty="0"/>
              <a:t> </a:t>
            </a:r>
            <a:endParaRPr lang="en-IN" sz="2800" dirty="0"/>
          </a:p>
        </p:txBody>
      </p:sp>
      <p:sp>
        <p:nvSpPr>
          <p:cNvPr id="43" name="TextBox 42">
            <a:extLst>
              <a:ext uri="{FF2B5EF4-FFF2-40B4-BE49-F238E27FC236}">
                <a16:creationId xmlns:a16="http://schemas.microsoft.com/office/drawing/2014/main" id="{74CFA3BD-C14A-40F1-97AE-F51AC31F7075}"/>
              </a:ext>
            </a:extLst>
          </p:cNvPr>
          <p:cNvSpPr txBox="1"/>
          <p:nvPr/>
        </p:nvSpPr>
        <p:spPr>
          <a:xfrm>
            <a:off x="1311965" y="6172381"/>
            <a:ext cx="9286453" cy="523220"/>
          </a:xfrm>
          <a:prstGeom prst="rect">
            <a:avLst/>
          </a:prstGeom>
          <a:noFill/>
        </p:spPr>
        <p:txBody>
          <a:bodyPr wrap="square" rtlCol="0">
            <a:spAutoFit/>
          </a:bodyPr>
          <a:lstStyle/>
          <a:p>
            <a:r>
              <a:rPr lang="en-IN" sz="2800" dirty="0">
                <a:latin typeface="sofia-pro"/>
              </a:rPr>
              <a:t>To free this malloc space we use free() method in c</a:t>
            </a:r>
            <a:r>
              <a:rPr lang="en-US" sz="2800" dirty="0"/>
              <a:t> </a:t>
            </a:r>
            <a:endParaRPr lang="en-IN" sz="2800" dirty="0"/>
          </a:p>
        </p:txBody>
      </p:sp>
      <p:cxnSp>
        <p:nvCxnSpPr>
          <p:cNvPr id="44" name="Straight Arrow Connector 43">
            <a:extLst>
              <a:ext uri="{FF2B5EF4-FFF2-40B4-BE49-F238E27FC236}">
                <a16:creationId xmlns:a16="http://schemas.microsoft.com/office/drawing/2014/main" id="{69D32715-CBAF-4439-B3F4-F695A0DA468B}"/>
              </a:ext>
            </a:extLst>
          </p:cNvPr>
          <p:cNvCxnSpPr>
            <a:cxnSpLocks/>
          </p:cNvCxnSpPr>
          <p:nvPr/>
        </p:nvCxnSpPr>
        <p:spPr>
          <a:xfrm>
            <a:off x="7586868" y="2884672"/>
            <a:ext cx="0" cy="796150"/>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190F0BB-8495-45EF-93D9-5BBD044A188C}"/>
              </a:ext>
            </a:extLst>
          </p:cNvPr>
          <p:cNvSpPr txBox="1"/>
          <p:nvPr/>
        </p:nvSpPr>
        <p:spPr>
          <a:xfrm>
            <a:off x="7441121" y="3738232"/>
            <a:ext cx="523447" cy="523220"/>
          </a:xfrm>
          <a:prstGeom prst="rect">
            <a:avLst/>
          </a:prstGeom>
          <a:noFill/>
        </p:spPr>
        <p:txBody>
          <a:bodyPr wrap="square" rtlCol="0">
            <a:spAutoFit/>
          </a:bodyPr>
          <a:lstStyle/>
          <a:p>
            <a:r>
              <a:rPr lang="en-IN" sz="2800" dirty="0">
                <a:latin typeface="sofia-pro"/>
              </a:rPr>
              <a:t>4</a:t>
            </a:r>
            <a:r>
              <a:rPr lang="en-US" sz="2800" dirty="0"/>
              <a:t> </a:t>
            </a:r>
            <a:endParaRPr lang="en-IN" sz="2800" dirty="0"/>
          </a:p>
        </p:txBody>
      </p:sp>
      <p:sp>
        <p:nvSpPr>
          <p:cNvPr id="47" name="TextBox 46">
            <a:extLst>
              <a:ext uri="{FF2B5EF4-FFF2-40B4-BE49-F238E27FC236}">
                <a16:creationId xmlns:a16="http://schemas.microsoft.com/office/drawing/2014/main" id="{365FBBEE-26B1-4180-8342-8B22CABB538F}"/>
              </a:ext>
            </a:extLst>
          </p:cNvPr>
          <p:cNvSpPr txBox="1"/>
          <p:nvPr/>
        </p:nvSpPr>
        <p:spPr>
          <a:xfrm>
            <a:off x="9081051" y="3455830"/>
            <a:ext cx="3576421" cy="954107"/>
          </a:xfrm>
          <a:prstGeom prst="rect">
            <a:avLst/>
          </a:prstGeom>
          <a:solidFill>
            <a:srgbClr val="00B050"/>
          </a:solidFill>
        </p:spPr>
        <p:txBody>
          <a:bodyPr wrap="square" rtlCol="0">
            <a:spAutoFit/>
          </a:bodyPr>
          <a:lstStyle/>
          <a:p>
            <a:r>
              <a:rPr lang="en-IN" sz="2800" dirty="0">
                <a:latin typeface="sofia-pro"/>
              </a:rPr>
              <a:t>Contiguous memory allocation</a:t>
            </a:r>
            <a:r>
              <a:rPr lang="en-US" sz="2800" dirty="0"/>
              <a:t> </a:t>
            </a:r>
            <a:endParaRPr lang="en-IN" sz="2800" dirty="0"/>
          </a:p>
        </p:txBody>
      </p:sp>
    </p:spTree>
    <p:extLst>
      <p:ext uri="{BB962C8B-B14F-4D97-AF65-F5344CB8AC3E}">
        <p14:creationId xmlns:p14="http://schemas.microsoft.com/office/powerpoint/2010/main" val="33166990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E2339-7872-4D53-8CDD-0C86B4AF5A67}"/>
              </a:ext>
            </a:extLst>
          </p:cNvPr>
          <p:cNvPicPr>
            <a:picLocks noChangeAspect="1"/>
          </p:cNvPicPr>
          <p:nvPr/>
        </p:nvPicPr>
        <p:blipFill>
          <a:blip r:embed="rId2"/>
          <a:stretch>
            <a:fillRect/>
          </a:stretch>
        </p:blipFill>
        <p:spPr>
          <a:xfrm>
            <a:off x="193446" y="226777"/>
            <a:ext cx="6322726" cy="6425814"/>
          </a:xfrm>
          <a:prstGeom prst="rect">
            <a:avLst/>
          </a:prstGeom>
        </p:spPr>
      </p:pic>
    </p:spTree>
    <p:extLst>
      <p:ext uri="{BB962C8B-B14F-4D97-AF65-F5344CB8AC3E}">
        <p14:creationId xmlns:p14="http://schemas.microsoft.com/office/powerpoint/2010/main" val="9022493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79514-7681-437B-8718-CB2FDCA9AB8A}"/>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3" name="TextBox 2">
            <a:extLst>
              <a:ext uri="{FF2B5EF4-FFF2-40B4-BE49-F238E27FC236}">
                <a16:creationId xmlns:a16="http://schemas.microsoft.com/office/drawing/2014/main" id="{7E8F8409-6108-4B96-92CC-D8C2B1726DAC}"/>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err="1">
                <a:latin typeface="sofia-pro"/>
              </a:rPr>
              <a:t>calloc</a:t>
            </a:r>
            <a:r>
              <a:rPr lang="en-IN" sz="3200" dirty="0">
                <a:latin typeface="sofia-pro"/>
              </a:rPr>
              <a:t> in C</a:t>
            </a:r>
            <a:r>
              <a:rPr lang="en-US" sz="3200" dirty="0"/>
              <a:t> </a:t>
            </a:r>
            <a:endParaRPr lang="en-IN" sz="3200" dirty="0"/>
          </a:p>
        </p:txBody>
      </p:sp>
      <p:sp>
        <p:nvSpPr>
          <p:cNvPr id="4" name="TextBox 3">
            <a:extLst>
              <a:ext uri="{FF2B5EF4-FFF2-40B4-BE49-F238E27FC236}">
                <a16:creationId xmlns:a16="http://schemas.microsoft.com/office/drawing/2014/main" id="{EF22DB02-E556-4327-AB0C-07E053EBA1F5}"/>
              </a:ext>
            </a:extLst>
          </p:cNvPr>
          <p:cNvSpPr txBox="1"/>
          <p:nvPr/>
        </p:nvSpPr>
        <p:spPr>
          <a:xfrm>
            <a:off x="1245722" y="2317158"/>
            <a:ext cx="9286453" cy="2554545"/>
          </a:xfrm>
          <a:prstGeom prst="rect">
            <a:avLst/>
          </a:prstGeom>
          <a:noFill/>
        </p:spPr>
        <p:txBody>
          <a:bodyPr wrap="square" rtlCol="0">
            <a:spAutoFit/>
          </a:bodyPr>
          <a:lstStyle/>
          <a:p>
            <a:r>
              <a:rPr lang="en-US" sz="3200" dirty="0" err="1">
                <a:latin typeface="sofia-pro"/>
              </a:rPr>
              <a:t>calloc</a:t>
            </a:r>
            <a:r>
              <a:rPr lang="en-IN" sz="3200" dirty="0">
                <a:latin typeface="sofia-pro"/>
              </a:rPr>
              <a:t> is a short name </a:t>
            </a:r>
            <a:r>
              <a:rPr lang="en-IN" sz="3200" dirty="0" err="1">
                <a:latin typeface="sofia-pro"/>
              </a:rPr>
              <a:t>for”contiguous</a:t>
            </a:r>
            <a:r>
              <a:rPr lang="en-IN" sz="3200" dirty="0">
                <a:latin typeface="sofia-pro"/>
              </a:rPr>
              <a:t> allocation” and is used to dynamically allocate </a:t>
            </a:r>
            <a:r>
              <a:rPr lang="en-IN" sz="3200" dirty="0">
                <a:solidFill>
                  <a:srgbClr val="FF0000"/>
                </a:solidFill>
                <a:latin typeface="sofia-pro"/>
              </a:rPr>
              <a:t>no. of block </a:t>
            </a:r>
            <a:r>
              <a:rPr lang="en-IN" sz="3200" dirty="0">
                <a:latin typeface="sofia-pro"/>
              </a:rPr>
              <a:t>of memory</a:t>
            </a:r>
            <a:r>
              <a:rPr lang="en-IN" sz="3200" dirty="0">
                <a:solidFill>
                  <a:srgbClr val="00E27C"/>
                </a:solidFill>
                <a:latin typeface="sofia-pro"/>
              </a:rPr>
              <a:t> </a:t>
            </a:r>
            <a:r>
              <a:rPr lang="en-IN" sz="3200" dirty="0">
                <a:latin typeface="sofia-pro"/>
              </a:rPr>
              <a:t>according to the size specified</a:t>
            </a:r>
          </a:p>
          <a:p>
            <a:endParaRPr lang="en-IN" sz="3200" dirty="0">
              <a:latin typeface="sofia-pro"/>
            </a:endParaRPr>
          </a:p>
          <a:p>
            <a:r>
              <a:rPr lang="en-IN" sz="3200" dirty="0">
                <a:latin typeface="sofia-pro"/>
              </a:rPr>
              <a:t>If allocation fails return a </a:t>
            </a:r>
            <a:r>
              <a:rPr lang="en-IN" sz="3200" dirty="0">
                <a:solidFill>
                  <a:srgbClr val="00E27C"/>
                </a:solidFill>
                <a:latin typeface="sofia-pro"/>
              </a:rPr>
              <a:t>NULL</a:t>
            </a:r>
            <a:r>
              <a:rPr lang="en-IN" sz="3200" dirty="0">
                <a:latin typeface="sofia-pro"/>
              </a:rPr>
              <a:t> pointer</a:t>
            </a:r>
            <a:endParaRPr lang="en-IN" sz="3200" dirty="0"/>
          </a:p>
        </p:txBody>
      </p:sp>
    </p:spTree>
    <p:extLst>
      <p:ext uri="{BB962C8B-B14F-4D97-AF65-F5344CB8AC3E}">
        <p14:creationId xmlns:p14="http://schemas.microsoft.com/office/powerpoint/2010/main" val="38412904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E96BE-669D-45CB-A57E-13F83B0D06C3}"/>
              </a:ext>
            </a:extLst>
          </p:cNvPr>
          <p:cNvSpPr txBox="1"/>
          <p:nvPr/>
        </p:nvSpPr>
        <p:spPr>
          <a:xfrm>
            <a:off x="2060712" y="159026"/>
            <a:ext cx="8832575" cy="707886"/>
          </a:xfrm>
          <a:prstGeom prst="rect">
            <a:avLst/>
          </a:prstGeom>
          <a:noFill/>
        </p:spPr>
        <p:txBody>
          <a:bodyPr wrap="square" rtlCol="0">
            <a:spAutoFit/>
          </a:bodyPr>
          <a:lstStyle/>
          <a:p>
            <a:r>
              <a:rPr lang="en-IN" sz="4000" dirty="0">
                <a:solidFill>
                  <a:schemeClr val="accent1">
                    <a:lumMod val="75000"/>
                  </a:schemeClr>
                </a:solidFill>
                <a:latin typeface="sofia-pro"/>
              </a:rPr>
              <a:t>Dynamic Memory Allocation in C</a:t>
            </a:r>
            <a:r>
              <a:rPr lang="en-US" sz="4000" dirty="0">
                <a:solidFill>
                  <a:srgbClr val="675E95"/>
                </a:solidFill>
              </a:rPr>
              <a:t> </a:t>
            </a:r>
            <a:endParaRPr lang="en-IN" sz="4000" dirty="0">
              <a:solidFill>
                <a:srgbClr val="675E95"/>
              </a:solidFill>
            </a:endParaRPr>
          </a:p>
        </p:txBody>
      </p:sp>
      <p:sp>
        <p:nvSpPr>
          <p:cNvPr id="20" name="TextBox 19">
            <a:extLst>
              <a:ext uri="{FF2B5EF4-FFF2-40B4-BE49-F238E27FC236}">
                <a16:creationId xmlns:a16="http://schemas.microsoft.com/office/drawing/2014/main" id="{E48A5586-8AE4-4DF7-BF6C-5669AABBD5A5}"/>
              </a:ext>
            </a:extLst>
          </p:cNvPr>
          <p:cNvSpPr txBox="1"/>
          <p:nvPr/>
        </p:nvSpPr>
        <p:spPr>
          <a:xfrm>
            <a:off x="437321" y="1172817"/>
            <a:ext cx="2133601" cy="584775"/>
          </a:xfrm>
          <a:prstGeom prst="rect">
            <a:avLst/>
          </a:prstGeom>
          <a:solidFill>
            <a:srgbClr val="FF6600"/>
          </a:solidFill>
        </p:spPr>
        <p:txBody>
          <a:bodyPr wrap="square" rtlCol="0">
            <a:spAutoFit/>
          </a:bodyPr>
          <a:lstStyle/>
          <a:p>
            <a:r>
              <a:rPr lang="en-IN" sz="3200" dirty="0" err="1">
                <a:latin typeface="sofia-pro"/>
              </a:rPr>
              <a:t>calloc</a:t>
            </a:r>
            <a:r>
              <a:rPr lang="en-IN" sz="3200" dirty="0">
                <a:latin typeface="sofia-pro"/>
              </a:rPr>
              <a:t> in C</a:t>
            </a:r>
            <a:r>
              <a:rPr lang="en-US" sz="3200" dirty="0"/>
              <a:t> </a:t>
            </a:r>
            <a:endParaRPr lang="en-IN" sz="3200" dirty="0"/>
          </a:p>
        </p:txBody>
      </p:sp>
      <p:sp>
        <p:nvSpPr>
          <p:cNvPr id="21" name="TextBox 20">
            <a:extLst>
              <a:ext uri="{FF2B5EF4-FFF2-40B4-BE49-F238E27FC236}">
                <a16:creationId xmlns:a16="http://schemas.microsoft.com/office/drawing/2014/main" id="{587C95F7-4EFE-4E22-812E-B0549443B8D5}"/>
              </a:ext>
            </a:extLst>
          </p:cNvPr>
          <p:cNvSpPr txBox="1"/>
          <p:nvPr/>
        </p:nvSpPr>
        <p:spPr>
          <a:xfrm>
            <a:off x="218661" y="2299897"/>
            <a:ext cx="1543878" cy="584775"/>
          </a:xfrm>
          <a:prstGeom prst="rect">
            <a:avLst/>
          </a:prstGeom>
          <a:noFill/>
        </p:spPr>
        <p:txBody>
          <a:bodyPr wrap="square" rtlCol="0">
            <a:spAutoFit/>
          </a:bodyPr>
          <a:lstStyle/>
          <a:p>
            <a:r>
              <a:rPr lang="en-IN" sz="3200" dirty="0">
                <a:solidFill>
                  <a:srgbClr val="00E27C"/>
                </a:solidFill>
                <a:latin typeface="sofia-pro"/>
              </a:rPr>
              <a:t>Syntax :</a:t>
            </a:r>
            <a:r>
              <a:rPr lang="en-US" sz="3200" dirty="0">
                <a:solidFill>
                  <a:srgbClr val="00E27C"/>
                </a:solidFill>
              </a:rPr>
              <a:t> </a:t>
            </a:r>
            <a:endParaRPr lang="en-IN" sz="3200" dirty="0">
              <a:solidFill>
                <a:srgbClr val="00E27C"/>
              </a:solidFill>
            </a:endParaRPr>
          </a:p>
        </p:txBody>
      </p:sp>
      <p:sp>
        <p:nvSpPr>
          <p:cNvPr id="22" name="TextBox 21">
            <a:extLst>
              <a:ext uri="{FF2B5EF4-FFF2-40B4-BE49-F238E27FC236}">
                <a16:creationId xmlns:a16="http://schemas.microsoft.com/office/drawing/2014/main" id="{99C9C686-6E7E-4484-BDB7-E58C78780A83}"/>
              </a:ext>
            </a:extLst>
          </p:cNvPr>
          <p:cNvSpPr txBox="1"/>
          <p:nvPr/>
        </p:nvSpPr>
        <p:spPr>
          <a:xfrm>
            <a:off x="1610139" y="2330794"/>
            <a:ext cx="7891670" cy="584775"/>
          </a:xfrm>
          <a:prstGeom prst="rect">
            <a:avLst/>
          </a:prstGeom>
          <a:noFill/>
        </p:spPr>
        <p:txBody>
          <a:bodyPr wrap="square" rtlCol="0">
            <a:spAutoFit/>
          </a:bodyPr>
          <a:lstStyle/>
          <a:p>
            <a:r>
              <a:rPr lang="en-IN" sz="3200" dirty="0">
                <a:latin typeface="sofia-pro"/>
              </a:rPr>
              <a:t>Int *</a:t>
            </a:r>
            <a:r>
              <a:rPr lang="en-IN" sz="3200" dirty="0" err="1">
                <a:latin typeface="sofia-pro"/>
              </a:rPr>
              <a:t>ptr</a:t>
            </a:r>
            <a:r>
              <a:rPr lang="en-IN" sz="3200" dirty="0">
                <a:latin typeface="sofia-pro"/>
              </a:rPr>
              <a:t> = (int *) </a:t>
            </a:r>
            <a:r>
              <a:rPr lang="en-IN" sz="3200" dirty="0" err="1">
                <a:latin typeface="sofia-pro"/>
              </a:rPr>
              <a:t>calloc</a:t>
            </a:r>
            <a:r>
              <a:rPr lang="en-IN" sz="3200" dirty="0">
                <a:latin typeface="sofia-pro"/>
              </a:rPr>
              <a:t>(  n , </a:t>
            </a:r>
            <a:r>
              <a:rPr lang="en-IN" sz="3200" dirty="0" err="1">
                <a:latin typeface="sofia-pro"/>
              </a:rPr>
              <a:t>sizeof</a:t>
            </a:r>
            <a:r>
              <a:rPr lang="en-IN" sz="3200" dirty="0">
                <a:latin typeface="sofia-pro"/>
              </a:rPr>
              <a:t>(int));</a:t>
            </a:r>
            <a:r>
              <a:rPr lang="en-US" sz="3200" dirty="0"/>
              <a:t> </a:t>
            </a:r>
            <a:endParaRPr lang="en-IN" sz="3200" dirty="0"/>
          </a:p>
        </p:txBody>
      </p:sp>
      <p:cxnSp>
        <p:nvCxnSpPr>
          <p:cNvPr id="13" name="Straight Arrow Connector 12">
            <a:extLst>
              <a:ext uri="{FF2B5EF4-FFF2-40B4-BE49-F238E27FC236}">
                <a16:creationId xmlns:a16="http://schemas.microsoft.com/office/drawing/2014/main" id="{12ED89CF-07C0-4C82-B614-48636472F679}"/>
              </a:ext>
            </a:extLst>
          </p:cNvPr>
          <p:cNvCxnSpPr>
            <a:cxnSpLocks/>
          </p:cNvCxnSpPr>
          <p:nvPr/>
        </p:nvCxnSpPr>
        <p:spPr>
          <a:xfrm>
            <a:off x="3710609" y="2915569"/>
            <a:ext cx="0" cy="609509"/>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9ACE36-3781-4C4A-B296-0F778A9BD347}"/>
              </a:ext>
            </a:extLst>
          </p:cNvPr>
          <p:cNvSpPr txBox="1"/>
          <p:nvPr/>
        </p:nvSpPr>
        <p:spPr>
          <a:xfrm>
            <a:off x="2375460" y="3680822"/>
            <a:ext cx="2766384" cy="523220"/>
          </a:xfrm>
          <a:prstGeom prst="rect">
            <a:avLst/>
          </a:prstGeom>
          <a:solidFill>
            <a:srgbClr val="FFC000"/>
          </a:solidFill>
        </p:spPr>
        <p:txBody>
          <a:bodyPr wrap="square" rtlCol="0">
            <a:spAutoFit/>
          </a:bodyPr>
          <a:lstStyle/>
          <a:p>
            <a:r>
              <a:rPr lang="en-IN" sz="2800" dirty="0">
                <a:latin typeface="sofia-pro"/>
              </a:rPr>
              <a:t>Datatype of array</a:t>
            </a:r>
            <a:r>
              <a:rPr lang="en-US" sz="2800" dirty="0"/>
              <a:t> </a:t>
            </a:r>
            <a:endParaRPr lang="en-IN" sz="2800" dirty="0"/>
          </a:p>
        </p:txBody>
      </p:sp>
      <p:sp>
        <p:nvSpPr>
          <p:cNvPr id="24" name="TextBox 23">
            <a:extLst>
              <a:ext uri="{FF2B5EF4-FFF2-40B4-BE49-F238E27FC236}">
                <a16:creationId xmlns:a16="http://schemas.microsoft.com/office/drawing/2014/main" id="{64A1C436-BCD1-470B-AF44-A1B3911579A5}"/>
              </a:ext>
            </a:extLst>
          </p:cNvPr>
          <p:cNvSpPr txBox="1"/>
          <p:nvPr/>
        </p:nvSpPr>
        <p:spPr>
          <a:xfrm>
            <a:off x="5254492" y="3720579"/>
            <a:ext cx="1914934" cy="523220"/>
          </a:xfrm>
          <a:prstGeom prst="rect">
            <a:avLst/>
          </a:prstGeom>
          <a:solidFill>
            <a:srgbClr val="FFC000"/>
          </a:solidFill>
        </p:spPr>
        <p:txBody>
          <a:bodyPr wrap="square" rtlCol="0">
            <a:spAutoFit/>
          </a:bodyPr>
          <a:lstStyle/>
          <a:p>
            <a:r>
              <a:rPr lang="en-IN" sz="2800" dirty="0">
                <a:latin typeface="sofia-pro"/>
              </a:rPr>
              <a:t>size of array</a:t>
            </a:r>
            <a:r>
              <a:rPr lang="en-US" sz="2800" dirty="0"/>
              <a:t> </a:t>
            </a:r>
            <a:endParaRPr lang="en-IN" sz="2800" dirty="0"/>
          </a:p>
        </p:txBody>
      </p:sp>
      <p:cxnSp>
        <p:nvCxnSpPr>
          <p:cNvPr id="25" name="Straight Arrow Connector 24">
            <a:extLst>
              <a:ext uri="{FF2B5EF4-FFF2-40B4-BE49-F238E27FC236}">
                <a16:creationId xmlns:a16="http://schemas.microsoft.com/office/drawing/2014/main" id="{36875DA8-D6E1-4734-81DA-54ABB0A7BE4E}"/>
              </a:ext>
            </a:extLst>
          </p:cNvPr>
          <p:cNvCxnSpPr>
            <a:cxnSpLocks/>
          </p:cNvCxnSpPr>
          <p:nvPr/>
        </p:nvCxnSpPr>
        <p:spPr>
          <a:xfrm>
            <a:off x="5691809" y="2899034"/>
            <a:ext cx="0" cy="781788"/>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4C67664-928B-4CF9-8FCF-AB92B5A9891A}"/>
              </a:ext>
            </a:extLst>
          </p:cNvPr>
          <p:cNvSpPr/>
          <p:nvPr/>
        </p:nvSpPr>
        <p:spPr>
          <a:xfrm>
            <a:off x="1311965" y="5221357"/>
            <a:ext cx="8342244" cy="5847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a:extLst>
              <a:ext uri="{FF2B5EF4-FFF2-40B4-BE49-F238E27FC236}">
                <a16:creationId xmlns:a16="http://schemas.microsoft.com/office/drawing/2014/main" id="{A1656472-6187-4FA1-814A-7F7173EB470F}"/>
              </a:ext>
            </a:extLst>
          </p:cNvPr>
          <p:cNvCxnSpPr>
            <a:cxnSpLocks/>
          </p:cNvCxnSpPr>
          <p:nvPr/>
        </p:nvCxnSpPr>
        <p:spPr>
          <a:xfrm>
            <a:off x="2060712" y="5221357"/>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1FAEE4-52F7-4CAC-956B-93218637DF94}"/>
              </a:ext>
            </a:extLst>
          </p:cNvPr>
          <p:cNvCxnSpPr>
            <a:cxnSpLocks/>
          </p:cNvCxnSpPr>
          <p:nvPr/>
        </p:nvCxnSpPr>
        <p:spPr>
          <a:xfrm>
            <a:off x="2981738" y="5196623"/>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E6356-AC9E-41F1-9507-36DC649E89D3}"/>
              </a:ext>
            </a:extLst>
          </p:cNvPr>
          <p:cNvCxnSpPr>
            <a:cxnSpLocks/>
          </p:cNvCxnSpPr>
          <p:nvPr/>
        </p:nvCxnSpPr>
        <p:spPr>
          <a:xfrm>
            <a:off x="3902764" y="5171889"/>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F9597B-9551-4B74-B0BD-E0B6CB03BEA3}"/>
              </a:ext>
            </a:extLst>
          </p:cNvPr>
          <p:cNvCxnSpPr>
            <a:cxnSpLocks/>
          </p:cNvCxnSpPr>
          <p:nvPr/>
        </p:nvCxnSpPr>
        <p:spPr>
          <a:xfrm>
            <a:off x="4823790" y="5173659"/>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2F3233-471C-41FF-B5DD-D6FFE29623CD}"/>
              </a:ext>
            </a:extLst>
          </p:cNvPr>
          <p:cNvCxnSpPr>
            <a:cxnSpLocks/>
          </p:cNvCxnSpPr>
          <p:nvPr/>
        </p:nvCxnSpPr>
        <p:spPr>
          <a:xfrm>
            <a:off x="5744816" y="5162177"/>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C6D6771-76C3-4F9F-ACC3-5740FE95FA64}"/>
              </a:ext>
            </a:extLst>
          </p:cNvPr>
          <p:cNvCxnSpPr>
            <a:cxnSpLocks/>
          </p:cNvCxnSpPr>
          <p:nvPr/>
        </p:nvCxnSpPr>
        <p:spPr>
          <a:xfrm>
            <a:off x="6665842" y="5163947"/>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66EE2E-9EA3-4E0B-A1CE-7BDD017C6938}"/>
              </a:ext>
            </a:extLst>
          </p:cNvPr>
          <p:cNvCxnSpPr>
            <a:cxnSpLocks/>
          </p:cNvCxnSpPr>
          <p:nvPr/>
        </p:nvCxnSpPr>
        <p:spPr>
          <a:xfrm>
            <a:off x="7586868" y="5178969"/>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31605A-6405-4705-BC7D-0F26F28B93F2}"/>
              </a:ext>
            </a:extLst>
          </p:cNvPr>
          <p:cNvCxnSpPr>
            <a:cxnSpLocks/>
          </p:cNvCxnSpPr>
          <p:nvPr/>
        </p:nvCxnSpPr>
        <p:spPr>
          <a:xfrm>
            <a:off x="8507894" y="5167487"/>
            <a:ext cx="0" cy="6095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CB7AF9F-CE4D-44A0-9DB9-6071A1B011D0}"/>
              </a:ext>
            </a:extLst>
          </p:cNvPr>
          <p:cNvSpPr txBox="1"/>
          <p:nvPr/>
        </p:nvSpPr>
        <p:spPr>
          <a:xfrm>
            <a:off x="1495850" y="5252134"/>
            <a:ext cx="319697" cy="523220"/>
          </a:xfrm>
          <a:prstGeom prst="rect">
            <a:avLst/>
          </a:prstGeom>
          <a:noFill/>
        </p:spPr>
        <p:txBody>
          <a:bodyPr wrap="square" rtlCol="0">
            <a:spAutoFit/>
          </a:bodyPr>
          <a:lstStyle/>
          <a:p>
            <a:r>
              <a:rPr lang="en-IN" sz="2800" dirty="0">
                <a:latin typeface="sofia-pro"/>
              </a:rPr>
              <a:t>0</a:t>
            </a:r>
            <a:r>
              <a:rPr lang="en-US" sz="2800" dirty="0"/>
              <a:t> </a:t>
            </a:r>
            <a:endParaRPr lang="en-IN" sz="2800" dirty="0"/>
          </a:p>
        </p:txBody>
      </p:sp>
      <p:sp>
        <p:nvSpPr>
          <p:cNvPr id="40" name="TextBox 39">
            <a:extLst>
              <a:ext uri="{FF2B5EF4-FFF2-40B4-BE49-F238E27FC236}">
                <a16:creationId xmlns:a16="http://schemas.microsoft.com/office/drawing/2014/main" id="{FB94433C-CA76-4DE1-80FF-B2FFC69B1B70}"/>
              </a:ext>
            </a:extLst>
          </p:cNvPr>
          <p:cNvSpPr txBox="1"/>
          <p:nvPr/>
        </p:nvSpPr>
        <p:spPr>
          <a:xfrm>
            <a:off x="2325769" y="5265258"/>
            <a:ext cx="523447" cy="523220"/>
          </a:xfrm>
          <a:prstGeom prst="rect">
            <a:avLst/>
          </a:prstGeom>
          <a:noFill/>
        </p:spPr>
        <p:txBody>
          <a:bodyPr wrap="square" rtlCol="0">
            <a:spAutoFit/>
          </a:bodyPr>
          <a:lstStyle/>
          <a:p>
            <a:r>
              <a:rPr lang="en-IN" sz="2800" dirty="0">
                <a:latin typeface="sofia-pro"/>
              </a:rPr>
              <a:t>1</a:t>
            </a:r>
            <a:r>
              <a:rPr lang="en-US" sz="2800" dirty="0"/>
              <a:t> </a:t>
            </a:r>
            <a:endParaRPr lang="en-IN" sz="2800" dirty="0"/>
          </a:p>
        </p:txBody>
      </p:sp>
      <p:sp>
        <p:nvSpPr>
          <p:cNvPr id="41" name="TextBox 40">
            <a:extLst>
              <a:ext uri="{FF2B5EF4-FFF2-40B4-BE49-F238E27FC236}">
                <a16:creationId xmlns:a16="http://schemas.microsoft.com/office/drawing/2014/main" id="{34CED5F9-289D-4093-A844-BD37A7FA3313}"/>
              </a:ext>
            </a:extLst>
          </p:cNvPr>
          <p:cNvSpPr txBox="1"/>
          <p:nvPr/>
        </p:nvSpPr>
        <p:spPr>
          <a:xfrm>
            <a:off x="3223596" y="5282912"/>
            <a:ext cx="523447" cy="523220"/>
          </a:xfrm>
          <a:prstGeom prst="rect">
            <a:avLst/>
          </a:prstGeom>
          <a:noFill/>
        </p:spPr>
        <p:txBody>
          <a:bodyPr wrap="square" rtlCol="0">
            <a:spAutoFit/>
          </a:bodyPr>
          <a:lstStyle/>
          <a:p>
            <a:r>
              <a:rPr lang="en-IN" sz="2800" dirty="0">
                <a:latin typeface="sofia-pro"/>
              </a:rPr>
              <a:t>2</a:t>
            </a:r>
            <a:r>
              <a:rPr lang="en-US" sz="2800" dirty="0"/>
              <a:t> </a:t>
            </a:r>
            <a:endParaRPr lang="en-IN" sz="2800" dirty="0"/>
          </a:p>
        </p:txBody>
      </p:sp>
      <p:sp>
        <p:nvSpPr>
          <p:cNvPr id="42" name="TextBox 41">
            <a:extLst>
              <a:ext uri="{FF2B5EF4-FFF2-40B4-BE49-F238E27FC236}">
                <a16:creationId xmlns:a16="http://schemas.microsoft.com/office/drawing/2014/main" id="{9D428B0A-854D-45FA-8BB0-6781E83843CA}"/>
              </a:ext>
            </a:extLst>
          </p:cNvPr>
          <p:cNvSpPr txBox="1"/>
          <p:nvPr/>
        </p:nvSpPr>
        <p:spPr>
          <a:xfrm>
            <a:off x="8819328" y="5221357"/>
            <a:ext cx="523447" cy="523220"/>
          </a:xfrm>
          <a:prstGeom prst="rect">
            <a:avLst/>
          </a:prstGeom>
          <a:noFill/>
        </p:spPr>
        <p:txBody>
          <a:bodyPr wrap="square" rtlCol="0">
            <a:spAutoFit/>
          </a:bodyPr>
          <a:lstStyle/>
          <a:p>
            <a:r>
              <a:rPr lang="en-IN" sz="2800" dirty="0">
                <a:latin typeface="sofia-pro"/>
              </a:rPr>
              <a:t>n</a:t>
            </a:r>
            <a:r>
              <a:rPr lang="en-US" sz="2800" dirty="0"/>
              <a:t> </a:t>
            </a:r>
            <a:endParaRPr lang="en-IN" sz="2800" dirty="0"/>
          </a:p>
        </p:txBody>
      </p:sp>
      <p:sp>
        <p:nvSpPr>
          <p:cNvPr id="43" name="TextBox 42">
            <a:extLst>
              <a:ext uri="{FF2B5EF4-FFF2-40B4-BE49-F238E27FC236}">
                <a16:creationId xmlns:a16="http://schemas.microsoft.com/office/drawing/2014/main" id="{74CFA3BD-C14A-40F1-97AE-F51AC31F7075}"/>
              </a:ext>
            </a:extLst>
          </p:cNvPr>
          <p:cNvSpPr txBox="1"/>
          <p:nvPr/>
        </p:nvSpPr>
        <p:spPr>
          <a:xfrm>
            <a:off x="1311965" y="6172381"/>
            <a:ext cx="9286453" cy="523220"/>
          </a:xfrm>
          <a:prstGeom prst="rect">
            <a:avLst/>
          </a:prstGeom>
          <a:noFill/>
        </p:spPr>
        <p:txBody>
          <a:bodyPr wrap="square" rtlCol="0">
            <a:spAutoFit/>
          </a:bodyPr>
          <a:lstStyle/>
          <a:p>
            <a:r>
              <a:rPr lang="en-IN" sz="2800" dirty="0">
                <a:latin typeface="sofia-pro"/>
              </a:rPr>
              <a:t>To free this </a:t>
            </a:r>
            <a:r>
              <a:rPr lang="en-IN" sz="2800" dirty="0" err="1">
                <a:latin typeface="sofia-pro"/>
              </a:rPr>
              <a:t>calloc</a:t>
            </a:r>
            <a:r>
              <a:rPr lang="en-IN" sz="2800" dirty="0">
                <a:latin typeface="sofia-pro"/>
              </a:rPr>
              <a:t> space we use free() method in c</a:t>
            </a:r>
            <a:r>
              <a:rPr lang="en-US" sz="2800" dirty="0"/>
              <a:t> </a:t>
            </a:r>
            <a:endParaRPr lang="en-IN" sz="2800" dirty="0"/>
          </a:p>
        </p:txBody>
      </p:sp>
      <p:cxnSp>
        <p:nvCxnSpPr>
          <p:cNvPr id="44" name="Straight Arrow Connector 43">
            <a:extLst>
              <a:ext uri="{FF2B5EF4-FFF2-40B4-BE49-F238E27FC236}">
                <a16:creationId xmlns:a16="http://schemas.microsoft.com/office/drawing/2014/main" id="{69D32715-CBAF-4439-B3F4-F695A0DA468B}"/>
              </a:ext>
            </a:extLst>
          </p:cNvPr>
          <p:cNvCxnSpPr>
            <a:cxnSpLocks/>
          </p:cNvCxnSpPr>
          <p:nvPr/>
        </p:nvCxnSpPr>
        <p:spPr>
          <a:xfrm>
            <a:off x="7586868" y="2884672"/>
            <a:ext cx="0" cy="796150"/>
          </a:xfrm>
          <a:prstGeom prst="straightConnector1">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190F0BB-8495-45EF-93D9-5BBD044A188C}"/>
              </a:ext>
            </a:extLst>
          </p:cNvPr>
          <p:cNvSpPr txBox="1"/>
          <p:nvPr/>
        </p:nvSpPr>
        <p:spPr>
          <a:xfrm>
            <a:off x="7441121" y="3738232"/>
            <a:ext cx="523447" cy="523220"/>
          </a:xfrm>
          <a:prstGeom prst="rect">
            <a:avLst/>
          </a:prstGeom>
          <a:noFill/>
        </p:spPr>
        <p:txBody>
          <a:bodyPr wrap="square" rtlCol="0">
            <a:spAutoFit/>
          </a:bodyPr>
          <a:lstStyle/>
          <a:p>
            <a:r>
              <a:rPr lang="en-IN" sz="2800" dirty="0">
                <a:latin typeface="sofia-pro"/>
              </a:rPr>
              <a:t>4</a:t>
            </a:r>
            <a:r>
              <a:rPr lang="en-US" sz="2800" dirty="0"/>
              <a:t> </a:t>
            </a:r>
            <a:endParaRPr lang="en-IN" sz="2800" dirty="0"/>
          </a:p>
        </p:txBody>
      </p:sp>
      <p:sp>
        <p:nvSpPr>
          <p:cNvPr id="27" name="TextBox 26">
            <a:extLst>
              <a:ext uri="{FF2B5EF4-FFF2-40B4-BE49-F238E27FC236}">
                <a16:creationId xmlns:a16="http://schemas.microsoft.com/office/drawing/2014/main" id="{EB582600-541A-452F-918F-541D3AC2D54E}"/>
              </a:ext>
            </a:extLst>
          </p:cNvPr>
          <p:cNvSpPr txBox="1"/>
          <p:nvPr/>
        </p:nvSpPr>
        <p:spPr>
          <a:xfrm>
            <a:off x="9150626" y="3455830"/>
            <a:ext cx="3452192" cy="954107"/>
          </a:xfrm>
          <a:prstGeom prst="rect">
            <a:avLst/>
          </a:prstGeom>
          <a:solidFill>
            <a:srgbClr val="00B050"/>
          </a:solidFill>
        </p:spPr>
        <p:txBody>
          <a:bodyPr wrap="square" rtlCol="0">
            <a:spAutoFit/>
          </a:bodyPr>
          <a:lstStyle/>
          <a:p>
            <a:r>
              <a:rPr lang="en-IN" sz="2800" dirty="0">
                <a:latin typeface="sofia-pro"/>
              </a:rPr>
              <a:t>Contiguous memory allocation</a:t>
            </a:r>
            <a:r>
              <a:rPr lang="en-US" sz="2800" dirty="0"/>
              <a:t> </a:t>
            </a:r>
            <a:endParaRPr lang="en-IN" sz="2800" dirty="0"/>
          </a:p>
        </p:txBody>
      </p:sp>
    </p:spTree>
    <p:extLst>
      <p:ext uri="{BB962C8B-B14F-4D97-AF65-F5344CB8AC3E}">
        <p14:creationId xmlns:p14="http://schemas.microsoft.com/office/powerpoint/2010/main" val="40853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2933</TotalTime>
  <Words>2701</Words>
  <Application>Microsoft Office PowerPoint</Application>
  <PresentationFormat>Widescreen</PresentationFormat>
  <Paragraphs>490</Paragraphs>
  <Slides>106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106</vt:i4>
      </vt:variant>
    </vt:vector>
  </HeadingPairs>
  <TitlesOfParts>
    <vt:vector size="121" baseType="lpstr">
      <vt:lpstr>arial</vt:lpstr>
      <vt:lpstr>arial</vt:lpstr>
      <vt:lpstr>Calibri</vt:lpstr>
      <vt:lpstr>Calibri Light</vt:lpstr>
      <vt:lpstr>Consolas</vt:lpstr>
      <vt:lpstr>DokChampa</vt:lpstr>
      <vt:lpstr>droid sans mono</vt:lpstr>
      <vt:lpstr>euclid_circular_a</vt:lpstr>
      <vt:lpstr>Inter</vt:lpstr>
      <vt:lpstr>inter-regular</vt:lpstr>
      <vt:lpstr>Montserrat</vt:lpstr>
      <vt:lpstr>sofia-pro</vt:lpstr>
      <vt:lpstr>Source Sans Pro</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jaiswal</dc:creator>
  <cp:lastModifiedBy>Raksha jaiswal</cp:lastModifiedBy>
  <cp:revision>187</cp:revision>
  <dcterms:created xsi:type="dcterms:W3CDTF">2021-12-17T15:00:01Z</dcterms:created>
  <dcterms:modified xsi:type="dcterms:W3CDTF">2022-02-04T14:49:05Z</dcterms:modified>
</cp:coreProperties>
</file>