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8" r:id="rId1"/>
  </p:sldMasterIdLst>
  <p:notesMasterIdLst>
    <p:notesMasterId r:id="rId10"/>
  </p:notesMasterIdLst>
  <p:sldIdLst>
    <p:sldId id="257" r:id="rId2"/>
    <p:sldId id="258" r:id="rId3"/>
    <p:sldId id="259" r:id="rId4"/>
    <p:sldId id="262" r:id="rId5"/>
    <p:sldId id="260" r:id="rId6"/>
    <p:sldId id="261"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5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CC6851-8BE0-4AF2-983B-B0FB6EA97002}" type="datetimeFigureOut">
              <a:rPr lang="en-IN" smtClean="0"/>
              <a:t>17-07-2024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6E3B97-73A8-4A0E-985C-90C3672D967A}" type="slidenum">
              <a:rPr lang="en-IN" smtClean="0"/>
              <a:t>‹#›</a:t>
            </a:fld>
            <a:endParaRPr lang="en-IN"/>
          </a:p>
        </p:txBody>
      </p:sp>
    </p:spTree>
    <p:extLst>
      <p:ext uri="{BB962C8B-B14F-4D97-AF65-F5344CB8AC3E}">
        <p14:creationId xmlns:p14="http://schemas.microsoft.com/office/powerpoint/2010/main" val="1924995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0A71FB-86B2-4B00-BDE5-8B57011C19DC}" type="datetimeFigureOut">
              <a:rPr lang="en-IN" smtClean="0"/>
              <a:t>17-07-2024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E58351F2-7D2D-4D53-BC96-05C244EB8778}"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2158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0A71FB-86B2-4B00-BDE5-8B57011C19DC}"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8351F2-7D2D-4D53-BC96-05C244EB8778}"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8576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0A71FB-86B2-4B00-BDE5-8B57011C19DC}"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8351F2-7D2D-4D53-BC96-05C244EB8778}"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5041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0A71FB-86B2-4B00-BDE5-8B57011C19DC}"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8351F2-7D2D-4D53-BC96-05C244EB8778}"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2779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0A71FB-86B2-4B00-BDE5-8B57011C19DC}"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8351F2-7D2D-4D53-BC96-05C244EB8778}"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0996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0A71FB-86B2-4B00-BDE5-8B57011C19DC}" type="datetimeFigureOut">
              <a:rPr lang="en-IN" smtClean="0"/>
              <a:t>17-07-2024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8351F2-7D2D-4D53-BC96-05C244EB8778}"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6311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0A71FB-86B2-4B00-BDE5-8B57011C19DC}" type="datetimeFigureOut">
              <a:rPr lang="en-IN" smtClean="0"/>
              <a:t>17-07-2024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58351F2-7D2D-4D53-BC96-05C244EB8778}"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4008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0A71FB-86B2-4B00-BDE5-8B57011C19DC}" type="datetimeFigureOut">
              <a:rPr lang="en-IN" smtClean="0"/>
              <a:t>17-07-2024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8351F2-7D2D-4D53-BC96-05C244EB8778}"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487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0A71FB-86B2-4B00-BDE5-8B57011C19DC}" type="datetimeFigureOut">
              <a:rPr lang="en-IN" smtClean="0"/>
              <a:t>17-07-2024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58351F2-7D2D-4D53-BC96-05C244EB8778}" type="slidenum">
              <a:rPr lang="en-IN" smtClean="0"/>
              <a:t>‹#›</a:t>
            </a:fld>
            <a:endParaRPr lang="en-IN"/>
          </a:p>
        </p:txBody>
      </p:sp>
    </p:spTree>
    <p:extLst>
      <p:ext uri="{BB962C8B-B14F-4D97-AF65-F5344CB8AC3E}">
        <p14:creationId xmlns:p14="http://schemas.microsoft.com/office/powerpoint/2010/main" val="422476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0A71FB-86B2-4B00-BDE5-8B57011C19DC}" type="datetimeFigureOut">
              <a:rPr lang="en-IN" smtClean="0"/>
              <a:t>17-07-2024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8351F2-7D2D-4D53-BC96-05C244EB8778}"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6873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10A71FB-86B2-4B00-BDE5-8B57011C19DC}" type="datetimeFigureOut">
              <a:rPr lang="en-IN" smtClean="0"/>
              <a:t>17-07-2024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E58351F2-7D2D-4D53-BC96-05C244EB8778}"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1025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10A71FB-86B2-4B00-BDE5-8B57011C19DC}" type="datetimeFigureOut">
              <a:rPr lang="en-IN" smtClean="0"/>
              <a:t>17-07-2024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58351F2-7D2D-4D53-BC96-05C244EB8778}"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4768837"/>
      </p:ext>
    </p:extLst>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Lok Sabha election 2024: What are electronic voting machines">
            <a:extLst>
              <a:ext uri="{FF2B5EF4-FFF2-40B4-BE49-F238E27FC236}">
                <a16:creationId xmlns:a16="http://schemas.microsoft.com/office/drawing/2014/main" id="{120709AF-AD26-960F-A8B9-AAE73EBED3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705" y="1272619"/>
            <a:ext cx="5693789" cy="4402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BC88EFF-868B-D40C-05B0-FB41FF5AB0B9}"/>
              </a:ext>
            </a:extLst>
          </p:cNvPr>
          <p:cNvSpPr txBox="1"/>
          <p:nvPr/>
        </p:nvSpPr>
        <p:spPr>
          <a:xfrm>
            <a:off x="4270342" y="443060"/>
            <a:ext cx="3667025" cy="461665"/>
          </a:xfrm>
          <a:prstGeom prst="rect">
            <a:avLst/>
          </a:prstGeom>
          <a:noFill/>
        </p:spPr>
        <p:txBody>
          <a:bodyPr wrap="square" rtlCol="0">
            <a:spAutoFit/>
          </a:bodyPr>
          <a:lstStyle/>
          <a:p>
            <a:r>
              <a:rPr lang="en-US" sz="2400" dirty="0">
                <a:solidFill>
                  <a:srgbClr val="0070C0"/>
                </a:solidFill>
              </a:rPr>
              <a:t>VOTING MACHINE</a:t>
            </a:r>
            <a:endParaRPr lang="en-IN" sz="2400" dirty="0">
              <a:solidFill>
                <a:srgbClr val="0070C0"/>
              </a:solidFill>
            </a:endParaRPr>
          </a:p>
        </p:txBody>
      </p:sp>
      <p:sp>
        <p:nvSpPr>
          <p:cNvPr id="4" name="TextBox 3">
            <a:extLst>
              <a:ext uri="{FF2B5EF4-FFF2-40B4-BE49-F238E27FC236}">
                <a16:creationId xmlns:a16="http://schemas.microsoft.com/office/drawing/2014/main" id="{3451BC37-B08F-E669-589F-FB266BFD958C}"/>
              </a:ext>
            </a:extLst>
          </p:cNvPr>
          <p:cNvSpPr txBox="1"/>
          <p:nvPr/>
        </p:nvSpPr>
        <p:spPr>
          <a:xfrm>
            <a:off x="7400041" y="1583703"/>
            <a:ext cx="3981254" cy="2031325"/>
          </a:xfrm>
          <a:prstGeom prst="rect">
            <a:avLst/>
          </a:prstGeom>
          <a:noFill/>
        </p:spPr>
        <p:txBody>
          <a:bodyPr wrap="square" rtlCol="0">
            <a:spAutoFit/>
          </a:bodyPr>
          <a:lstStyle/>
          <a:p>
            <a:r>
              <a:rPr lang="en-US" dirty="0"/>
              <a:t>GROUP-5</a:t>
            </a:r>
          </a:p>
          <a:p>
            <a:r>
              <a:rPr lang="en-US" dirty="0"/>
              <a:t>S. Sai Lohitha(BU21EECE0100103)</a:t>
            </a:r>
          </a:p>
          <a:p>
            <a:r>
              <a:rPr lang="en-US" dirty="0"/>
              <a:t>B. N. Raksha(BU21EECE0100552)</a:t>
            </a:r>
          </a:p>
          <a:p>
            <a:r>
              <a:rPr lang="en-US" dirty="0"/>
              <a:t>B. </a:t>
            </a:r>
            <a:r>
              <a:rPr lang="en-US" dirty="0" err="1"/>
              <a:t>Jagadeeshwar</a:t>
            </a:r>
            <a:r>
              <a:rPr lang="en-US" dirty="0"/>
              <a:t>(BU21EECE0100177)</a:t>
            </a:r>
          </a:p>
          <a:p>
            <a:r>
              <a:rPr lang="en-US" dirty="0"/>
              <a:t>Mohan PS(BU21EECE0100387)</a:t>
            </a:r>
          </a:p>
          <a:p>
            <a:r>
              <a:rPr lang="en-US" dirty="0"/>
              <a:t>P. Meghana(BU22EECE0100339)</a:t>
            </a:r>
          </a:p>
          <a:p>
            <a:endParaRPr lang="en-IN" dirty="0"/>
          </a:p>
        </p:txBody>
      </p:sp>
      <p:sp>
        <p:nvSpPr>
          <p:cNvPr id="6" name="TextBox 5">
            <a:extLst>
              <a:ext uri="{FF2B5EF4-FFF2-40B4-BE49-F238E27FC236}">
                <a16:creationId xmlns:a16="http://schemas.microsoft.com/office/drawing/2014/main" id="{A236F618-36B0-0E4D-8E64-74989CE3E630}"/>
              </a:ext>
            </a:extLst>
          </p:cNvPr>
          <p:cNvSpPr txBox="1"/>
          <p:nvPr/>
        </p:nvSpPr>
        <p:spPr>
          <a:xfrm>
            <a:off x="7356051" y="4223208"/>
            <a:ext cx="4826524" cy="646331"/>
          </a:xfrm>
          <a:prstGeom prst="rect">
            <a:avLst/>
          </a:prstGeom>
          <a:noFill/>
        </p:spPr>
        <p:txBody>
          <a:bodyPr wrap="square" rtlCol="0">
            <a:spAutoFit/>
          </a:bodyPr>
          <a:lstStyle/>
          <a:p>
            <a:r>
              <a:rPr lang="en-US" dirty="0">
                <a:solidFill>
                  <a:srgbClr val="7030A0"/>
                </a:solidFill>
              </a:rPr>
              <a:t>         Under the guidance of</a:t>
            </a:r>
          </a:p>
          <a:p>
            <a:r>
              <a:rPr lang="en-US" dirty="0">
                <a:solidFill>
                  <a:srgbClr val="7030A0"/>
                </a:solidFill>
              </a:rPr>
              <a:t>DR. ARUN KUMAR MANOHARAN</a:t>
            </a:r>
            <a:endParaRPr lang="en-IN" dirty="0">
              <a:solidFill>
                <a:srgbClr val="7030A0"/>
              </a:solidFill>
            </a:endParaRPr>
          </a:p>
        </p:txBody>
      </p:sp>
    </p:spTree>
    <p:extLst>
      <p:ext uri="{BB962C8B-B14F-4D97-AF65-F5344CB8AC3E}">
        <p14:creationId xmlns:p14="http://schemas.microsoft.com/office/powerpoint/2010/main" val="1067543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B7BE26-26D8-373E-C663-258CD3C8F68A}"/>
              </a:ext>
            </a:extLst>
          </p:cNvPr>
          <p:cNvSpPr txBox="1"/>
          <p:nvPr/>
        </p:nvSpPr>
        <p:spPr>
          <a:xfrm>
            <a:off x="461913" y="499621"/>
            <a:ext cx="6909848" cy="5355312"/>
          </a:xfrm>
          <a:prstGeom prst="rect">
            <a:avLst/>
          </a:prstGeom>
          <a:noFill/>
        </p:spPr>
        <p:txBody>
          <a:bodyPr wrap="square" rtlCol="0">
            <a:spAutoFit/>
          </a:bodyPr>
          <a:lstStyle/>
          <a:p>
            <a:r>
              <a:rPr lang="en-US" dirty="0"/>
              <a:t>                         </a:t>
            </a:r>
            <a:r>
              <a:rPr lang="en-US" dirty="0">
                <a:solidFill>
                  <a:srgbClr val="FF0000"/>
                </a:solidFill>
              </a:rPr>
              <a:t>Voting Procedure in India</a:t>
            </a:r>
          </a:p>
          <a:p>
            <a:r>
              <a:rPr lang="en-US" dirty="0"/>
              <a:t>Voting in India began with universal adult suffrage in 1952 after </a:t>
            </a:r>
          </a:p>
          <a:p>
            <a:r>
              <a:rPr lang="en-US" dirty="0"/>
              <a:t>independence. Here's a concise rundown of the process:</a:t>
            </a:r>
          </a:p>
          <a:p>
            <a:r>
              <a:rPr lang="en-US" dirty="0"/>
              <a:t>1. Preparation: The Election Commission maintains electoral rolls.</a:t>
            </a:r>
          </a:p>
          <a:p>
            <a:r>
              <a:rPr lang="en-US" dirty="0"/>
              <a:t>2. Registration: Citizens over 18 enroll as voters with proof of identity and residence.</a:t>
            </a:r>
          </a:p>
          <a:p>
            <a:r>
              <a:rPr lang="en-US" dirty="0"/>
              <a:t>3</a:t>
            </a:r>
            <a:r>
              <a:rPr lang="en-US" dirty="0">
                <a:solidFill>
                  <a:srgbClr val="00B0F0"/>
                </a:solidFill>
              </a:rPr>
              <a:t>. </a:t>
            </a:r>
            <a:r>
              <a:rPr lang="en-US" dirty="0"/>
              <a:t>Constituencies: India is divided into areas, each electing one representative to the Lok Sabha.</a:t>
            </a:r>
          </a:p>
          <a:p>
            <a:r>
              <a:rPr lang="en-US" dirty="0"/>
              <a:t>4. Candidates and Campaigning: Political parties nominate candidates who campaign to persuade voters.</a:t>
            </a:r>
          </a:p>
          <a:p>
            <a:r>
              <a:rPr lang="en-US" dirty="0"/>
              <a:t>5. Election Day: Voters go to polling stations, present ID, and cast votes using ballot papers or electronic voting machines (EVMs).</a:t>
            </a:r>
          </a:p>
          <a:p>
            <a:r>
              <a:rPr lang="en-US" dirty="0"/>
              <a:t>6. Vote Counting: Votes are tallied, winners declared, and the majority party forms the government.</a:t>
            </a:r>
          </a:p>
          <a:p>
            <a:r>
              <a:rPr lang="en-US" dirty="0"/>
              <a:t>7. Election Commission Oversight: The Election Commission ensures fair elections, monitors campaigns, and enforces electoral laws.</a:t>
            </a:r>
          </a:p>
          <a:p>
            <a:r>
              <a:rPr lang="en-US" dirty="0"/>
              <a:t>8. Regular Elections: General elections occur every five years for the Lok Sabha and state legislative assemblies, along with periodic local body elections.</a:t>
            </a:r>
            <a:endParaRPr lang="en-IN" dirty="0"/>
          </a:p>
        </p:txBody>
      </p:sp>
      <p:pic>
        <p:nvPicPr>
          <p:cNvPr id="2050" name="Picture 2" descr="All about the vote-from-home facility in the Lok Sabha elections |  Explained - The Hindu">
            <a:extLst>
              <a:ext uri="{FF2B5EF4-FFF2-40B4-BE49-F238E27FC236}">
                <a16:creationId xmlns:a16="http://schemas.microsoft.com/office/drawing/2014/main" id="{12BF400F-BB02-E5E1-6B66-5E214E20C5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5455" y="685654"/>
            <a:ext cx="4363825" cy="4668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9290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A420A5-7420-168C-AA52-8614EEA69407}"/>
              </a:ext>
            </a:extLst>
          </p:cNvPr>
          <p:cNvSpPr txBox="1"/>
          <p:nvPr/>
        </p:nvSpPr>
        <p:spPr>
          <a:xfrm>
            <a:off x="3110845" y="329938"/>
            <a:ext cx="4835951" cy="369332"/>
          </a:xfrm>
          <a:prstGeom prst="rect">
            <a:avLst/>
          </a:prstGeom>
          <a:noFill/>
        </p:spPr>
        <p:txBody>
          <a:bodyPr wrap="square" rtlCol="0">
            <a:spAutoFit/>
          </a:bodyPr>
          <a:lstStyle/>
          <a:p>
            <a:r>
              <a:rPr lang="en-US" dirty="0">
                <a:solidFill>
                  <a:srgbClr val="FF0000"/>
                </a:solidFill>
              </a:rPr>
              <a:t>Safeguards Against Voter Fraud in Indian Elections</a:t>
            </a:r>
            <a:endParaRPr lang="en-IN" dirty="0">
              <a:solidFill>
                <a:srgbClr val="FF0000"/>
              </a:solidFill>
            </a:endParaRPr>
          </a:p>
        </p:txBody>
      </p:sp>
      <p:sp>
        <p:nvSpPr>
          <p:cNvPr id="3" name="TextBox 2">
            <a:extLst>
              <a:ext uri="{FF2B5EF4-FFF2-40B4-BE49-F238E27FC236}">
                <a16:creationId xmlns:a16="http://schemas.microsoft.com/office/drawing/2014/main" id="{B8A3DA91-6762-0925-0C64-B48307731491}"/>
              </a:ext>
            </a:extLst>
          </p:cNvPr>
          <p:cNvSpPr txBox="1"/>
          <p:nvPr/>
        </p:nvSpPr>
        <p:spPr>
          <a:xfrm>
            <a:off x="688157" y="801278"/>
            <a:ext cx="11236750" cy="1754326"/>
          </a:xfrm>
          <a:prstGeom prst="rect">
            <a:avLst/>
          </a:prstGeom>
          <a:noFill/>
        </p:spPr>
        <p:txBody>
          <a:bodyPr wrap="square" rtlCol="0">
            <a:spAutoFit/>
          </a:bodyPr>
          <a:lstStyle/>
          <a:p>
            <a:r>
              <a:rPr lang="en-US" dirty="0"/>
              <a:t>To prevent fraud votes, India implements several safeguards in its electoral process. These include strict voter registration procedures requiring valid identification, the use of indelible ink to mark voters after casting their ballots, and the widespread use of tamper-proof Electronic Voting Machines (EVMs). Polling stations are secured, and the entire process is overseen by election officials and party representatives to maintain transparency. After voting concludes, votes are counted meticulously, with legal recourse available for any allegations of malpractice. These measures collectively aim to uphold the integrity of the electoral system and ensure that only legitimate votes are counted.</a:t>
            </a:r>
            <a:endParaRPr lang="en-IN" dirty="0"/>
          </a:p>
        </p:txBody>
      </p:sp>
      <p:sp>
        <p:nvSpPr>
          <p:cNvPr id="5" name="AutoShape 2" descr="Biometric voter ID registration (and verification)">
            <a:extLst>
              <a:ext uri="{FF2B5EF4-FFF2-40B4-BE49-F238E27FC236}">
                <a16:creationId xmlns:a16="http://schemas.microsoft.com/office/drawing/2014/main" id="{2CE26D42-2884-16EB-6BD8-5C49B023A14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80" name="Picture 8" descr="More Women Voters, Low Crime Rate: How EVMs Win Over Paper Ballots">
            <a:extLst>
              <a:ext uri="{FF2B5EF4-FFF2-40B4-BE49-F238E27FC236}">
                <a16:creationId xmlns:a16="http://schemas.microsoft.com/office/drawing/2014/main" id="{E26A3834-C92B-321F-1344-CCF7C495EF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693" y="2931737"/>
            <a:ext cx="3923711" cy="268663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594D902-1614-94FB-F337-E6D36078BC39}"/>
              </a:ext>
            </a:extLst>
          </p:cNvPr>
          <p:cNvSpPr txBox="1"/>
          <p:nvPr/>
        </p:nvSpPr>
        <p:spPr>
          <a:xfrm>
            <a:off x="5392132" y="3026004"/>
            <a:ext cx="5835192" cy="2862322"/>
          </a:xfrm>
          <a:prstGeom prst="rect">
            <a:avLst/>
          </a:prstGeom>
          <a:noFill/>
        </p:spPr>
        <p:txBody>
          <a:bodyPr wrap="square" rtlCol="0">
            <a:spAutoFit/>
          </a:bodyPr>
          <a:lstStyle/>
          <a:p>
            <a:r>
              <a:rPr lang="en-US" dirty="0"/>
              <a:t>Both ballot boxes and EVMs offer safeguards against fraud votes, albeit through different mechanisms. While ballot boxes provide a transparent and manually verifiable process, EVMs offer efficiency and reduced human error. The choice between the two depends on factors such as technological infrastructure, voter confidence, and the specific needs of the electoral system. Ultimately, robust safeguards, regardless of the voting method, are essential to ensure the integrity and fairness of elections.</a:t>
            </a:r>
          </a:p>
          <a:p>
            <a:endParaRPr lang="en-IN" dirty="0"/>
          </a:p>
        </p:txBody>
      </p:sp>
    </p:spTree>
    <p:extLst>
      <p:ext uri="{BB962C8B-B14F-4D97-AF65-F5344CB8AC3E}">
        <p14:creationId xmlns:p14="http://schemas.microsoft.com/office/powerpoint/2010/main" val="3364041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Strengthen Integrity of Voter Identification via Fingerprints">
            <a:extLst>
              <a:ext uri="{FF2B5EF4-FFF2-40B4-BE49-F238E27FC236}">
                <a16:creationId xmlns:a16="http://schemas.microsoft.com/office/drawing/2014/main" id="{EFE83B67-BEB1-76BE-20AB-D686FFD60E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3961" y="1357460"/>
            <a:ext cx="8389856" cy="506219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2766796-03DC-A2C1-3A2C-F79DCE7A334C}"/>
              </a:ext>
            </a:extLst>
          </p:cNvPr>
          <p:cNvSpPr txBox="1"/>
          <p:nvPr/>
        </p:nvSpPr>
        <p:spPr>
          <a:xfrm>
            <a:off x="1885361" y="622169"/>
            <a:ext cx="8908332" cy="646331"/>
          </a:xfrm>
          <a:prstGeom prst="rect">
            <a:avLst/>
          </a:prstGeom>
          <a:noFill/>
        </p:spPr>
        <p:txBody>
          <a:bodyPr wrap="square" rtlCol="0">
            <a:spAutoFit/>
          </a:bodyPr>
          <a:lstStyle/>
          <a:p>
            <a:r>
              <a:rPr lang="en-US" dirty="0">
                <a:solidFill>
                  <a:srgbClr val="FF0000"/>
                </a:solidFill>
              </a:rPr>
              <a:t>Strengthening the Integrity of Voter Identification Through Fingerprint Authentication</a:t>
            </a:r>
          </a:p>
          <a:p>
            <a:endParaRPr lang="en-IN" dirty="0"/>
          </a:p>
        </p:txBody>
      </p:sp>
    </p:spTree>
    <p:extLst>
      <p:ext uri="{BB962C8B-B14F-4D97-AF65-F5344CB8AC3E}">
        <p14:creationId xmlns:p14="http://schemas.microsoft.com/office/powerpoint/2010/main" val="351291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38A124-6284-4444-1EFB-711D0F15A8C8}"/>
              </a:ext>
            </a:extLst>
          </p:cNvPr>
          <p:cNvSpPr txBox="1"/>
          <p:nvPr/>
        </p:nvSpPr>
        <p:spPr>
          <a:xfrm>
            <a:off x="1960775" y="263951"/>
            <a:ext cx="7409468" cy="369332"/>
          </a:xfrm>
          <a:prstGeom prst="rect">
            <a:avLst/>
          </a:prstGeom>
          <a:noFill/>
        </p:spPr>
        <p:txBody>
          <a:bodyPr wrap="square" rtlCol="0">
            <a:spAutoFit/>
          </a:bodyPr>
          <a:lstStyle/>
          <a:p>
            <a:r>
              <a:rPr lang="en-US" dirty="0">
                <a:solidFill>
                  <a:srgbClr val="FF0000"/>
                </a:solidFill>
              </a:rPr>
              <a:t>Introducing Fingerprint Authentication: Enhancing Electoral Integrity in India</a:t>
            </a:r>
            <a:endParaRPr lang="en-IN" dirty="0">
              <a:solidFill>
                <a:srgbClr val="FF0000"/>
              </a:solidFill>
            </a:endParaRPr>
          </a:p>
        </p:txBody>
      </p:sp>
      <p:sp>
        <p:nvSpPr>
          <p:cNvPr id="3" name="TextBox 2">
            <a:extLst>
              <a:ext uri="{FF2B5EF4-FFF2-40B4-BE49-F238E27FC236}">
                <a16:creationId xmlns:a16="http://schemas.microsoft.com/office/drawing/2014/main" id="{5C36EBA8-D6B0-2971-3DE7-AAD4108C2BE0}"/>
              </a:ext>
            </a:extLst>
          </p:cNvPr>
          <p:cNvSpPr txBox="1"/>
          <p:nvPr/>
        </p:nvSpPr>
        <p:spPr>
          <a:xfrm>
            <a:off x="452487" y="867266"/>
            <a:ext cx="11199043" cy="5355312"/>
          </a:xfrm>
          <a:prstGeom prst="rect">
            <a:avLst/>
          </a:prstGeom>
          <a:noFill/>
        </p:spPr>
        <p:txBody>
          <a:bodyPr wrap="square" rtlCol="0">
            <a:spAutoFit/>
          </a:bodyPr>
          <a:lstStyle/>
          <a:p>
            <a:r>
              <a:rPr lang="en-US" dirty="0"/>
              <a:t>Fingerprint authentication offers a robust solution to combat voter fraud and enhance the integrity of the electoral process in India. By implementing fingerprint sensors at polling stations, voters would be required to authenticate their identity before casting their votes. This biometric authentication method ensures that only legitimate voters can participate in the electoral process, significantly reducing the risk of fraud votes.</a:t>
            </a:r>
          </a:p>
          <a:p>
            <a:endParaRPr lang="en-US" dirty="0"/>
          </a:p>
          <a:p>
            <a:r>
              <a:rPr lang="en-US" dirty="0"/>
              <a:t>Here's how the implementation would work:</a:t>
            </a:r>
          </a:p>
          <a:p>
            <a:r>
              <a:rPr lang="en-US" dirty="0"/>
              <a:t>1. Enrollment Process: Before elections, eligible voters would need to enroll their fingerprints with the Election Commission database. This process would involve capturing fingerprints using secure and reliable technology to create a unique biometric identifier for each voter.</a:t>
            </a:r>
          </a:p>
          <a:p>
            <a:r>
              <a:rPr lang="en-US" dirty="0"/>
              <a:t>2. Voter Verification: On election day, voters would approach the polling station and present their identification documents, as usual. In addition to this, they would need to place their finger on the fingerprint sensor for verification.</a:t>
            </a:r>
          </a:p>
          <a:p>
            <a:r>
              <a:rPr lang="en-US" dirty="0"/>
              <a:t>3. Authentication: The fingerprint sensor would compare the voter's fingerprint with the stored biometric data in real-time. If the fingerprints match, the voter would be allowed to proceed with casting their vote. Otherwise, they would be denied access, preventing unauthorized individuals from voting.</a:t>
            </a:r>
          </a:p>
          <a:p>
            <a:r>
              <a:rPr lang="en-US" dirty="0"/>
              <a:t>4. Data Security: It's crucial to ensure the security and privacy of voter biometric data. Robust encryption and data protection measures must be implemented to safeguard this sensitive information from unauthorized access or misuse.</a:t>
            </a:r>
          </a:p>
          <a:p>
            <a:r>
              <a:rPr lang="en-US" dirty="0"/>
              <a:t>5. Accessibility Considerations: Adequate provisions should be made to ensure that the fingerprint authentication system is accessible to all voters, including those with disabilities or special needs.</a:t>
            </a:r>
          </a:p>
          <a:p>
            <a:endParaRPr lang="en-US" dirty="0"/>
          </a:p>
        </p:txBody>
      </p:sp>
    </p:spTree>
    <p:extLst>
      <p:ext uri="{BB962C8B-B14F-4D97-AF65-F5344CB8AC3E}">
        <p14:creationId xmlns:p14="http://schemas.microsoft.com/office/powerpoint/2010/main" val="2741953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4DA7DA-9F7D-6B09-EC52-7D4BF32384AE}"/>
              </a:ext>
            </a:extLst>
          </p:cNvPr>
          <p:cNvSpPr txBox="1"/>
          <p:nvPr/>
        </p:nvSpPr>
        <p:spPr>
          <a:xfrm>
            <a:off x="424206" y="329938"/>
            <a:ext cx="11481848" cy="5909310"/>
          </a:xfrm>
          <a:prstGeom prst="rect">
            <a:avLst/>
          </a:prstGeom>
          <a:noFill/>
        </p:spPr>
        <p:txBody>
          <a:bodyPr wrap="square" rtlCol="0">
            <a:spAutoFit/>
          </a:bodyPr>
          <a:lstStyle/>
          <a:p>
            <a:r>
              <a:rPr lang="en-US" dirty="0"/>
              <a:t>Introducing fingerprint authentication for enhancing electoral integrity in India presents some challenges and potential disadvantages:</a:t>
            </a:r>
          </a:p>
          <a:p>
            <a:r>
              <a:rPr lang="en-US" dirty="0"/>
              <a:t>1. Cost and Infrastructure: Implementing fingerprint authentication systems across all polling stations would require significant financial investment and technological infrastructure. This could pose challenges in areas with limited resources or inadequate technological infrastructure.</a:t>
            </a:r>
          </a:p>
          <a:p>
            <a:r>
              <a:rPr lang="en-US" dirty="0"/>
              <a:t>2. Complexity: Fingerprint authentication adds an extra layer of complexity to the voting process, potentially increasing the time taken for each voter to cast their ballot. This may result in longer queues and delays, especially during peak voting hours.</a:t>
            </a:r>
          </a:p>
          <a:p>
            <a:r>
              <a:rPr lang="en-US" dirty="0"/>
              <a:t>3. Data Security Concerns: Storing and managing biometric data, such as fingerprints, raises concerns about data security and privacy. There is a risk of unauthorized access, hacking, or misuse of biometric information, leading to identity theft or fraud.</a:t>
            </a:r>
          </a:p>
          <a:p>
            <a:r>
              <a:rPr lang="en-US" dirty="0"/>
              <a:t>4. Accessibility Issues: Fingerprint authentication may pose accessibility challenges for certain groups, such as elderly voters or those with disabilities. Ensuring that the system is inclusive and accessible to all voters would require additional considerations and accommodations.</a:t>
            </a:r>
          </a:p>
          <a:p>
            <a:r>
              <a:rPr lang="en-US" dirty="0"/>
              <a:t>5. False Rejections and Errors: Fingerprint authentication systems are not foolproof and may sometimes result in false rejections or errors, where legitimate voters are denied access due to issues with fingerprint recognition. This could disenfranchise eligible voters and undermine the democratic process.</a:t>
            </a:r>
          </a:p>
          <a:p>
            <a:r>
              <a:rPr lang="en-US" dirty="0"/>
              <a:t>6. Resistance and Trust Issues: Introducing new technology in elections may face resistance from some segments of the population who are skeptical about the reliability and security of electronic systems. Building trust and confidence in fingerprint authentication would require extensive awareness campaigns and transparency from election authorities.</a:t>
            </a:r>
          </a:p>
          <a:p>
            <a:endParaRPr lang="en-US" dirty="0"/>
          </a:p>
        </p:txBody>
      </p:sp>
    </p:spTree>
    <p:extLst>
      <p:ext uri="{BB962C8B-B14F-4D97-AF65-F5344CB8AC3E}">
        <p14:creationId xmlns:p14="http://schemas.microsoft.com/office/powerpoint/2010/main" val="2860263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3C6D01-2DF7-8BE8-D18D-17DD02DE8A5F}"/>
              </a:ext>
            </a:extLst>
          </p:cNvPr>
          <p:cNvSpPr txBox="1"/>
          <p:nvPr/>
        </p:nvSpPr>
        <p:spPr>
          <a:xfrm>
            <a:off x="348792" y="386499"/>
            <a:ext cx="6975835" cy="4524315"/>
          </a:xfrm>
          <a:prstGeom prst="rect">
            <a:avLst/>
          </a:prstGeom>
          <a:noFill/>
        </p:spPr>
        <p:txBody>
          <a:bodyPr wrap="square" rtlCol="0">
            <a:spAutoFit/>
          </a:bodyPr>
          <a:lstStyle/>
          <a:p>
            <a:r>
              <a:rPr lang="en-US" dirty="0"/>
              <a:t>To overcome challenges with fingerprint authentication in Indian elections:</a:t>
            </a:r>
          </a:p>
          <a:p>
            <a:endParaRPr lang="en-US" dirty="0"/>
          </a:p>
          <a:p>
            <a:r>
              <a:rPr lang="en-US" dirty="0"/>
              <a:t>1. Start Small: Begin with pilot programs to test feasibility.</a:t>
            </a:r>
          </a:p>
          <a:p>
            <a:r>
              <a:rPr lang="en-US" dirty="0"/>
              <a:t>2. Invest in Infrastructure: Allocate resources for tech development.</a:t>
            </a:r>
          </a:p>
          <a:p>
            <a:r>
              <a:rPr lang="en-US" dirty="0"/>
              <a:t>3. Secure Data: Implement robust security measures for biometric data.</a:t>
            </a:r>
          </a:p>
          <a:p>
            <a:r>
              <a:rPr lang="en-US" dirty="0"/>
              <a:t>4. Ensure Accessibility: Provide alternative methods for voters with issues.</a:t>
            </a:r>
          </a:p>
          <a:p>
            <a:r>
              <a:rPr lang="en-US" dirty="0"/>
              <a:t>5. Educate the Public: Conduct awareness campaigns to build trust.</a:t>
            </a:r>
          </a:p>
          <a:p>
            <a:r>
              <a:rPr lang="en-US" dirty="0"/>
              <a:t>6. Engage Stakeholders: Involve various groups in the process.</a:t>
            </a:r>
          </a:p>
          <a:p>
            <a:r>
              <a:rPr lang="en-US" dirty="0"/>
              <a:t>7. Establish Regulations: Develop clear legal frameworks.</a:t>
            </a:r>
          </a:p>
          <a:p>
            <a:r>
              <a:rPr lang="en-US" dirty="0"/>
              <a:t>8. Continuous Improvement: Monitor and adapt systems for efficiency.</a:t>
            </a:r>
          </a:p>
          <a:p>
            <a:endParaRPr lang="en-US" dirty="0"/>
          </a:p>
          <a:p>
            <a:r>
              <a:rPr lang="en-US" dirty="0"/>
              <a:t>This multifaceted approach ensures a balanced implementation of fingerprint authentication, addressing concerns while enhancing electoral integrity.</a:t>
            </a:r>
            <a:endParaRPr lang="en-IN" dirty="0"/>
          </a:p>
        </p:txBody>
      </p:sp>
      <p:pic>
        <p:nvPicPr>
          <p:cNvPr id="5122" name="Picture 2" descr="Free Stock Videos of Biometric, Stock Footage in 4K and Full HD">
            <a:extLst>
              <a:ext uri="{FF2B5EF4-FFF2-40B4-BE49-F238E27FC236}">
                <a16:creationId xmlns:a16="http://schemas.microsoft.com/office/drawing/2014/main" id="{040F559F-4F6A-4C60-ECF9-839213D496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3357" y="998947"/>
            <a:ext cx="3214540"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612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94EAE9-235C-A5E2-5652-72E13891EC13}"/>
              </a:ext>
            </a:extLst>
          </p:cNvPr>
          <p:cNvSpPr txBox="1"/>
          <p:nvPr/>
        </p:nvSpPr>
        <p:spPr>
          <a:xfrm>
            <a:off x="2111603" y="452487"/>
            <a:ext cx="7475457" cy="369332"/>
          </a:xfrm>
          <a:prstGeom prst="rect">
            <a:avLst/>
          </a:prstGeom>
          <a:noFill/>
        </p:spPr>
        <p:txBody>
          <a:bodyPr wrap="square" rtlCol="0">
            <a:spAutoFit/>
          </a:bodyPr>
          <a:lstStyle/>
          <a:p>
            <a:r>
              <a:rPr lang="en-US" dirty="0">
                <a:solidFill>
                  <a:srgbClr val="FF0000"/>
                </a:solidFill>
              </a:rPr>
              <a:t>Implementation of voting machine in Xilinx </a:t>
            </a:r>
            <a:r>
              <a:rPr lang="en-US" dirty="0" err="1">
                <a:solidFill>
                  <a:srgbClr val="FF0000"/>
                </a:solidFill>
              </a:rPr>
              <a:t>Vivado</a:t>
            </a:r>
            <a:r>
              <a:rPr lang="en-US" dirty="0">
                <a:solidFill>
                  <a:srgbClr val="FF0000"/>
                </a:solidFill>
              </a:rPr>
              <a:t> software using FPGA kit</a:t>
            </a:r>
            <a:endParaRPr lang="en-IN" dirty="0">
              <a:solidFill>
                <a:srgbClr val="FF0000"/>
              </a:solidFill>
            </a:endParaRPr>
          </a:p>
        </p:txBody>
      </p:sp>
      <p:pic>
        <p:nvPicPr>
          <p:cNvPr id="6148" name="Picture 4" descr="Designing a Simple Voting Machine using FPGAs with Verilog HDL and Vivado">
            <a:extLst>
              <a:ext uri="{FF2B5EF4-FFF2-40B4-BE49-F238E27FC236}">
                <a16:creationId xmlns:a16="http://schemas.microsoft.com/office/drawing/2014/main" id="{FF5716A3-554C-0B85-34E9-FB7386B2151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954" r="7935"/>
          <a:stretch/>
        </p:blipFill>
        <p:spPr bwMode="auto">
          <a:xfrm>
            <a:off x="1008668" y="944368"/>
            <a:ext cx="9275975" cy="4666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624482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84</TotalTime>
  <Words>1147</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Gill Sans MT</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Lohitha</dc:creator>
  <cp:lastModifiedBy>RAKSHA BN</cp:lastModifiedBy>
  <cp:revision>3</cp:revision>
  <dcterms:created xsi:type="dcterms:W3CDTF">2024-06-04T03:50:49Z</dcterms:created>
  <dcterms:modified xsi:type="dcterms:W3CDTF">2024-07-17T05:56:41Z</dcterms:modified>
</cp:coreProperties>
</file>