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ample Tntra format.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8229600" cy="914400"/>
          </a:xfrm>
          <a:prstGeom prst="rect">
            <a:avLst/>
          </a:prstGeom>
          <a:noFill/>
        </p:spPr>
        <p:txBody>
          <a:bodyPr wrap="square">
            <a:spAutoFit/>
          </a:bodyPr>
          <a:lstStyle/>
          <a:p/>
          <a:p>
            <a:pPr algn="ctr">
              <a:defRPr sz="2400" b="1">
                <a:solidFill>
                  <a:srgbClr val="000000"/>
                </a:solidFill>
              </a:defRPr>
            </a:pPr>
            <a:r>
              <a:t>9. Conclusion</a:t>
            </a:r>
          </a:p>
        </p:txBody>
      </p:sp>
      <p:sp>
        <p:nvSpPr>
          <p:cNvPr id="4" name="TextBox 3"/>
          <p:cNvSpPr txBox="1"/>
          <p:nvPr/>
        </p:nvSpPr>
        <p:spPr>
          <a:xfrm>
            <a:off x="457200" y="1828800"/>
            <a:ext cx="8229600" cy="4572000"/>
          </a:xfrm>
          <a:prstGeom prst="rect">
            <a:avLst/>
          </a:prstGeom>
          <a:noFill/>
        </p:spPr>
        <p:txBody>
          <a:bodyPr wrap="square">
            <a:spAutoFit/>
          </a:bodyPr>
          <a:lstStyle/>
          <a:p/>
          <a:p>
            <a:pPr algn="l">
              <a:spcAft>
                <a:spcPts val="1200"/>
              </a:spcAft>
              <a:defRPr sz="1600">
                <a:solidFill>
                  <a:srgbClr val="000000"/>
                </a:solidFill>
              </a:defRPr>
            </a:pPr>
            <a:r>
              <a:t>- Recap of the most important points covered in the presentation, emphasizing their relevance to basics-level learners</a:t>
            </a:r>
          </a:p>
          <a:p>
            <a:pPr algn="l">
              <a:spcAft>
                <a:spcPts val="1200"/>
              </a:spcAft>
              <a:defRPr sz="1600">
                <a:solidFill>
                  <a:srgbClr val="000000"/>
                </a:solidFill>
              </a:defRPr>
            </a:pPr>
            <a:r>
              <a:t>- Encouragement for further exploration and study of history of aeronautics, particularly its impact on modern technology and future trends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8229600" cy="914400"/>
          </a:xfrm>
          <a:prstGeom prst="rect">
            <a:avLst/>
          </a:prstGeom>
          <a:noFill/>
        </p:spPr>
        <p:txBody>
          <a:bodyPr wrap="square">
            <a:spAutoFit/>
          </a:bodyPr>
          <a:lstStyle/>
          <a:p/>
          <a:p>
            <a:pPr algn="ctr">
              <a:defRPr sz="2400" b="1">
                <a:solidFill>
                  <a:srgbClr val="000000"/>
                </a:solidFill>
              </a:defRPr>
            </a:pPr>
            <a:r>
              <a:t>10. Future Outlook for History of Aeronautics</a:t>
            </a:r>
          </a:p>
        </p:txBody>
      </p:sp>
      <p:sp>
        <p:nvSpPr>
          <p:cNvPr id="4" name="TextBox 3"/>
          <p:cNvSpPr txBox="1"/>
          <p:nvPr/>
        </p:nvSpPr>
        <p:spPr>
          <a:xfrm>
            <a:off x="457200" y="1828800"/>
            <a:ext cx="8229600" cy="4572000"/>
          </a:xfrm>
          <a:prstGeom prst="rect">
            <a:avLst/>
          </a:prstGeom>
          <a:noFill/>
        </p:spPr>
        <p:txBody>
          <a:bodyPr wrap="square">
            <a:spAutoFit/>
          </a:bodyPr>
          <a:lstStyle/>
          <a:p/>
          <a:p>
            <a:pPr algn="l">
              <a:spcAft>
                <a:spcPts val="1200"/>
              </a:spcAft>
              <a:defRPr sz="1600">
                <a:solidFill>
                  <a:srgbClr val="000000"/>
                </a:solidFill>
              </a:defRPr>
            </a:pPr>
            <a:r>
              <a:t>- Predictions or recommendations for future trends in aeronautical engineering, such as the development of electric aircraft, advanced materials, or new propulsion systems</a:t>
            </a:r>
          </a:p>
          <a:p>
            <a:pPr algn="l">
              <a:spcAft>
                <a:spcPts val="1200"/>
              </a:spcAft>
              <a:defRPr sz="1600">
                <a:solidFill>
                  <a:srgbClr val="000000"/>
                </a:solidFill>
              </a:defRPr>
            </a:pPr>
            <a:r>
              <a:t>- Explanation of how these developments may evolve in the context of basics-level learners, focusing on opportunities for innovation and research</a:t>
            </a:r>
          </a:p>
          <a:p>
            <a:pPr algn="l">
              <a:spcAft>
                <a:spcPts val="1200"/>
              </a:spcAft>
              <a:defRPr sz="1600">
                <a:solidFill>
                  <a:srgbClr val="000000"/>
                </a:solidFill>
              </a:defRPr>
            </a:pPr>
            <a:r>
              <a:t>- Highlighting any potential challenges that may arise during this evolution and discussing strategies to overcome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8229600" cy="914400"/>
          </a:xfrm>
          <a:prstGeom prst="rect">
            <a:avLst/>
          </a:prstGeom>
          <a:noFill/>
        </p:spPr>
        <p:txBody>
          <a:bodyPr wrap="square">
            <a:spAutoFit/>
          </a:bodyPr>
          <a:lstStyle/>
          <a:p/>
          <a:p>
            <a:pPr algn="ctr">
              <a:defRPr sz="2400" b="1">
                <a:solidFill>
                  <a:srgbClr val="000000"/>
                </a:solidFill>
              </a:defRPr>
            </a:pPr>
            <a:r>
              <a:t>1. Introduction to History of Aeronautics</a:t>
            </a:r>
          </a:p>
        </p:txBody>
      </p:sp>
      <p:sp>
        <p:nvSpPr>
          <p:cNvPr id="4" name="TextBox 3"/>
          <p:cNvSpPr txBox="1"/>
          <p:nvPr/>
        </p:nvSpPr>
        <p:spPr>
          <a:xfrm>
            <a:off x="457200" y="1828800"/>
            <a:ext cx="8229600" cy="4572000"/>
          </a:xfrm>
          <a:prstGeom prst="rect">
            <a:avLst/>
          </a:prstGeom>
          <a:noFill/>
        </p:spPr>
        <p:txBody>
          <a:bodyPr wrap="square">
            <a:spAutoFit/>
          </a:bodyPr>
          <a:lstStyle/>
          <a:p/>
          <a:p>
            <a:pPr algn="l">
              <a:spcAft>
                <a:spcPts val="1200"/>
              </a:spcAft>
              <a:defRPr sz="1600">
                <a:solidFill>
                  <a:srgbClr val="000000"/>
                </a:solidFill>
              </a:defRPr>
            </a:pPr>
            <a:r>
              <a:t>- Brief overview of the evolution and development of aeronautics as a field</a:t>
            </a:r>
          </a:p>
          <a:p>
            <a:pPr algn="l">
              <a:spcAft>
                <a:spcPts val="1200"/>
              </a:spcAft>
              <a:defRPr sz="1600">
                <a:solidFill>
                  <a:srgbClr val="000000"/>
                </a:solidFill>
              </a:defRPr>
            </a:pPr>
            <a:r>
              <a:t>- Explanation of why understanding the history of aeronautics is essential for basics-level learners, particularly its impact on modern technology and industry</a:t>
            </a:r>
          </a:p>
          <a:p>
            <a:pPr algn="l">
              <a:spcAft>
                <a:spcPts val="1200"/>
              </a:spcAft>
              <a:defRPr sz="1600">
                <a:solidFill>
                  <a:srgbClr val="000000"/>
                </a:solidFill>
              </a:defRPr>
            </a:pPr>
            <a:r>
              <a:t>- Key applications or uses of historical knowledge in aeronautics, such as safety improvements, design advancements, and operational efficiencies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8229600" cy="914400"/>
          </a:xfrm>
          <a:prstGeom prst="rect">
            <a:avLst/>
          </a:prstGeom>
          <a:noFill/>
        </p:spPr>
        <p:txBody>
          <a:bodyPr wrap="square">
            <a:spAutoFit/>
          </a:bodyPr>
          <a:lstStyle/>
          <a:p/>
          <a:p>
            <a:pPr algn="ctr">
              <a:defRPr sz="2400" b="1">
                <a:solidFill>
                  <a:srgbClr val="000000"/>
                </a:solidFill>
              </a:defRPr>
            </a:pPr>
            <a:r>
              <a:t>2. Core Problems in History of Aeronautics</a:t>
            </a:r>
          </a:p>
        </p:txBody>
      </p:sp>
      <p:sp>
        <p:nvSpPr>
          <p:cNvPr id="4" name="TextBox 3"/>
          <p:cNvSpPr txBox="1"/>
          <p:nvPr/>
        </p:nvSpPr>
        <p:spPr>
          <a:xfrm>
            <a:off x="457200" y="1828800"/>
            <a:ext cx="8229600" cy="4572000"/>
          </a:xfrm>
          <a:prstGeom prst="rect">
            <a:avLst/>
          </a:prstGeom>
          <a:noFill/>
        </p:spPr>
        <p:txBody>
          <a:bodyPr wrap="square">
            <a:spAutoFit/>
          </a:bodyPr>
          <a:lstStyle/>
          <a:p/>
          <a:p>
            <a:pPr algn="l">
              <a:spcAft>
                <a:spcPts val="1200"/>
              </a:spcAft>
              <a:defRPr sz="1600">
                <a:solidFill>
                  <a:srgbClr val="000000"/>
                </a:solidFill>
              </a:defRPr>
            </a:pPr>
            <a:r>
              <a:t>- Detailed explanation of the primary challenges faced during the development of aeronautics, like overcoming gravity, achieving flight stability, and increasing efficiency</a:t>
            </a:r>
          </a:p>
          <a:p>
            <a:pPr algn="l">
              <a:spcAft>
                <a:spcPts val="1200"/>
              </a:spcAft>
              <a:defRPr sz="1600">
                <a:solidFill>
                  <a:srgbClr val="000000"/>
                </a:solidFill>
              </a:defRPr>
            </a:pPr>
            <a:r>
              <a:t>- Importance of understanding these problems for basics-level learners as they form the basis of modern aeronautical engineering principles</a:t>
            </a:r>
          </a:p>
          <a:p>
            <a:pPr algn="l">
              <a:spcAft>
                <a:spcPts val="1200"/>
              </a:spcAft>
              <a:defRPr sz="1600">
                <a:solidFill>
                  <a:srgbClr val="000000"/>
                </a:solidFill>
              </a:defRPr>
            </a:pPr>
            <a:r>
              <a:t>- Real-world examples demonstrating these challenges, such as the Wright Brothers' struggle to maintain control during their initial flights or the development of supersonic aircraft and their associated noise issues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8229600" cy="914400"/>
          </a:xfrm>
          <a:prstGeom prst="rect">
            <a:avLst/>
          </a:prstGeom>
          <a:noFill/>
        </p:spPr>
        <p:txBody>
          <a:bodyPr wrap="square">
            <a:spAutoFit/>
          </a:bodyPr>
          <a:lstStyle/>
          <a:p/>
          <a:p>
            <a:pPr algn="ctr">
              <a:defRPr sz="2400" b="1">
                <a:solidFill>
                  <a:srgbClr val="000000"/>
                </a:solidFill>
              </a:defRPr>
            </a:pPr>
            <a:r>
              <a:t>3. Importance of History of Aeronautics</a:t>
            </a:r>
          </a:p>
        </p:txBody>
      </p:sp>
      <p:sp>
        <p:nvSpPr>
          <p:cNvPr id="4" name="TextBox 3"/>
          <p:cNvSpPr txBox="1"/>
          <p:nvPr/>
        </p:nvSpPr>
        <p:spPr>
          <a:xfrm>
            <a:off x="457200" y="1828800"/>
            <a:ext cx="8229600" cy="4572000"/>
          </a:xfrm>
          <a:prstGeom prst="rect">
            <a:avLst/>
          </a:prstGeom>
          <a:noFill/>
        </p:spPr>
        <p:txBody>
          <a:bodyPr wrap="square">
            <a:spAutoFit/>
          </a:bodyPr>
          <a:lstStyle/>
          <a:p/>
          <a:p>
            <a:pPr algn="l">
              <a:spcAft>
                <a:spcPts val="1200"/>
              </a:spcAft>
              <a:defRPr sz="1600">
                <a:solidFill>
                  <a:srgbClr val="000000"/>
                </a:solidFill>
              </a:defRPr>
            </a:pPr>
            <a:r>
              <a:t>- Highlighting the relevance of historical aeronautical knowledge for professionals and learners at the basics level, emphasizing its role in fostering innovation and shaping future trends</a:t>
            </a:r>
          </a:p>
          <a:p>
            <a:pPr algn="l">
              <a:spcAft>
                <a:spcPts val="1200"/>
              </a:spcAft>
              <a:defRPr sz="1600">
                <a:solidFill>
                  <a:srgbClr val="000000"/>
                </a:solidFill>
              </a:defRPr>
            </a:pPr>
            <a:r>
              <a:t>- Discussion of the impact of aeronautics on various sectors, including transportation, military operations, space exploration, and more</a:t>
            </a:r>
          </a:p>
          <a:p>
            <a:pPr algn="l">
              <a:spcAft>
                <a:spcPts val="1200"/>
              </a:spcAft>
              <a:defRPr sz="1600">
                <a:solidFill>
                  <a:srgbClr val="000000"/>
                </a:solidFill>
              </a:defRPr>
            </a:pPr>
            <a:r>
              <a:t>- Inclusion of statistics or research data to support the significance of studying history of aeronautics, such as the economic contribution of the aviation industry or the lives saved through improved air travel safety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8229600" cy="914400"/>
          </a:xfrm>
          <a:prstGeom prst="rect">
            <a:avLst/>
          </a:prstGeom>
          <a:noFill/>
        </p:spPr>
        <p:txBody>
          <a:bodyPr wrap="square">
            <a:spAutoFit/>
          </a:bodyPr>
          <a:lstStyle/>
          <a:p/>
          <a:p>
            <a:pPr algn="ctr">
              <a:defRPr sz="2400" b="1">
                <a:solidFill>
                  <a:srgbClr val="000000"/>
                </a:solidFill>
              </a:defRPr>
            </a:pPr>
            <a:r>
              <a:t>4. Key Concepts in History of Aeronautics</a:t>
            </a:r>
          </a:p>
        </p:txBody>
      </p:sp>
      <p:sp>
        <p:nvSpPr>
          <p:cNvPr id="4" name="TextBox 3"/>
          <p:cNvSpPr txBox="1"/>
          <p:nvPr/>
        </p:nvSpPr>
        <p:spPr>
          <a:xfrm>
            <a:off x="457200" y="1828800"/>
            <a:ext cx="8229600" cy="4572000"/>
          </a:xfrm>
          <a:prstGeom prst="rect">
            <a:avLst/>
          </a:prstGeom>
          <a:noFill/>
        </p:spPr>
        <p:txBody>
          <a:bodyPr wrap="square">
            <a:spAutoFit/>
          </a:bodyPr>
          <a:lstStyle/>
          <a:p/>
          <a:p>
            <a:pPr algn="l">
              <a:spcAft>
                <a:spcPts val="1200"/>
              </a:spcAft>
              <a:defRPr sz="1600">
                <a:solidFill>
                  <a:srgbClr val="000000"/>
                </a:solidFill>
              </a:defRPr>
            </a:pPr>
            <a:r>
              <a:t>- Definition and explanation of fundamental concepts within aeronautical engineering, like lift, drag, thrust, and weight (also known as the four forces of flight) at a beginner-friendly level</a:t>
            </a:r>
          </a:p>
          <a:p>
            <a:pPr algn="l">
              <a:spcAft>
                <a:spcPts val="1200"/>
              </a:spcAft>
              <a:defRPr sz="1600">
                <a:solidFill>
                  <a:srgbClr val="000000"/>
                </a:solidFill>
              </a:defRPr>
            </a:pPr>
            <a:r>
              <a:t>- Explanation of additional key terms, such as aerodynamics, propulsion, control systems, and aerostatics</a:t>
            </a:r>
          </a:p>
          <a:p>
            <a:pPr algn="l">
              <a:spcAft>
                <a:spcPts val="1200"/>
              </a:spcAft>
              <a:defRPr sz="1600">
                <a:solidFill>
                  <a:srgbClr val="000000"/>
                </a:solidFill>
              </a:defRPr>
            </a:pPr>
            <a:r>
              <a:t>- Utilization of analogies or simple examples to make these concepts more accessible for basics-level learners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8229600" cy="914400"/>
          </a:xfrm>
          <a:prstGeom prst="rect">
            <a:avLst/>
          </a:prstGeom>
          <a:noFill/>
        </p:spPr>
        <p:txBody>
          <a:bodyPr wrap="square">
            <a:spAutoFit/>
          </a:bodyPr>
          <a:lstStyle/>
          <a:p/>
          <a:p>
            <a:pPr algn="ctr">
              <a:defRPr sz="2400" b="1">
                <a:solidFill>
                  <a:srgbClr val="000000"/>
                </a:solidFill>
              </a:defRPr>
            </a:pPr>
            <a:r>
              <a:t>5. Proposed Solutions for History of Aeronautics Challenges</a:t>
            </a:r>
          </a:p>
        </p:txBody>
      </p:sp>
      <p:sp>
        <p:nvSpPr>
          <p:cNvPr id="4" name="TextBox 3"/>
          <p:cNvSpPr txBox="1"/>
          <p:nvPr/>
        </p:nvSpPr>
        <p:spPr>
          <a:xfrm>
            <a:off x="457200" y="1828800"/>
            <a:ext cx="8229600" cy="4572000"/>
          </a:xfrm>
          <a:prstGeom prst="rect">
            <a:avLst/>
          </a:prstGeom>
          <a:noFill/>
        </p:spPr>
        <p:txBody>
          <a:bodyPr wrap="square">
            <a:spAutoFit/>
          </a:bodyPr>
          <a:lstStyle/>
          <a:p/>
          <a:p>
            <a:pPr algn="l">
              <a:spcAft>
                <a:spcPts val="1200"/>
              </a:spcAft>
              <a:defRPr sz="1600">
                <a:solidFill>
                  <a:srgbClr val="000000"/>
                </a:solidFill>
              </a:defRPr>
            </a:pPr>
            <a:r>
              <a:t>- Description of various solutions proposed over time to address the challenges faced during the development of aeronautics, such as advanced materials and design techniques, improved propulsion systems, and innovative control mechanisms</a:t>
            </a:r>
          </a:p>
          <a:p>
            <a:pPr algn="l">
              <a:spcAft>
                <a:spcPts val="1200"/>
              </a:spcAft>
              <a:defRPr sz="1600">
                <a:solidFill>
                  <a:srgbClr val="000000"/>
                </a:solidFill>
              </a:defRPr>
            </a:pPr>
            <a:r>
              <a:t>- Explanation of why these solutions are effective at the basics level of understanding, focusing on their underlying principles</a:t>
            </a:r>
          </a:p>
          <a:p>
            <a:pPr algn="l">
              <a:spcAft>
                <a:spcPts val="1200"/>
              </a:spcAft>
              <a:defRPr sz="1600">
                <a:solidFill>
                  <a:srgbClr val="000000"/>
                </a:solidFill>
              </a:defRPr>
            </a:pPr>
            <a:r>
              <a:t>- Presentation of case studies demonstrating the implementation of successful solutions, like the development of jet engines or computerized flight control systems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8229600" cy="914400"/>
          </a:xfrm>
          <a:prstGeom prst="rect">
            <a:avLst/>
          </a:prstGeom>
          <a:noFill/>
        </p:spPr>
        <p:txBody>
          <a:bodyPr wrap="square">
            <a:spAutoFit/>
          </a:bodyPr>
          <a:lstStyle/>
          <a:p/>
          <a:p>
            <a:pPr algn="ctr">
              <a:defRPr sz="2400" b="1">
                <a:solidFill>
                  <a:srgbClr val="000000"/>
                </a:solidFill>
              </a:defRPr>
            </a:pPr>
            <a:r>
              <a:t>6. Benefits of the Proposed Solutions</a:t>
            </a:r>
          </a:p>
        </p:txBody>
      </p:sp>
      <p:sp>
        <p:nvSpPr>
          <p:cNvPr id="4" name="TextBox 3"/>
          <p:cNvSpPr txBox="1"/>
          <p:nvPr/>
        </p:nvSpPr>
        <p:spPr>
          <a:xfrm>
            <a:off x="457200" y="1828800"/>
            <a:ext cx="8229600" cy="4572000"/>
          </a:xfrm>
          <a:prstGeom prst="rect">
            <a:avLst/>
          </a:prstGeom>
          <a:noFill/>
        </p:spPr>
        <p:txBody>
          <a:bodyPr wrap="square">
            <a:spAutoFit/>
          </a:bodyPr>
          <a:lstStyle/>
          <a:p/>
          <a:p>
            <a:pPr algn="l">
              <a:spcAft>
                <a:spcPts val="1200"/>
              </a:spcAft>
              <a:defRPr sz="1600">
                <a:solidFill>
                  <a:srgbClr val="000000"/>
                </a:solidFill>
              </a:defRPr>
            </a:pPr>
            <a:r>
              <a:t>- Explaining the benefits of implementing these solutions in aeronautical engineering, such as increased safety, efficiency, and range capabilities</a:t>
            </a:r>
          </a:p>
          <a:p>
            <a:pPr algn="l">
              <a:spcAft>
                <a:spcPts val="1200"/>
              </a:spcAft>
              <a:defRPr sz="1600">
                <a:solidFill>
                  <a:srgbClr val="000000"/>
                </a:solidFill>
              </a:defRPr>
            </a:pPr>
            <a:r>
              <a:t>- Providing evidence of their effectiveness tailored to the basics audience, using examples like the reduction in accident rates or improvements in fuel economy</a:t>
            </a:r>
          </a:p>
          <a:p>
            <a:pPr algn="l">
              <a:spcAft>
                <a:spcPts val="1200"/>
              </a:spcAft>
              <a:defRPr sz="1600">
                <a:solidFill>
                  <a:srgbClr val="000000"/>
                </a:solidFill>
              </a:defRPr>
            </a:pPr>
            <a:r>
              <a:t>- Comparison with alternative methods where applicable, showcasing the advantages of the chosen solutions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8229600" cy="914400"/>
          </a:xfrm>
          <a:prstGeom prst="rect">
            <a:avLst/>
          </a:prstGeom>
          <a:noFill/>
        </p:spPr>
        <p:txBody>
          <a:bodyPr wrap="square">
            <a:spAutoFit/>
          </a:bodyPr>
          <a:lstStyle/>
          <a:p/>
          <a:p>
            <a:pPr algn="ctr">
              <a:defRPr sz="2400" b="1">
                <a:solidFill>
                  <a:srgbClr val="000000"/>
                </a:solidFill>
              </a:defRPr>
            </a:pPr>
            <a:r>
              <a:t>7. Real-World Example of History of Aeronautics</a:t>
            </a:r>
          </a:p>
        </p:txBody>
      </p:sp>
      <p:sp>
        <p:nvSpPr>
          <p:cNvPr id="4" name="TextBox 3"/>
          <p:cNvSpPr txBox="1"/>
          <p:nvPr/>
        </p:nvSpPr>
        <p:spPr>
          <a:xfrm>
            <a:off x="457200" y="1828800"/>
            <a:ext cx="8229600" cy="4572000"/>
          </a:xfrm>
          <a:prstGeom prst="rect">
            <a:avLst/>
          </a:prstGeom>
          <a:noFill/>
        </p:spPr>
        <p:txBody>
          <a:bodyPr wrap="square">
            <a:spAutoFit/>
          </a:bodyPr>
          <a:lstStyle/>
          <a:p/>
          <a:p>
            <a:pPr algn="l">
              <a:spcAft>
                <a:spcPts val="1200"/>
              </a:spcAft>
              <a:defRPr sz="1600">
                <a:solidFill>
                  <a:srgbClr val="000000"/>
                </a:solidFill>
              </a:defRPr>
            </a:pPr>
            <a:r>
              <a:t>- Presentation of a real-world case study demonstrating the practical application of historical aeronautical knowledge, such as the development and deployment of the Boeing 747 or Space Shuttle program</a:t>
            </a:r>
          </a:p>
          <a:p>
            <a:pPr algn="l">
              <a:spcAft>
                <a:spcPts val="1200"/>
              </a:spcAft>
              <a:defRPr sz="1600">
                <a:solidFill>
                  <a:srgbClr val="000000"/>
                </a:solidFill>
              </a:defRPr>
            </a:pPr>
            <a:r>
              <a:t>- Discussion of the challenges faced during these projects and how they were overcome through innovative solutions and perseverance</a:t>
            </a:r>
          </a:p>
          <a:p>
            <a:pPr algn="l">
              <a:spcAft>
                <a:spcPts val="1200"/>
              </a:spcAft>
              <a:defRPr sz="1600">
                <a:solidFill>
                  <a:srgbClr val="000000"/>
                </a:solidFill>
              </a:defRPr>
            </a:pPr>
            <a:r>
              <a:t>- Inclusion of relevant metrics or outcomes to demonstrate impact, like the number of people transported by commercial aircraft or the scientific discoveries made during space missions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8229600" cy="914400"/>
          </a:xfrm>
          <a:prstGeom prst="rect">
            <a:avLst/>
          </a:prstGeom>
          <a:noFill/>
        </p:spPr>
        <p:txBody>
          <a:bodyPr wrap="square">
            <a:spAutoFit/>
          </a:bodyPr>
          <a:lstStyle/>
          <a:p/>
          <a:p>
            <a:pPr algn="ctr">
              <a:defRPr sz="2400" b="1">
                <a:solidFill>
                  <a:srgbClr val="000000"/>
                </a:solidFill>
              </a:defRPr>
            </a:pPr>
            <a:r>
              <a:t>8. Actionable Insights in History of Aeronautics</a:t>
            </a:r>
          </a:p>
        </p:txBody>
      </p:sp>
      <p:sp>
        <p:nvSpPr>
          <p:cNvPr id="4" name="TextBox 3"/>
          <p:cNvSpPr txBox="1"/>
          <p:nvPr/>
        </p:nvSpPr>
        <p:spPr>
          <a:xfrm>
            <a:off x="457200" y="1828800"/>
            <a:ext cx="8229600" cy="4572000"/>
          </a:xfrm>
          <a:prstGeom prst="rect">
            <a:avLst/>
          </a:prstGeom>
          <a:noFill/>
        </p:spPr>
        <p:txBody>
          <a:bodyPr wrap="square">
            <a:spAutoFit/>
          </a:bodyPr>
          <a:lstStyle/>
          <a:p/>
          <a:p>
            <a:pPr algn="l">
              <a:spcAft>
                <a:spcPts val="1200"/>
              </a:spcAft>
              <a:defRPr sz="1600">
                <a:solidFill>
                  <a:srgbClr val="000000"/>
                </a:solidFill>
              </a:defRPr>
            </a:pPr>
            <a:r>
              <a:t>- Summarizing key takeaways for basics-level learners and professionals interested in aeronautics</a:t>
            </a:r>
          </a:p>
          <a:p>
            <a:pPr algn="l">
              <a:spcAft>
                <a:spcPts val="1200"/>
              </a:spcAft>
              <a:defRPr sz="1600">
                <a:solidFill>
                  <a:srgbClr val="000000"/>
                </a:solidFill>
              </a:defRPr>
            </a:pPr>
            <a:r>
              <a:t>- Providing practical steps they can apply to their work or studies, such as designing simple aircraft models or conducting wind tunnel experiments</a:t>
            </a:r>
          </a:p>
          <a:p>
            <a:pPr algn="l">
              <a:spcAft>
                <a:spcPts val="1200"/>
              </a:spcAft>
              <a:defRPr sz="1600">
                <a:solidFill>
                  <a:srgbClr val="000000"/>
                </a:solidFill>
              </a:defRPr>
            </a:pPr>
            <a:r>
              <a:t>- Discussion on how historical knowledge of aeronautics can be integrated into real-life scenarios to enhance understanding and skills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