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7" r:id="rId2"/>
    <p:sldId id="257" r:id="rId3"/>
    <p:sldId id="258" r:id="rId4"/>
    <p:sldId id="259" r:id="rId5"/>
    <p:sldId id="260" r:id="rId6"/>
    <p:sldId id="261" r:id="rId7"/>
    <p:sldId id="262" r:id="rId8"/>
    <p:sldId id="280" r:id="rId9"/>
    <p:sldId id="281" r:id="rId10"/>
    <p:sldId id="263" r:id="rId11"/>
    <p:sldId id="264" r:id="rId12"/>
    <p:sldId id="265" r:id="rId13"/>
    <p:sldId id="266" r:id="rId14"/>
    <p:sldId id="267" r:id="rId15"/>
    <p:sldId id="268" r:id="rId16"/>
    <p:sldId id="269" r:id="rId17"/>
    <p:sldId id="282" r:id="rId18"/>
    <p:sldId id="271" r:id="rId19"/>
    <p:sldId id="283" r:id="rId20"/>
    <p:sldId id="272" r:id="rId21"/>
    <p:sldId id="273" r:id="rId22"/>
    <p:sldId id="279" r:id="rId23"/>
    <p:sldId id="275" r:id="rId24"/>
    <p:sldId id="276" r:id="rId25"/>
    <p:sldId id="28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6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view3D>
      <c:rAngAx val="1"/>
    </c:view3D>
    <c:plotArea>
      <c:layout/>
      <c:bar3DChart>
        <c:barDir val="col"/>
        <c:grouping val="clustered"/>
        <c:ser>
          <c:idx val="0"/>
          <c:order val="0"/>
          <c:tx>
            <c:strRef>
              <c:f>Sheet1!$B$1</c:f>
              <c:strCache>
                <c:ptCount val="1"/>
                <c:pt idx="0">
                  <c:v>Recognition Rate</c:v>
                </c:pt>
              </c:strCache>
            </c:strRef>
          </c:tx>
          <c:cat>
            <c:strRef>
              <c:f>Sheet1!$A$2:$A$5</c:f>
              <c:strCache>
                <c:ptCount val="3"/>
                <c:pt idx="0">
                  <c:v>Cheetah</c:v>
                </c:pt>
                <c:pt idx="1">
                  <c:v>Bear</c:v>
                </c:pt>
                <c:pt idx="2">
                  <c:v>Elephant</c:v>
                </c:pt>
              </c:strCache>
            </c:strRef>
          </c:cat>
          <c:val>
            <c:numRef>
              <c:f>Sheet1!$B$2:$B$5</c:f>
              <c:numCache>
                <c:formatCode>0.00%</c:formatCode>
                <c:ptCount val="4"/>
                <c:pt idx="0">
                  <c:v>0.72720000000000018</c:v>
                </c:pt>
                <c:pt idx="1">
                  <c:v>0.72720000000000018</c:v>
                </c:pt>
                <c:pt idx="2">
                  <c:v>0.76470000000000038</c:v>
                </c:pt>
              </c:numCache>
            </c:numRef>
          </c:val>
        </c:ser>
        <c:ser>
          <c:idx val="1"/>
          <c:order val="1"/>
          <c:tx>
            <c:strRef>
              <c:f>Sheet1!$C$1</c:f>
              <c:strCache>
                <c:ptCount val="1"/>
                <c:pt idx="0">
                  <c:v>Column1</c:v>
                </c:pt>
              </c:strCache>
            </c:strRef>
          </c:tx>
          <c:cat>
            <c:strRef>
              <c:f>Sheet1!$A$2:$A$5</c:f>
              <c:strCache>
                <c:ptCount val="3"/>
                <c:pt idx="0">
                  <c:v>Cheetah</c:v>
                </c:pt>
                <c:pt idx="1">
                  <c:v>Bear</c:v>
                </c:pt>
                <c:pt idx="2">
                  <c:v>Elephant</c:v>
                </c:pt>
              </c:strCache>
            </c:strRef>
          </c:cat>
          <c:val>
            <c:numRef>
              <c:f>Sheet1!$C$2:$C$5</c:f>
              <c:numCache>
                <c:formatCode>General</c:formatCode>
                <c:ptCount val="4"/>
              </c:numCache>
            </c:numRef>
          </c:val>
        </c:ser>
        <c:ser>
          <c:idx val="2"/>
          <c:order val="2"/>
          <c:tx>
            <c:strRef>
              <c:f>Sheet1!$D$1</c:f>
              <c:strCache>
                <c:ptCount val="1"/>
                <c:pt idx="0">
                  <c:v>Column2</c:v>
                </c:pt>
              </c:strCache>
            </c:strRef>
          </c:tx>
          <c:cat>
            <c:strRef>
              <c:f>Sheet1!$A$2:$A$5</c:f>
              <c:strCache>
                <c:ptCount val="3"/>
                <c:pt idx="0">
                  <c:v>Cheetah</c:v>
                </c:pt>
                <c:pt idx="1">
                  <c:v>Bear</c:v>
                </c:pt>
                <c:pt idx="2">
                  <c:v>Elephant</c:v>
                </c:pt>
              </c:strCache>
            </c:strRef>
          </c:cat>
          <c:val>
            <c:numRef>
              <c:f>Sheet1!$D$2:$D$5</c:f>
              <c:numCache>
                <c:formatCode>General</c:formatCode>
                <c:ptCount val="4"/>
              </c:numCache>
            </c:numRef>
          </c:val>
        </c:ser>
        <c:shape val="cylinder"/>
        <c:axId val="121922304"/>
        <c:axId val="121923840"/>
        <c:axId val="0"/>
      </c:bar3DChart>
      <c:catAx>
        <c:axId val="121922304"/>
        <c:scaling>
          <c:orientation val="minMax"/>
        </c:scaling>
        <c:axPos val="b"/>
        <c:tickLblPos val="nextTo"/>
        <c:crossAx val="121923840"/>
        <c:crosses val="autoZero"/>
        <c:auto val="1"/>
        <c:lblAlgn val="ctr"/>
        <c:lblOffset val="100"/>
      </c:catAx>
      <c:valAx>
        <c:axId val="121923840"/>
        <c:scaling>
          <c:orientation val="minMax"/>
        </c:scaling>
        <c:axPos val="l"/>
        <c:majorGridlines/>
        <c:numFmt formatCode="0.00%" sourceLinked="1"/>
        <c:tickLblPos val="nextTo"/>
        <c:crossAx val="121922304"/>
        <c:crosses val="autoZero"/>
        <c:crossBetween val="between"/>
      </c:valAx>
    </c:plotArea>
    <c:legend>
      <c:legendPos val="r"/>
      <c:legendEntry>
        <c:idx val="1"/>
        <c:delete val="1"/>
      </c:legendEntry>
      <c:legendEntry>
        <c:idx val="2"/>
        <c:delete val="1"/>
      </c:legendEntry>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F48196-92BD-4F10-922A-4AA26F355D60}" type="datetimeFigureOut">
              <a:rPr lang="en-US" smtClean="0"/>
              <a:pPr/>
              <a:t>6/26/2017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E9A61A-0AB0-41FD-ADDE-46EF4A09677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C4D8B-0554-47A6-A485-B495478AAB2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E9A61A-0AB0-41FD-ADDE-46EF4A096779}"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8BD235-1BF6-4C89-B34E-1CC5697B4128}" type="datetimeFigureOut">
              <a:rPr lang="en-US" smtClean="0"/>
              <a:pPr/>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18B4D-63DD-499C-B79C-5182AE35FCC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8BD235-1BF6-4C89-B34E-1CC5697B4128}" type="datetimeFigureOut">
              <a:rPr lang="en-US" smtClean="0"/>
              <a:pPr/>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18B4D-63DD-499C-B79C-5182AE35FC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8BD235-1BF6-4C89-B34E-1CC5697B4128}" type="datetimeFigureOut">
              <a:rPr lang="en-US" smtClean="0"/>
              <a:pPr/>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18B4D-63DD-499C-B79C-5182AE35FC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8BD235-1BF6-4C89-B34E-1CC5697B4128}" type="datetimeFigureOut">
              <a:rPr lang="en-US" smtClean="0"/>
              <a:pPr/>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18B4D-63DD-499C-B79C-5182AE35FC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8BD235-1BF6-4C89-B34E-1CC5697B4128}" type="datetimeFigureOut">
              <a:rPr lang="en-US" smtClean="0"/>
              <a:pPr/>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18B4D-63DD-499C-B79C-5182AE35FCC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8BD235-1BF6-4C89-B34E-1CC5697B4128}" type="datetimeFigureOut">
              <a:rPr lang="en-US" smtClean="0"/>
              <a:pPr/>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18B4D-63DD-499C-B79C-5182AE35FC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8BD235-1BF6-4C89-B34E-1CC5697B4128}" type="datetimeFigureOut">
              <a:rPr lang="en-US" smtClean="0"/>
              <a:pPr/>
              <a:t>6/26/2017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418B4D-63DD-499C-B79C-5182AE35FC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8BD235-1BF6-4C89-B34E-1CC5697B4128}" type="datetimeFigureOut">
              <a:rPr lang="en-US" smtClean="0"/>
              <a:pPr/>
              <a:t>6/26/2017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418B4D-63DD-499C-B79C-5182AE35FC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8BD235-1BF6-4C89-B34E-1CC5697B4128}" type="datetimeFigureOut">
              <a:rPr lang="en-US" smtClean="0"/>
              <a:pPr/>
              <a:t>6/26/2017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418B4D-63DD-499C-B79C-5182AE35FC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8BD235-1BF6-4C89-B34E-1CC5697B4128}" type="datetimeFigureOut">
              <a:rPr lang="en-US" smtClean="0"/>
              <a:pPr/>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18B4D-63DD-499C-B79C-5182AE35FC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8BD235-1BF6-4C89-B34E-1CC5697B4128}" type="datetimeFigureOut">
              <a:rPr lang="en-US" smtClean="0"/>
              <a:pPr/>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18B4D-63DD-499C-B79C-5182AE35FC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BD235-1BF6-4C89-B34E-1CC5697B4128}" type="datetimeFigureOut">
              <a:rPr lang="en-US" smtClean="0"/>
              <a:pPr/>
              <a:t>6/26/2017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18B4D-63DD-499C-B79C-5182AE35FC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3.jpg"/>
          <p:cNvPicPr>
            <a:picLocks noChangeAspect="1"/>
          </p:cNvPicPr>
          <p:nvPr/>
        </p:nvPicPr>
        <p:blipFill>
          <a:blip r:embed="rId3">
            <a:lum bright="-20000" contrast="-30000"/>
          </a:blip>
          <a:stretch>
            <a:fillRect/>
          </a:stretch>
        </p:blipFill>
        <p:spPr>
          <a:xfrm>
            <a:off x="-5892" y="0"/>
            <a:ext cx="9149892" cy="6858000"/>
          </a:xfrm>
          <a:prstGeom prst="rect">
            <a:avLst/>
          </a:prstGeom>
        </p:spPr>
      </p:pic>
      <p:pic>
        <p:nvPicPr>
          <p:cNvPr id="4" name="Content Placeholder 3"/>
          <p:cNvPicPr>
            <a:picLocks noChangeAspect="1"/>
          </p:cNvPicPr>
          <p:nvPr/>
        </p:nvPicPr>
        <p:blipFill>
          <a:blip r:embed="rId4">
            <a:clrChange>
              <a:clrFrom>
                <a:srgbClr val="134230"/>
              </a:clrFrom>
              <a:clrTo>
                <a:srgbClr val="134230">
                  <a:alpha val="0"/>
                </a:srgbClr>
              </a:clrTo>
            </a:clrChange>
          </a:blip>
          <a:stretch>
            <a:fillRect/>
          </a:stretch>
        </p:blipFill>
        <p:spPr>
          <a:xfrm>
            <a:off x="0" y="1219200"/>
            <a:ext cx="1447800" cy="1828800"/>
          </a:xfrm>
          <a:prstGeom prst="rect">
            <a:avLst/>
          </a:prstGeom>
          <a:ln>
            <a:noFill/>
          </a:ln>
        </p:spPr>
      </p:pic>
      <p:pic>
        <p:nvPicPr>
          <p:cNvPr id="5" name="Picture 4"/>
          <p:cNvPicPr>
            <a:picLocks noChangeAspect="1"/>
          </p:cNvPicPr>
          <p:nvPr/>
        </p:nvPicPr>
        <p:blipFill>
          <a:blip r:embed="rId5"/>
          <a:stretch>
            <a:fillRect/>
          </a:stretch>
        </p:blipFill>
        <p:spPr>
          <a:xfrm>
            <a:off x="7696201" y="1219200"/>
            <a:ext cx="1447799" cy="2057400"/>
          </a:xfrm>
          <a:prstGeom prst="rect">
            <a:avLst/>
          </a:prstGeom>
        </p:spPr>
      </p:pic>
      <p:sp>
        <p:nvSpPr>
          <p:cNvPr id="7" name="Rectangle 6"/>
          <p:cNvSpPr/>
          <p:nvPr/>
        </p:nvSpPr>
        <p:spPr>
          <a:xfrm>
            <a:off x="0" y="152400"/>
            <a:ext cx="9144000" cy="707886"/>
          </a:xfrm>
          <a:prstGeom prst="rect">
            <a:avLst/>
          </a:prstGeom>
        </p:spPr>
        <p:txBody>
          <a:bodyPr wrap="square">
            <a:spAutoFit/>
          </a:bodyPr>
          <a:lstStyle/>
          <a:p>
            <a:pPr algn="ctr"/>
            <a:r>
              <a:rPr lang="sv-SE" sz="2000" b="1" dirty="0" smtClean="0">
                <a:solidFill>
                  <a:srgbClr val="FFFF00"/>
                </a:solidFill>
                <a:latin typeface="Times New Roman" pitchFamily="18" charset="0"/>
                <a:cs typeface="Times New Roman" pitchFamily="18" charset="0"/>
              </a:rPr>
              <a:t>VISVESVARAYA TECHNOLOGICAL UNIVERSITY (VTU), BELGAUM</a:t>
            </a:r>
            <a:br>
              <a:rPr lang="sv-SE" sz="2000" b="1" dirty="0" smtClean="0">
                <a:solidFill>
                  <a:srgbClr val="FFFF00"/>
                </a:solidFill>
                <a:latin typeface="Times New Roman" pitchFamily="18" charset="0"/>
                <a:cs typeface="Times New Roman" pitchFamily="18" charset="0"/>
              </a:rPr>
            </a:br>
            <a:r>
              <a:rPr lang="sv-SE" sz="2000" b="1" dirty="0" smtClean="0">
                <a:solidFill>
                  <a:srgbClr val="FFFF00"/>
                </a:solidFill>
                <a:latin typeface="Times New Roman" pitchFamily="18" charset="0"/>
                <a:cs typeface="Times New Roman" pitchFamily="18" charset="0"/>
              </a:rPr>
              <a:t>                   S J B INSTITUTE OF TECHNOLOGY </a:t>
            </a:r>
            <a:endParaRPr lang="en-US" sz="2000" dirty="0">
              <a:solidFill>
                <a:srgbClr val="FFFF00"/>
              </a:solidFill>
            </a:endParaRPr>
          </a:p>
        </p:txBody>
      </p:sp>
      <p:sp>
        <p:nvSpPr>
          <p:cNvPr id="9" name="Rectangle 8"/>
          <p:cNvSpPr/>
          <p:nvPr/>
        </p:nvSpPr>
        <p:spPr>
          <a:xfrm>
            <a:off x="2286000" y="1600200"/>
            <a:ext cx="4572000" cy="1015663"/>
          </a:xfrm>
          <a:prstGeom prst="rect">
            <a:avLst/>
          </a:prstGeom>
        </p:spPr>
        <p:txBody>
          <a:bodyPr>
            <a:spAutoFit/>
          </a:bodyPr>
          <a:lstStyle/>
          <a:p>
            <a:pPr algn="ctr"/>
            <a:r>
              <a:rPr lang="en-IN" sz="2000" dirty="0" smtClean="0">
                <a:solidFill>
                  <a:srgbClr val="FFC000"/>
                </a:solidFill>
                <a:latin typeface="Times New Roman" pitchFamily="18" charset="0"/>
                <a:cs typeface="Times New Roman" pitchFamily="18" charset="0"/>
              </a:rPr>
              <a:t> </a:t>
            </a:r>
            <a:r>
              <a:rPr lang="en-IN" sz="2000" dirty="0" smtClean="0">
                <a:solidFill>
                  <a:schemeClr val="bg1"/>
                </a:solidFill>
                <a:latin typeface="Times New Roman" pitchFamily="18" charset="0"/>
                <a:cs typeface="Times New Roman" pitchFamily="18" charset="0"/>
              </a:rPr>
              <a:t>DEPARTMENT OF  ELECTRONICS </a:t>
            </a:r>
          </a:p>
          <a:p>
            <a:pPr algn="ctr"/>
            <a:r>
              <a:rPr lang="en-IN" sz="2000" dirty="0" smtClean="0">
                <a:solidFill>
                  <a:schemeClr val="bg1"/>
                </a:solidFill>
                <a:latin typeface="Times New Roman" pitchFamily="18" charset="0"/>
                <a:cs typeface="Times New Roman" pitchFamily="18" charset="0"/>
              </a:rPr>
              <a:t>AND  </a:t>
            </a:r>
          </a:p>
          <a:p>
            <a:pPr algn="ctr"/>
            <a:r>
              <a:rPr lang="en-IN" sz="2000" dirty="0" smtClean="0">
                <a:solidFill>
                  <a:schemeClr val="bg1"/>
                </a:solidFill>
                <a:latin typeface="Times New Roman" pitchFamily="18" charset="0"/>
                <a:cs typeface="Times New Roman" pitchFamily="18" charset="0"/>
              </a:rPr>
              <a:t>COMMUNICATION ENGINEERING    </a:t>
            </a:r>
            <a:endParaRPr lang="en-IN" sz="2000" dirty="0">
              <a:solidFill>
                <a:schemeClr val="bg1"/>
              </a:solidFill>
              <a:latin typeface="Times New Roman" pitchFamily="18" charset="0"/>
              <a:cs typeface="Times New Roman" pitchFamily="18" charset="0"/>
            </a:endParaRPr>
          </a:p>
        </p:txBody>
      </p:sp>
      <p:sp>
        <p:nvSpPr>
          <p:cNvPr id="10" name="Rectangle 9"/>
          <p:cNvSpPr/>
          <p:nvPr/>
        </p:nvSpPr>
        <p:spPr>
          <a:xfrm>
            <a:off x="0" y="3276600"/>
            <a:ext cx="9144000" cy="1384995"/>
          </a:xfrm>
          <a:prstGeom prst="rect">
            <a:avLst/>
          </a:prstGeom>
        </p:spPr>
        <p:txBody>
          <a:bodyPr wrap="square">
            <a:spAutoFit/>
          </a:bodyPr>
          <a:lstStyle/>
          <a:p>
            <a:pPr algn="ctr"/>
            <a:r>
              <a:rPr lang="en-US" sz="2800" b="1" dirty="0" smtClean="0">
                <a:ln w="31550" cmpd="sng">
                  <a:solidFill>
                    <a:srgbClr val="FFFF00"/>
                  </a:solidFill>
                  <a:prstDash val="solid"/>
                </a:ln>
                <a:solidFill>
                  <a:schemeClr val="bg1"/>
                </a:solidFill>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rPr>
              <a:t>ARTIFICIAL NEURAL NETWORK BASED IMAGE PROCESSING FOR WILD ANIMAL DETECTION AND MONITORING</a:t>
            </a:r>
            <a:endParaRPr lang="en-IN" sz="2800" b="1" dirty="0">
              <a:ln w="31550" cmpd="sng">
                <a:solidFill>
                  <a:srgbClr val="FFFF00"/>
                </a:solidFill>
                <a:prstDash val="solid"/>
              </a:ln>
              <a:solidFill>
                <a:schemeClr val="bg1"/>
              </a:solidFill>
              <a:effectLst>
                <a:outerShdw blurRad="50800" dist="40000" dir="5400000" algn="tl" rotWithShape="0">
                  <a:srgbClr val="000000">
                    <a:shade val="5000"/>
                    <a:satMod val="120000"/>
                    <a:alpha val="33000"/>
                  </a:srgbClr>
                </a:outerShdw>
              </a:effectLst>
            </a:endParaRPr>
          </a:p>
        </p:txBody>
      </p:sp>
      <p:sp>
        <p:nvSpPr>
          <p:cNvPr id="11" name="Slide Number Placeholder 10"/>
          <p:cNvSpPr>
            <a:spLocks noGrp="1"/>
          </p:cNvSpPr>
          <p:nvPr>
            <p:ph type="sldNum" sz="quarter" idx="12"/>
          </p:nvPr>
        </p:nvSpPr>
        <p:spPr/>
        <p:txBody>
          <a:bodyPr/>
          <a:lstStyle/>
          <a:p>
            <a:fld id="{C543ADB5-E5E5-4624-B5FA-EAFBB8FA57CD}" type="slidenum">
              <a:rPr lang="en-US" smtClean="0"/>
              <a:pPr/>
              <a:t>1</a:t>
            </a:fld>
            <a:endParaRPr lang="en-US"/>
          </a:p>
        </p:txBody>
      </p:sp>
      <p:sp>
        <p:nvSpPr>
          <p:cNvPr id="12" name="Rectangle 11"/>
          <p:cNvSpPr/>
          <p:nvPr/>
        </p:nvSpPr>
        <p:spPr>
          <a:xfrm>
            <a:off x="381000" y="4953000"/>
            <a:ext cx="4572000" cy="1631216"/>
          </a:xfrm>
          <a:prstGeom prst="rect">
            <a:avLst/>
          </a:prstGeom>
        </p:spPr>
        <p:txBody>
          <a:bodyPr wrap="square">
            <a:spAutoFit/>
          </a:bodyPr>
          <a:lstStyle/>
          <a:p>
            <a:r>
              <a:rPr lang="en-IN" sz="2000" dirty="0" smtClean="0">
                <a:solidFill>
                  <a:schemeClr val="bg1"/>
                </a:solidFill>
                <a:latin typeface="Times New Roman" pitchFamily="18" charset="0"/>
                <a:cs typeface="Times New Roman" pitchFamily="18" charset="0"/>
              </a:rPr>
              <a:t>Team Members:</a:t>
            </a:r>
          </a:p>
          <a:p>
            <a:r>
              <a:rPr lang="en-IN" sz="2000" dirty="0" smtClean="0">
                <a:solidFill>
                  <a:schemeClr val="bg1"/>
                </a:solidFill>
                <a:latin typeface="Times New Roman" pitchFamily="18" charset="0"/>
                <a:cs typeface="Times New Roman" pitchFamily="18" charset="0"/>
              </a:rPr>
              <a:t>Raksha.V         1JB13EC075</a:t>
            </a:r>
          </a:p>
          <a:p>
            <a:r>
              <a:rPr lang="en-IN" sz="2000" dirty="0" smtClean="0">
                <a:solidFill>
                  <a:schemeClr val="bg1"/>
                </a:solidFill>
                <a:latin typeface="Times New Roman" pitchFamily="18" charset="0"/>
                <a:cs typeface="Times New Roman" pitchFamily="18" charset="0"/>
              </a:rPr>
              <a:t>Shwetha.H.R   1JB13EC098</a:t>
            </a:r>
          </a:p>
          <a:p>
            <a:r>
              <a:rPr lang="en-IN" sz="2000" dirty="0" smtClean="0">
                <a:solidFill>
                  <a:schemeClr val="bg1"/>
                </a:solidFill>
                <a:latin typeface="Times New Roman" pitchFamily="18" charset="0"/>
                <a:cs typeface="Times New Roman" pitchFamily="18" charset="0"/>
              </a:rPr>
              <a:t>Poornima.K     1JB13EC119</a:t>
            </a:r>
          </a:p>
          <a:p>
            <a:r>
              <a:rPr lang="en-IN" sz="2000" dirty="0" err="1" smtClean="0">
                <a:solidFill>
                  <a:schemeClr val="bg1"/>
                </a:solidFill>
                <a:latin typeface="Times New Roman" pitchFamily="18" charset="0"/>
                <a:cs typeface="Times New Roman" pitchFamily="18" charset="0"/>
              </a:rPr>
              <a:t>Archana.H</a:t>
            </a:r>
            <a:r>
              <a:rPr lang="en-IN" sz="2000" dirty="0" smtClean="0">
                <a:solidFill>
                  <a:schemeClr val="bg1"/>
                </a:solidFill>
                <a:latin typeface="Times New Roman" pitchFamily="18" charset="0"/>
                <a:cs typeface="Times New Roman" pitchFamily="18" charset="0"/>
              </a:rPr>
              <a:t>       1JB14EC401</a:t>
            </a:r>
            <a:endParaRPr lang="en-IN" sz="2000" dirty="0">
              <a:solidFill>
                <a:schemeClr val="bg1"/>
              </a:solidFill>
              <a:latin typeface="Times New Roman" pitchFamily="18" charset="0"/>
              <a:cs typeface="Times New Roman" pitchFamily="18" charset="0"/>
            </a:endParaRPr>
          </a:p>
        </p:txBody>
      </p:sp>
      <p:sp>
        <p:nvSpPr>
          <p:cNvPr id="19" name="Rectangle 18"/>
          <p:cNvSpPr/>
          <p:nvPr/>
        </p:nvSpPr>
        <p:spPr>
          <a:xfrm>
            <a:off x="4800600" y="5200471"/>
            <a:ext cx="4572000" cy="1200329"/>
          </a:xfrm>
          <a:prstGeom prst="rect">
            <a:avLst/>
          </a:prstGeom>
        </p:spPr>
        <p:txBody>
          <a:bodyPr>
            <a:spAutoFit/>
          </a:bodyPr>
          <a:lstStyle/>
          <a:p>
            <a:pPr algn="ctr"/>
            <a:r>
              <a:rPr lang="en-IN" dirty="0" smtClean="0">
                <a:solidFill>
                  <a:schemeClr val="bg1"/>
                </a:solidFill>
                <a:latin typeface="Times New Roman" pitchFamily="18" charset="0"/>
                <a:cs typeface="Times New Roman" pitchFamily="18" charset="0"/>
              </a:rPr>
              <a:t>Under The Guidance Of :</a:t>
            </a:r>
          </a:p>
          <a:p>
            <a:pPr algn="ctr"/>
            <a:r>
              <a:rPr lang="en-IN" dirty="0" smtClean="0">
                <a:solidFill>
                  <a:schemeClr val="bg1"/>
                </a:solidFill>
                <a:latin typeface="Times New Roman" pitchFamily="18" charset="0"/>
                <a:cs typeface="Times New Roman" pitchFamily="18" charset="0"/>
              </a:rPr>
              <a:t> Mr. </a:t>
            </a:r>
            <a:r>
              <a:rPr lang="en-IN" dirty="0" err="1" smtClean="0">
                <a:solidFill>
                  <a:schemeClr val="bg1"/>
                </a:solidFill>
                <a:latin typeface="Times New Roman" pitchFamily="18" charset="0"/>
                <a:cs typeface="Times New Roman" pitchFamily="18" charset="0"/>
              </a:rPr>
              <a:t>Supreeth.H.S.G</a:t>
            </a:r>
            <a:endParaRPr lang="en-IN" dirty="0" smtClean="0">
              <a:solidFill>
                <a:schemeClr val="bg1"/>
              </a:solidFill>
              <a:latin typeface="Times New Roman" pitchFamily="18" charset="0"/>
              <a:cs typeface="Times New Roman" pitchFamily="18" charset="0"/>
            </a:endParaRPr>
          </a:p>
          <a:p>
            <a:pPr algn="ctr"/>
            <a:r>
              <a:rPr lang="en-IN" dirty="0" smtClean="0">
                <a:solidFill>
                  <a:schemeClr val="bg1"/>
                </a:solidFill>
                <a:latin typeface="Times New Roman" pitchFamily="18" charset="0"/>
                <a:cs typeface="Times New Roman" pitchFamily="18" charset="0"/>
              </a:rPr>
              <a:t>Asst Professor</a:t>
            </a:r>
          </a:p>
          <a:p>
            <a:pPr algn="ctr"/>
            <a:r>
              <a:rPr lang="en-IN" dirty="0" smtClean="0">
                <a:solidFill>
                  <a:schemeClr val="bg1"/>
                </a:solidFill>
                <a:latin typeface="Times New Roman" pitchFamily="18" charset="0"/>
                <a:cs typeface="Times New Roman" pitchFamily="18" charset="0"/>
              </a:rPr>
              <a:t>Dept Of ECE</a:t>
            </a:r>
            <a:endParaRPr lang="en-IN"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1000" r="-41000"/>
          </a:stretch>
        </a:blipFill>
        <a:effectLst/>
      </p:bgPr>
    </p:bg>
    <p:spTree>
      <p:nvGrpSpPr>
        <p:cNvPr id="1" name=""/>
        <p:cNvGrpSpPr/>
        <p:nvPr/>
      </p:nvGrpSpPr>
      <p:grpSpPr>
        <a:xfrm>
          <a:off x="0" y="0"/>
          <a:ext cx="0" cy="0"/>
          <a:chOff x="0" y="0"/>
          <a:chExt cx="0" cy="0"/>
        </a:xfrm>
      </p:grpSpPr>
      <p:sp>
        <p:nvSpPr>
          <p:cNvPr id="5" name="Rectangle 4"/>
          <p:cNvSpPr/>
          <p:nvPr/>
        </p:nvSpPr>
        <p:spPr>
          <a:xfrm>
            <a:off x="762000" y="990600"/>
            <a:ext cx="17526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INPUT VIDEO</a:t>
            </a:r>
            <a:endParaRPr lang="en-US" dirty="0">
              <a:solidFill>
                <a:schemeClr val="tx1"/>
              </a:solidFill>
              <a:latin typeface="Times New Roman" pitchFamily="18" charset="0"/>
              <a:cs typeface="Times New Roman" pitchFamily="18" charset="0"/>
            </a:endParaRPr>
          </a:p>
        </p:txBody>
      </p:sp>
      <p:sp>
        <p:nvSpPr>
          <p:cNvPr id="8" name="Rectangle 7"/>
          <p:cNvSpPr/>
          <p:nvPr/>
        </p:nvSpPr>
        <p:spPr>
          <a:xfrm>
            <a:off x="609600" y="2133600"/>
            <a:ext cx="1981200" cy="1524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IMAGE DETECTION USING FOREGROUND DETECTOR </a:t>
            </a:r>
            <a:endParaRPr lang="en-US" dirty="0">
              <a:solidFill>
                <a:schemeClr val="tx1"/>
              </a:solidFill>
              <a:latin typeface="Times New Roman" pitchFamily="18" charset="0"/>
              <a:cs typeface="Times New Roman" pitchFamily="18" charset="0"/>
            </a:endParaRPr>
          </a:p>
        </p:txBody>
      </p:sp>
      <p:sp>
        <p:nvSpPr>
          <p:cNvPr id="10" name="Rectangle 9"/>
          <p:cNvSpPr/>
          <p:nvPr/>
        </p:nvSpPr>
        <p:spPr>
          <a:xfrm>
            <a:off x="609600" y="4191000"/>
            <a:ext cx="20574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itchFamily="18" charset="0"/>
                <a:cs typeface="Times New Roman" pitchFamily="18" charset="0"/>
              </a:rPr>
              <a:t>IMAGE </a:t>
            </a:r>
            <a:r>
              <a:rPr lang="en-US" dirty="0" smtClean="0">
                <a:solidFill>
                  <a:schemeClr val="tx1"/>
                </a:solidFill>
                <a:latin typeface="Times New Roman" pitchFamily="18" charset="0"/>
                <a:cs typeface="Times New Roman" pitchFamily="18" charset="0"/>
              </a:rPr>
              <a:t>CROPPING USING BOUNDING </a:t>
            </a:r>
            <a:r>
              <a:rPr lang="en-US" sz="2000" dirty="0" smtClean="0">
                <a:solidFill>
                  <a:schemeClr val="tx1"/>
                </a:solidFill>
                <a:latin typeface="Times New Roman" pitchFamily="18" charset="0"/>
                <a:cs typeface="Times New Roman" pitchFamily="18" charset="0"/>
              </a:rPr>
              <a:t>BOX</a:t>
            </a:r>
            <a:endParaRPr lang="en-US" sz="2000" dirty="0">
              <a:solidFill>
                <a:schemeClr val="tx1"/>
              </a:solidFill>
              <a:latin typeface="Times New Roman" pitchFamily="18" charset="0"/>
              <a:cs typeface="Times New Roman" pitchFamily="18" charset="0"/>
            </a:endParaRPr>
          </a:p>
        </p:txBody>
      </p:sp>
      <p:sp>
        <p:nvSpPr>
          <p:cNvPr id="11" name="Title 10"/>
          <p:cNvSpPr>
            <a:spLocks noGrp="1"/>
          </p:cNvSpPr>
          <p:nvPr>
            <p:ph type="title"/>
          </p:nvPr>
        </p:nvSpPr>
        <p:spPr>
          <a:xfrm>
            <a:off x="457200" y="0"/>
            <a:ext cx="8229600" cy="838200"/>
          </a:xfrm>
        </p:spPr>
        <p:txBody>
          <a:bodyPr>
            <a:normAutofit/>
          </a:bodyPr>
          <a:lstStyle/>
          <a:p>
            <a:r>
              <a:rPr lang="en-US" sz="3600" dirty="0" smtClean="0">
                <a:solidFill>
                  <a:srgbClr val="FFFF00"/>
                </a:solidFill>
                <a:latin typeface="Times New Roman" pitchFamily="18" charset="0"/>
                <a:cs typeface="Times New Roman" pitchFamily="18" charset="0"/>
              </a:rPr>
              <a:t>METHODOLOGY</a:t>
            </a:r>
            <a:endParaRPr lang="en-US" sz="3600" dirty="0">
              <a:solidFill>
                <a:srgbClr val="FFFF00"/>
              </a:solidFill>
              <a:latin typeface="Times New Roman" pitchFamily="18" charset="0"/>
              <a:cs typeface="Times New Roman" pitchFamily="18" charset="0"/>
            </a:endParaRPr>
          </a:p>
        </p:txBody>
      </p:sp>
      <p:sp>
        <p:nvSpPr>
          <p:cNvPr id="12" name="Rectangle 11"/>
          <p:cNvSpPr/>
          <p:nvPr/>
        </p:nvSpPr>
        <p:spPr>
          <a:xfrm>
            <a:off x="4191000" y="4191000"/>
            <a:ext cx="22098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RECOGNITION USING ANN BACK PROPAGATION ALGORITHM</a:t>
            </a:r>
            <a:endParaRPr lang="en-US" dirty="0">
              <a:solidFill>
                <a:schemeClr val="tx1"/>
              </a:solidFill>
              <a:latin typeface="Times New Roman" pitchFamily="18" charset="0"/>
              <a:cs typeface="Times New Roman" pitchFamily="18" charset="0"/>
            </a:endParaRPr>
          </a:p>
        </p:txBody>
      </p:sp>
      <p:sp>
        <p:nvSpPr>
          <p:cNvPr id="13" name="Rectangle 12"/>
          <p:cNvSpPr/>
          <p:nvPr/>
        </p:nvSpPr>
        <p:spPr>
          <a:xfrm>
            <a:off x="4419600" y="5943600"/>
            <a:ext cx="17526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TRAINING DATASET</a:t>
            </a:r>
            <a:endParaRPr lang="en-US" dirty="0">
              <a:solidFill>
                <a:schemeClr val="tx1"/>
              </a:solidFill>
              <a:latin typeface="Times New Roman" pitchFamily="18" charset="0"/>
              <a:cs typeface="Times New Roman" pitchFamily="18" charset="0"/>
            </a:endParaRPr>
          </a:p>
        </p:txBody>
      </p:sp>
      <p:sp>
        <p:nvSpPr>
          <p:cNvPr id="14" name="Rectangle 13"/>
          <p:cNvSpPr/>
          <p:nvPr/>
        </p:nvSpPr>
        <p:spPr>
          <a:xfrm>
            <a:off x="7162800" y="4267200"/>
            <a:ext cx="17526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RECOGNIZED OUTPUT</a:t>
            </a:r>
            <a:endParaRPr lang="en-US" dirty="0">
              <a:solidFill>
                <a:schemeClr val="tx1"/>
              </a:solidFill>
              <a:latin typeface="Times New Roman" pitchFamily="18" charset="0"/>
              <a:cs typeface="Times New Roman" pitchFamily="18" charset="0"/>
            </a:endParaRPr>
          </a:p>
        </p:txBody>
      </p:sp>
      <p:sp>
        <p:nvSpPr>
          <p:cNvPr id="15" name="Down Arrow 14"/>
          <p:cNvSpPr/>
          <p:nvPr/>
        </p:nvSpPr>
        <p:spPr>
          <a:xfrm>
            <a:off x="1295400" y="1676400"/>
            <a:ext cx="484632" cy="4572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1295400" y="3657600"/>
            <a:ext cx="484632" cy="5334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2667000" y="4495800"/>
            <a:ext cx="1524000" cy="48463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6400800" y="4495800"/>
            <a:ext cx="762000" cy="48463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a:off x="5029200" y="5410200"/>
            <a:ext cx="484632" cy="53340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819400" y="3886200"/>
            <a:ext cx="10668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TEST</a:t>
            </a:r>
          </a:p>
          <a:p>
            <a:pPr algn="ctr"/>
            <a:r>
              <a:rPr lang="en-US" dirty="0" smtClean="0">
                <a:solidFill>
                  <a:schemeClr val="tx1"/>
                </a:solidFill>
                <a:latin typeface="Times New Roman" pitchFamily="18" charset="0"/>
                <a:cs typeface="Times New Roman" pitchFamily="18" charset="0"/>
              </a:rPr>
              <a:t> IMAGE</a:t>
            </a:r>
            <a:endParaRPr lang="en-US" dirty="0">
              <a:solidFill>
                <a:schemeClr val="tx1"/>
              </a:solidFill>
              <a:latin typeface="Times New Roman" pitchFamily="18" charset="0"/>
              <a:cs typeface="Times New Roman" pitchFamily="18" charset="0"/>
            </a:endParaRPr>
          </a:p>
        </p:txBody>
      </p:sp>
      <p:sp>
        <p:nvSpPr>
          <p:cNvPr id="22" name="Rectangle 21"/>
          <p:cNvSpPr/>
          <p:nvPr/>
        </p:nvSpPr>
        <p:spPr>
          <a:xfrm>
            <a:off x="6324600" y="5562600"/>
            <a:ext cx="12954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TRAINED IMAGE</a:t>
            </a:r>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sz="3600" dirty="0" smtClean="0">
                <a:solidFill>
                  <a:srgbClr val="FFFF00"/>
                </a:solidFill>
                <a:latin typeface="Times New Roman" pitchFamily="18" charset="0"/>
                <a:cs typeface="Times New Roman" pitchFamily="18" charset="0"/>
              </a:rPr>
              <a:t>FLOW CHART</a:t>
            </a:r>
            <a:endParaRPr lang="en-US" sz="3600" dirty="0">
              <a:solidFill>
                <a:srgbClr val="FFFF00"/>
              </a:solidFill>
              <a:latin typeface="Times New Roman" pitchFamily="18" charset="0"/>
              <a:cs typeface="Times New Roman" pitchFamily="18" charset="0"/>
            </a:endParaRPr>
          </a:p>
        </p:txBody>
      </p:sp>
      <p:sp>
        <p:nvSpPr>
          <p:cNvPr id="3" name="Oval 2"/>
          <p:cNvSpPr/>
          <p:nvPr/>
        </p:nvSpPr>
        <p:spPr>
          <a:xfrm>
            <a:off x="2971800" y="990600"/>
            <a:ext cx="2590800"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 VIDEO</a:t>
            </a:r>
            <a:endParaRPr lang="en-US" dirty="0">
              <a:solidFill>
                <a:schemeClr val="tx1"/>
              </a:solidFill>
            </a:endParaRPr>
          </a:p>
        </p:txBody>
      </p:sp>
      <p:sp>
        <p:nvSpPr>
          <p:cNvPr id="4" name="Rectangle 3"/>
          <p:cNvSpPr/>
          <p:nvPr/>
        </p:nvSpPr>
        <p:spPr>
          <a:xfrm>
            <a:off x="2971800" y="1905000"/>
            <a:ext cx="25908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FOREGROUND</a:t>
            </a:r>
            <a:r>
              <a:rPr lang="en-US" dirty="0" smtClean="0"/>
              <a:t> </a:t>
            </a:r>
            <a:r>
              <a:rPr lang="en-US" dirty="0" smtClean="0">
                <a:solidFill>
                  <a:schemeClr val="tx1"/>
                </a:solidFill>
              </a:rPr>
              <a:t>DETECTOR</a:t>
            </a:r>
            <a:endParaRPr lang="en-US" dirty="0">
              <a:solidFill>
                <a:schemeClr val="tx1"/>
              </a:solidFill>
            </a:endParaRPr>
          </a:p>
        </p:txBody>
      </p:sp>
      <p:sp>
        <p:nvSpPr>
          <p:cNvPr id="5" name="Flowchart: Decision 4"/>
          <p:cNvSpPr/>
          <p:nvPr/>
        </p:nvSpPr>
        <p:spPr>
          <a:xfrm>
            <a:off x="2895600" y="2514600"/>
            <a:ext cx="2514600" cy="106680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IF</a:t>
            </a:r>
            <a:r>
              <a:rPr lang="en-US" dirty="0" smtClean="0"/>
              <a:t> </a:t>
            </a:r>
            <a:r>
              <a:rPr lang="en-US" dirty="0" smtClean="0">
                <a:solidFill>
                  <a:schemeClr val="tx1"/>
                </a:solidFill>
              </a:rPr>
              <a:t>ANIMAL</a:t>
            </a:r>
            <a:r>
              <a:rPr lang="en-US" dirty="0" smtClean="0"/>
              <a:t> </a:t>
            </a:r>
            <a:r>
              <a:rPr lang="en-US" dirty="0" smtClean="0">
                <a:solidFill>
                  <a:schemeClr val="tx1"/>
                </a:solidFill>
              </a:rPr>
              <a:t>DETECTED</a:t>
            </a:r>
            <a:endParaRPr lang="en-US" dirty="0">
              <a:solidFill>
                <a:schemeClr val="tx1"/>
              </a:solidFill>
            </a:endParaRPr>
          </a:p>
        </p:txBody>
      </p:sp>
      <p:sp>
        <p:nvSpPr>
          <p:cNvPr id="6" name="Rectangle 5"/>
          <p:cNvSpPr/>
          <p:nvPr/>
        </p:nvSpPr>
        <p:spPr>
          <a:xfrm>
            <a:off x="3200400" y="3810000"/>
            <a:ext cx="21336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CROP IMAGE</a:t>
            </a:r>
            <a:endParaRPr lang="en-US" dirty="0">
              <a:solidFill>
                <a:schemeClr val="tx1"/>
              </a:solidFill>
            </a:endParaRPr>
          </a:p>
        </p:txBody>
      </p:sp>
      <p:sp>
        <p:nvSpPr>
          <p:cNvPr id="7" name="Flowchart: Decision 6"/>
          <p:cNvSpPr/>
          <p:nvPr/>
        </p:nvSpPr>
        <p:spPr>
          <a:xfrm>
            <a:off x="2895600" y="4419600"/>
            <a:ext cx="2590800" cy="144780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BACK</a:t>
            </a:r>
            <a:r>
              <a:rPr lang="en-US" dirty="0" smtClean="0"/>
              <a:t> </a:t>
            </a:r>
            <a:r>
              <a:rPr lang="en-US" dirty="0" smtClean="0">
                <a:solidFill>
                  <a:schemeClr val="tx1"/>
                </a:solidFill>
              </a:rPr>
              <a:t>PROPAGATION</a:t>
            </a:r>
            <a:r>
              <a:rPr lang="en-US" dirty="0" smtClean="0"/>
              <a:t> </a:t>
            </a:r>
            <a:r>
              <a:rPr lang="en-US" dirty="0" smtClean="0">
                <a:solidFill>
                  <a:schemeClr val="tx1"/>
                </a:solidFill>
              </a:rPr>
              <a:t>ALGORITHM</a:t>
            </a:r>
            <a:endParaRPr lang="en-US" dirty="0">
              <a:solidFill>
                <a:schemeClr val="tx1"/>
              </a:solidFill>
            </a:endParaRPr>
          </a:p>
        </p:txBody>
      </p:sp>
      <p:sp>
        <p:nvSpPr>
          <p:cNvPr id="11" name="Oval 10"/>
          <p:cNvSpPr/>
          <p:nvPr/>
        </p:nvSpPr>
        <p:spPr>
          <a:xfrm>
            <a:off x="2743200" y="6096000"/>
            <a:ext cx="2895600" cy="609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RECOGNIZED</a:t>
            </a:r>
            <a:r>
              <a:rPr lang="en-US" dirty="0" smtClean="0"/>
              <a:t> </a:t>
            </a:r>
            <a:r>
              <a:rPr lang="en-US" dirty="0" smtClean="0">
                <a:solidFill>
                  <a:schemeClr val="tx1"/>
                </a:solidFill>
              </a:rPr>
              <a:t>OUTPUT</a:t>
            </a:r>
            <a:endParaRPr lang="en-US" dirty="0">
              <a:solidFill>
                <a:schemeClr val="tx1"/>
              </a:solidFill>
            </a:endParaRPr>
          </a:p>
        </p:txBody>
      </p:sp>
      <p:sp>
        <p:nvSpPr>
          <p:cNvPr id="14" name="Down Arrow 13"/>
          <p:cNvSpPr/>
          <p:nvPr/>
        </p:nvSpPr>
        <p:spPr>
          <a:xfrm flipH="1">
            <a:off x="4114798" y="1524000"/>
            <a:ext cx="228601" cy="3810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3962400" y="2286000"/>
            <a:ext cx="381000" cy="2286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410200" y="2971800"/>
            <a:ext cx="1054608" cy="1524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a:off x="6400800" y="1676400"/>
            <a:ext cx="152400" cy="1359408"/>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Arrow 15"/>
          <p:cNvSpPr/>
          <p:nvPr/>
        </p:nvSpPr>
        <p:spPr>
          <a:xfrm>
            <a:off x="4267200" y="1600200"/>
            <a:ext cx="2209800" cy="15240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4114800" y="3581400"/>
            <a:ext cx="152400" cy="2286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4038600" y="4191000"/>
            <a:ext cx="304800" cy="2286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3962400" y="5867400"/>
            <a:ext cx="457200" cy="2286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85800" y="4648200"/>
            <a:ext cx="15240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TRAINING</a:t>
            </a:r>
            <a:r>
              <a:rPr lang="en-US" dirty="0" smtClean="0"/>
              <a:t> </a:t>
            </a:r>
            <a:r>
              <a:rPr lang="en-US" dirty="0" smtClean="0">
                <a:solidFill>
                  <a:schemeClr val="tx1"/>
                </a:solidFill>
              </a:rPr>
              <a:t>IMAGE</a:t>
            </a:r>
            <a:r>
              <a:rPr lang="en-US" dirty="0" smtClean="0"/>
              <a:t> </a:t>
            </a:r>
            <a:r>
              <a:rPr lang="en-US" dirty="0" smtClean="0">
                <a:solidFill>
                  <a:schemeClr val="tx1"/>
                </a:solidFill>
              </a:rPr>
              <a:t>DATASET</a:t>
            </a:r>
            <a:endParaRPr lang="en-US" dirty="0">
              <a:solidFill>
                <a:schemeClr val="tx1"/>
              </a:solidFill>
            </a:endParaRPr>
          </a:p>
        </p:txBody>
      </p:sp>
      <p:sp>
        <p:nvSpPr>
          <p:cNvPr id="22" name="Right Arrow 21"/>
          <p:cNvSpPr/>
          <p:nvPr/>
        </p:nvSpPr>
        <p:spPr>
          <a:xfrm>
            <a:off x="2209800" y="5029200"/>
            <a:ext cx="685800" cy="2286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flipV="1">
            <a:off x="5486400" y="5029200"/>
            <a:ext cx="990600" cy="2286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Up Arrow 23"/>
          <p:cNvSpPr/>
          <p:nvPr/>
        </p:nvSpPr>
        <p:spPr>
          <a:xfrm>
            <a:off x="6400800" y="4267200"/>
            <a:ext cx="152400" cy="902208"/>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 Arrow 24"/>
          <p:cNvSpPr/>
          <p:nvPr/>
        </p:nvSpPr>
        <p:spPr>
          <a:xfrm>
            <a:off x="4343400" y="4267200"/>
            <a:ext cx="2133600" cy="15240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419600" y="3505200"/>
            <a:ext cx="228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Y</a:t>
            </a:r>
            <a:endParaRPr lang="en-US" dirty="0">
              <a:solidFill>
                <a:schemeClr val="tx1"/>
              </a:solidFill>
              <a:latin typeface="Times New Roman" pitchFamily="18" charset="0"/>
              <a:cs typeface="Times New Roman" pitchFamily="18" charset="0"/>
            </a:endParaRPr>
          </a:p>
        </p:txBody>
      </p:sp>
      <p:sp>
        <p:nvSpPr>
          <p:cNvPr id="27" name="Rectangle 26"/>
          <p:cNvSpPr/>
          <p:nvPr/>
        </p:nvSpPr>
        <p:spPr>
          <a:xfrm>
            <a:off x="4495800" y="5715000"/>
            <a:ext cx="228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Y</a:t>
            </a:r>
            <a:endParaRPr lang="en-US" dirty="0">
              <a:solidFill>
                <a:schemeClr val="tx1"/>
              </a:solidFill>
              <a:latin typeface="Times New Roman" pitchFamily="18" charset="0"/>
              <a:cs typeface="Times New Roman" pitchFamily="18" charset="0"/>
            </a:endParaRPr>
          </a:p>
        </p:txBody>
      </p:sp>
      <p:sp>
        <p:nvSpPr>
          <p:cNvPr id="28" name="Rectangle 27"/>
          <p:cNvSpPr/>
          <p:nvPr/>
        </p:nvSpPr>
        <p:spPr>
          <a:xfrm>
            <a:off x="5791200" y="26670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N</a:t>
            </a:r>
            <a:endParaRPr lang="en-US" dirty="0">
              <a:latin typeface="Times New Roman" pitchFamily="18" charset="0"/>
              <a:cs typeface="Times New Roman" pitchFamily="18" charset="0"/>
            </a:endParaRPr>
          </a:p>
        </p:txBody>
      </p:sp>
      <p:sp>
        <p:nvSpPr>
          <p:cNvPr id="29" name="Rectangle 28"/>
          <p:cNvSpPr/>
          <p:nvPr/>
        </p:nvSpPr>
        <p:spPr>
          <a:xfrm>
            <a:off x="5715000" y="4648200"/>
            <a:ext cx="381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N</a:t>
            </a:r>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solidFill>
                  <a:srgbClr val="FFFF00"/>
                </a:solidFill>
                <a:latin typeface="Times New Roman" pitchFamily="18" charset="0"/>
                <a:cs typeface="Times New Roman" pitchFamily="18" charset="0"/>
              </a:rPr>
              <a:t>FOREGROUND DETECTOR</a:t>
            </a:r>
            <a:endParaRPr lang="en-US" sz="3600" dirty="0">
              <a:solidFill>
                <a:srgbClr val="FFFF00"/>
              </a:solidFill>
              <a:latin typeface="Times New Roman" pitchFamily="18" charset="0"/>
              <a:cs typeface="Times New Roman" pitchFamily="18" charset="0"/>
            </a:endParaRPr>
          </a:p>
        </p:txBody>
      </p:sp>
      <p:sp>
        <p:nvSpPr>
          <p:cNvPr id="5" name="Content Placeholder 4"/>
          <p:cNvSpPr>
            <a:spLocks noGrp="1"/>
          </p:cNvSpPr>
          <p:nvPr>
            <p:ph idx="1"/>
          </p:nvPr>
        </p:nvSpPr>
        <p:spPr>
          <a:xfrm>
            <a:off x="0" y="1219200"/>
            <a:ext cx="9144000" cy="5638800"/>
          </a:xfrm>
        </p:spPr>
        <p:txBody>
          <a:bodyPr/>
          <a:lstStyle/>
          <a:p>
            <a:r>
              <a:rPr lang="en-US" sz="2000" dirty="0" smtClean="0">
                <a:solidFill>
                  <a:schemeClr val="bg1"/>
                </a:solidFill>
                <a:latin typeface="Times New Roman" pitchFamily="18" charset="0"/>
                <a:cs typeface="Times New Roman" pitchFamily="18" charset="0"/>
              </a:rPr>
              <a:t>Foreground detection is one of the major tasks in the field of computer vision whose aim is to detect changes in image sequences.</a:t>
            </a:r>
          </a:p>
          <a:p>
            <a:pPr>
              <a:buNone/>
            </a:pPr>
            <a:endParaRPr lang="en-US"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Extracting the foreground Object is important when grouping, tracking and investigating the activities of the interested object, which is why background subtraction was being used.</a:t>
            </a:r>
          </a:p>
          <a:p>
            <a:pPr>
              <a:buNone/>
            </a:pPr>
            <a:endParaRPr lang="en-US"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A very good foreground detection system should be able to:</a:t>
            </a:r>
          </a:p>
          <a:p>
            <a:pPr lvl="1">
              <a:buFont typeface="Wingdings" pitchFamily="2" charset="2"/>
              <a:buChar char="Ø"/>
            </a:pPr>
            <a:r>
              <a:rPr lang="en-US" sz="2000" dirty="0" smtClean="0">
                <a:solidFill>
                  <a:schemeClr val="bg1"/>
                </a:solidFill>
                <a:latin typeface="Times New Roman" pitchFamily="18" charset="0"/>
                <a:cs typeface="Times New Roman" pitchFamily="18" charset="0"/>
              </a:rPr>
              <a:t>Develop a background (estimate) model.</a:t>
            </a:r>
          </a:p>
          <a:p>
            <a:pPr lvl="1">
              <a:buFont typeface="Wingdings" pitchFamily="2" charset="2"/>
              <a:buChar char="Ø"/>
            </a:pPr>
            <a:r>
              <a:rPr lang="en-US" sz="2000" dirty="0" smtClean="0">
                <a:solidFill>
                  <a:schemeClr val="bg1"/>
                </a:solidFill>
                <a:latin typeface="Times New Roman" pitchFamily="18" charset="0"/>
                <a:cs typeface="Times New Roman" pitchFamily="18" charset="0"/>
              </a:rPr>
              <a:t>Be robust to lighting changes, repetitive movements (leaves, waves, shadows), and long-term changes.</a:t>
            </a:r>
          </a:p>
          <a:p>
            <a:pPr>
              <a:buNone/>
            </a:pPr>
            <a:endParaRPr lang="en-US"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Background subtraction is based on Gaussian mixture model.</a:t>
            </a:r>
          </a:p>
          <a:p>
            <a:pPr>
              <a:buNone/>
            </a:pPr>
            <a:endParaRPr lang="en-US"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Morphological filters are used to remove the noise.</a:t>
            </a:r>
          </a:p>
          <a:p>
            <a:pPr>
              <a:buNone/>
            </a:pPr>
            <a:endParaRPr lang="en-US"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6.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0" y="0"/>
            <a:ext cx="9144000" cy="990600"/>
          </a:xfrm>
        </p:spPr>
        <p:txBody>
          <a:bodyPr>
            <a:normAutofit/>
          </a:bodyPr>
          <a:lstStyle/>
          <a:p>
            <a:r>
              <a:rPr lang="en-US" sz="3600" dirty="0" smtClean="0">
                <a:solidFill>
                  <a:srgbClr val="FFFF00"/>
                </a:solidFill>
                <a:latin typeface="Times New Roman" pitchFamily="18" charset="0"/>
                <a:cs typeface="Times New Roman" pitchFamily="18" charset="0"/>
              </a:rPr>
              <a:t>GAUSSIAN MIXTURE MODEL</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0" y="990600"/>
            <a:ext cx="9144000" cy="5867400"/>
          </a:xfrm>
        </p:spPr>
        <p:txBody>
          <a:bodyPr>
            <a:normAutofit/>
          </a:bodyPr>
          <a:lstStyle/>
          <a:p>
            <a:pPr algn="just"/>
            <a:r>
              <a:rPr lang="en-US" sz="2400" dirty="0" smtClean="0">
                <a:solidFill>
                  <a:schemeClr val="bg1"/>
                </a:solidFill>
                <a:latin typeface="Times New Roman" pitchFamily="18" charset="0"/>
                <a:cs typeface="Times New Roman" pitchFamily="18" charset="0"/>
              </a:rPr>
              <a:t>GMM is a density model that consists of several Gaussian component functions.</a:t>
            </a:r>
          </a:p>
          <a:p>
            <a:pPr algn="just">
              <a:buFont typeface="Arial" charset="0"/>
              <a:buNone/>
            </a:pPr>
            <a:endParaRPr lang="en-US" sz="2400" dirty="0" smtClean="0">
              <a:solidFill>
                <a:schemeClr val="bg1"/>
              </a:solidFill>
              <a:latin typeface="Times New Roman" pitchFamily="18" charset="0"/>
              <a:cs typeface="Times New Roman" pitchFamily="18" charset="0"/>
            </a:endParaRPr>
          </a:p>
          <a:p>
            <a:pPr algn="just"/>
            <a:r>
              <a:rPr lang="en-US" sz="2400" dirty="0" smtClean="0">
                <a:solidFill>
                  <a:schemeClr val="bg1"/>
                </a:solidFill>
                <a:latin typeface="Times New Roman" pitchFamily="18" charset="0"/>
                <a:cs typeface="Times New Roman" pitchFamily="18" charset="0"/>
              </a:rPr>
              <a:t>This method can perform well when used for extraction process of background because   its reliability against the changes in light and condition during repeated   object detection.</a:t>
            </a:r>
          </a:p>
          <a:p>
            <a:pPr algn="just">
              <a:buFont typeface="Arial" charset="0"/>
              <a:buNone/>
            </a:pPr>
            <a:endParaRPr lang="en-US" sz="2400" dirty="0" smtClean="0">
              <a:solidFill>
                <a:schemeClr val="bg1"/>
              </a:solidFill>
              <a:latin typeface="Times New Roman" pitchFamily="18" charset="0"/>
              <a:cs typeface="Times New Roman" pitchFamily="18" charset="0"/>
            </a:endParaRPr>
          </a:p>
          <a:p>
            <a:pPr algn="just"/>
            <a:r>
              <a:rPr lang="en-US" sz="2400" dirty="0" smtClean="0">
                <a:solidFill>
                  <a:schemeClr val="bg1"/>
                </a:solidFill>
                <a:latin typeface="Times New Roman" pitchFamily="18" charset="0"/>
                <a:cs typeface="Times New Roman" pitchFamily="18" charset="0"/>
              </a:rPr>
              <a:t>Pixel in the video scene is modeled in Gaussian distribution. Each pixel in the frame was compared with model formed from GMM.</a:t>
            </a:r>
          </a:p>
          <a:p>
            <a:pPr algn="just">
              <a:buFont typeface="Arial" charset="0"/>
              <a:buNone/>
            </a:pPr>
            <a:endParaRPr lang="en-US" sz="2400" dirty="0" smtClean="0">
              <a:solidFill>
                <a:schemeClr val="bg1"/>
              </a:solidFill>
              <a:latin typeface="Times New Roman" pitchFamily="18" charset="0"/>
              <a:cs typeface="Times New Roman" pitchFamily="18" charset="0"/>
            </a:endParaRPr>
          </a:p>
          <a:p>
            <a:pPr algn="just"/>
            <a:r>
              <a:rPr lang="en-US" sz="2400" dirty="0" smtClean="0">
                <a:solidFill>
                  <a:schemeClr val="bg1"/>
                </a:solidFill>
                <a:latin typeface="Times New Roman" pitchFamily="18" charset="0"/>
                <a:cs typeface="Times New Roman" pitchFamily="18" charset="0"/>
              </a:rPr>
              <a:t>If the color of pixel is categorized as a background model then the pixel will be given zero (0) or black color. While the pixel is   uncategorized    in   background   model   then   it   will   be considered as foreground and given one (1) or white color.</a:t>
            </a:r>
          </a:p>
          <a:p>
            <a:pPr>
              <a:buNone/>
            </a:pPr>
            <a:endParaRPr lang="en-US"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6.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0" y="0"/>
            <a:ext cx="9144000" cy="1143000"/>
          </a:xfrm>
        </p:spPr>
        <p:txBody>
          <a:bodyPr>
            <a:normAutofit/>
          </a:bodyPr>
          <a:lstStyle/>
          <a:p>
            <a:r>
              <a:rPr lang="en-US" sz="3600" dirty="0" smtClean="0">
                <a:solidFill>
                  <a:srgbClr val="FFFF00"/>
                </a:solidFill>
                <a:latin typeface="Times New Roman" pitchFamily="18" charset="0"/>
                <a:cs typeface="Times New Roman" pitchFamily="18" charset="0"/>
              </a:rPr>
              <a:t>MORPHOLGICAL FILTER</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143000"/>
            <a:ext cx="9144000" cy="5715000"/>
          </a:xfrm>
        </p:spPr>
        <p:txBody>
          <a:bodyPr>
            <a:normAutofit/>
          </a:bodyPr>
          <a:lstStyle/>
          <a:p>
            <a:pPr algn="just"/>
            <a:r>
              <a:rPr lang="en-US" sz="2000" dirty="0" smtClean="0">
                <a:solidFill>
                  <a:schemeClr val="bg1"/>
                </a:solidFill>
                <a:latin typeface="Times New Roman" pitchFamily="18" charset="0"/>
                <a:cs typeface="Times New Roman" pitchFamily="18" charset="0"/>
              </a:rPr>
              <a:t>Background subtraction, using GMM, the output contain a lot of noise and the moving object become separated, Erosion and dilation are the two fundamental operations of morphological filtering.</a:t>
            </a:r>
          </a:p>
          <a:p>
            <a:pPr algn="just"/>
            <a:r>
              <a:rPr lang="en-US" sz="2000" dirty="0" smtClean="0">
                <a:solidFill>
                  <a:schemeClr val="bg1"/>
                </a:solidFill>
                <a:latin typeface="Times New Roman" pitchFamily="18" charset="0"/>
                <a:cs typeface="Times New Roman" pitchFamily="18" charset="0"/>
              </a:rPr>
              <a:t>In our paper we will be using the opening filter, which was successfully applied to binary image.</a:t>
            </a:r>
          </a:p>
          <a:p>
            <a:r>
              <a:rPr lang="en-US" sz="2000" dirty="0" smtClean="0">
                <a:solidFill>
                  <a:schemeClr val="bg1"/>
                </a:solidFill>
                <a:latin typeface="Times New Roman" pitchFamily="18" charset="0"/>
                <a:cs typeface="Times New Roman" pitchFamily="18" charset="0"/>
              </a:rPr>
              <a:t>Morphology operation is a filter That combines between erosion and dilation process in binary or grayscale image.</a:t>
            </a:r>
          </a:p>
          <a:p>
            <a:r>
              <a:rPr lang="en-US" sz="2000" dirty="0" smtClean="0">
                <a:solidFill>
                  <a:schemeClr val="bg1"/>
                </a:solidFill>
                <a:latin typeface="Times New Roman" pitchFamily="18" charset="0"/>
                <a:cs typeface="Times New Roman" pitchFamily="18" charset="0"/>
              </a:rPr>
              <a:t>Fig (a)shows the foreground object and detected background.</a:t>
            </a:r>
          </a:p>
          <a:p>
            <a:pPr>
              <a:buNone/>
            </a:pPr>
            <a:endParaRPr lang="en-US" dirty="0"/>
          </a:p>
        </p:txBody>
      </p:sp>
      <p:pic>
        <p:nvPicPr>
          <p:cNvPr id="4" name="Picture 3"/>
          <p:cNvPicPr>
            <a:picLocks noChangeAspect="1" noChangeArrowheads="1"/>
          </p:cNvPicPr>
          <p:nvPr/>
        </p:nvPicPr>
        <p:blipFill>
          <a:blip r:embed="rId3"/>
          <a:srcRect/>
          <a:stretch>
            <a:fillRect/>
          </a:stretch>
        </p:blipFill>
        <p:spPr bwMode="auto">
          <a:xfrm>
            <a:off x="5486400" y="4038600"/>
            <a:ext cx="3505200" cy="2362200"/>
          </a:xfrm>
          <a:prstGeom prst="rect">
            <a:avLst/>
          </a:prstGeom>
          <a:noFill/>
          <a:ln w="9525">
            <a:noFill/>
            <a:miter lim="800000"/>
            <a:headEnd/>
            <a:tailEnd/>
          </a:ln>
        </p:spPr>
      </p:pic>
      <p:sp>
        <p:nvSpPr>
          <p:cNvPr id="5" name="Rectangle 4"/>
          <p:cNvSpPr/>
          <p:nvPr/>
        </p:nvSpPr>
        <p:spPr>
          <a:xfrm>
            <a:off x="0" y="3962400"/>
            <a:ext cx="4456669" cy="400110"/>
          </a:xfrm>
          <a:prstGeom prst="rect">
            <a:avLst/>
          </a:prstGeom>
        </p:spPr>
        <p:txBody>
          <a:bodyPr wrap="none">
            <a:spAutoFit/>
          </a:bodyPr>
          <a:lstStyle/>
          <a:p>
            <a:pPr>
              <a:buFont typeface="Arial" pitchFamily="34" charset="0"/>
              <a:buChar char="•"/>
            </a:pPr>
            <a:r>
              <a:rPr lang="en-US" sz="2000" dirty="0" smtClean="0">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 Fig(b)shows filtering on morphology</a:t>
            </a:r>
            <a:r>
              <a:rPr lang="en-US" dirty="0" smtClean="0">
                <a:solidFill>
                  <a:schemeClr val="bg1"/>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6.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0" y="0"/>
            <a:ext cx="9144000" cy="990600"/>
          </a:xfrm>
        </p:spPr>
        <p:txBody>
          <a:bodyPr>
            <a:normAutofit/>
          </a:bodyPr>
          <a:lstStyle/>
          <a:p>
            <a:r>
              <a:rPr lang="en-US" sz="3600" dirty="0" smtClean="0">
                <a:solidFill>
                  <a:srgbClr val="FFFF00"/>
                </a:solidFill>
                <a:latin typeface="Times New Roman" pitchFamily="18" charset="0"/>
                <a:cs typeface="Times New Roman" pitchFamily="18" charset="0"/>
              </a:rPr>
              <a:t>BOUNDING BOX</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143000"/>
            <a:ext cx="9144000" cy="5715000"/>
          </a:xfrm>
        </p:spPr>
        <p:txBody>
          <a:bodyPr/>
          <a:lstStyle/>
          <a:p>
            <a:r>
              <a:rPr lang="en-US" sz="2000" dirty="0" smtClean="0">
                <a:solidFill>
                  <a:schemeClr val="bg1"/>
                </a:solidFill>
                <a:latin typeface="Times New Roman" pitchFamily="18" charset="0"/>
                <a:cs typeface="Times New Roman" pitchFamily="18" charset="0"/>
              </a:rPr>
              <a:t>The detected foreground object is adapted with blob area. The  object  corresponding with  blob  area  is  detected  as  the vehicle  object  and  marked  by  a  bounding  box.</a:t>
            </a:r>
          </a:p>
          <a:p>
            <a:r>
              <a:rPr lang="en-US" sz="2000" dirty="0" smtClean="0">
                <a:solidFill>
                  <a:schemeClr val="bg1"/>
                </a:solidFill>
                <a:latin typeface="Times New Roman" pitchFamily="18" charset="0"/>
                <a:cs typeface="Times New Roman" pitchFamily="18" charset="0"/>
              </a:rPr>
              <a:t>A bounding box connecting component corresponding to the moving car. Any blob which is less than 150 pixels is rejected.</a:t>
            </a:r>
          </a:p>
          <a:p>
            <a:pPr>
              <a:buNone/>
            </a:pP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381000" y="3429000"/>
            <a:ext cx="815340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6.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0" y="0"/>
            <a:ext cx="9144000" cy="990600"/>
          </a:xfrm>
        </p:spPr>
        <p:txBody>
          <a:bodyPr>
            <a:normAutofit/>
          </a:bodyPr>
          <a:lstStyle/>
          <a:p>
            <a:r>
              <a:rPr lang="en-US" sz="3600" dirty="0" smtClean="0">
                <a:solidFill>
                  <a:srgbClr val="FFFF00"/>
                </a:solidFill>
                <a:latin typeface="Times New Roman" pitchFamily="18" charset="0"/>
                <a:cs typeface="Times New Roman" pitchFamily="18" charset="0"/>
              </a:rPr>
              <a:t>BACK PROPAGATION</a:t>
            </a:r>
            <a:endParaRPr lang="en-US" sz="3600" dirty="0">
              <a:solidFill>
                <a:srgbClr val="FFFF00"/>
              </a:solidFill>
              <a:latin typeface="Times New Roman" pitchFamily="18" charset="0"/>
              <a:cs typeface="Times New Roman" pitchFamily="18" charset="0"/>
            </a:endParaRPr>
          </a:p>
        </p:txBody>
      </p:sp>
      <p:pic>
        <p:nvPicPr>
          <p:cNvPr id="4" name="Content Placeholder 3" descr="images (2).png"/>
          <p:cNvPicPr>
            <a:picLocks noGrp="1" noChangeAspect="1"/>
          </p:cNvPicPr>
          <p:nvPr>
            <p:ph idx="1"/>
          </p:nvPr>
        </p:nvPicPr>
        <p:blipFill>
          <a:blip r:embed="rId3"/>
          <a:stretch>
            <a:fillRect/>
          </a:stretch>
        </p:blipFill>
        <p:spPr>
          <a:xfrm>
            <a:off x="152400" y="1524000"/>
            <a:ext cx="3124200" cy="4267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733800" y="838200"/>
            <a:ext cx="5410200" cy="54102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6.jpg"/>
          <p:cNvPicPr>
            <a:picLocks noChangeAspect="1"/>
          </p:cNvPicPr>
          <p:nvPr/>
        </p:nvPicPr>
        <p:blipFill>
          <a:blip r:embed="rId2">
            <a:lum bright="-20000"/>
          </a:blip>
          <a:stretch>
            <a:fillRect/>
          </a:stretch>
        </p:blipFill>
        <p:spPr>
          <a:xfrm>
            <a:off x="0" y="0"/>
            <a:ext cx="9144000" cy="6858000"/>
          </a:xfrm>
          <a:prstGeom prst="rect">
            <a:avLst/>
          </a:prstGeom>
        </p:spPr>
      </p:pic>
      <p:sp>
        <p:nvSpPr>
          <p:cNvPr id="2" name="Title 1"/>
          <p:cNvSpPr>
            <a:spLocks noGrp="1"/>
          </p:cNvSpPr>
          <p:nvPr>
            <p:ph type="title"/>
          </p:nvPr>
        </p:nvSpPr>
        <p:spPr>
          <a:xfrm>
            <a:off x="0" y="0"/>
            <a:ext cx="9144000" cy="1066800"/>
          </a:xfrm>
        </p:spPr>
        <p:txBody>
          <a:bodyPr>
            <a:normAutofit/>
          </a:bodyPr>
          <a:lstStyle/>
          <a:p>
            <a:r>
              <a:rPr lang="en-US" sz="3600" dirty="0" smtClean="0">
                <a:solidFill>
                  <a:srgbClr val="FFFF00"/>
                </a:solidFill>
                <a:latin typeface="Times New Roman" pitchFamily="18" charset="0"/>
                <a:cs typeface="Times New Roman" pitchFamily="18" charset="0"/>
              </a:rPr>
              <a:t>Contd…</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0" y="990600"/>
            <a:ext cx="9144000" cy="5867400"/>
          </a:xfrm>
        </p:spPr>
        <p:txBody>
          <a:bodyPr>
            <a:normAutofit/>
          </a:bodyPr>
          <a:lstStyle/>
          <a:p>
            <a:pPr marL="285750" indent="-285750">
              <a:buClr>
                <a:schemeClr val="tx1"/>
              </a:buClr>
            </a:pPr>
            <a:r>
              <a:rPr lang="en-IN" sz="2800" dirty="0" smtClean="0">
                <a:solidFill>
                  <a:schemeClr val="bg1"/>
                </a:solidFill>
                <a:latin typeface="Times New Roman" pitchFamily="18" charset="0"/>
                <a:cs typeface="Times New Roman" pitchFamily="18" charset="0"/>
              </a:rPr>
              <a:t>The back propagation algorithm operates in two phases: </a:t>
            </a:r>
          </a:p>
          <a:p>
            <a:pPr>
              <a:buClr>
                <a:schemeClr val="tx1"/>
              </a:buClr>
              <a:buNone/>
            </a:pPr>
            <a:r>
              <a:rPr lang="en-IN" sz="2800" dirty="0" smtClean="0">
                <a:solidFill>
                  <a:schemeClr val="bg1"/>
                </a:solidFill>
                <a:latin typeface="Times New Roman" pitchFamily="18" charset="0"/>
                <a:cs typeface="Times New Roman" pitchFamily="18" charset="0"/>
              </a:rPr>
              <a:t>    1. Training phase.  </a:t>
            </a:r>
          </a:p>
          <a:p>
            <a:pPr>
              <a:buClr>
                <a:schemeClr val="tx1"/>
              </a:buClr>
              <a:buNone/>
            </a:pPr>
            <a:r>
              <a:rPr lang="en-IN" sz="2800" dirty="0" smtClean="0">
                <a:solidFill>
                  <a:schemeClr val="bg1"/>
                </a:solidFill>
                <a:latin typeface="Times New Roman" pitchFamily="18" charset="0"/>
                <a:cs typeface="Times New Roman" pitchFamily="18" charset="0"/>
              </a:rPr>
              <a:t>    2. Error detection phase.</a:t>
            </a:r>
          </a:p>
          <a:p>
            <a:pPr>
              <a:buClr>
                <a:schemeClr val="tx1"/>
              </a:buClr>
            </a:pPr>
            <a:endParaRPr lang="en-IN" sz="2800" dirty="0" smtClean="0">
              <a:solidFill>
                <a:schemeClr val="bg1"/>
              </a:solidFill>
              <a:latin typeface="Times New Roman" pitchFamily="18" charset="0"/>
              <a:cs typeface="Times New Roman" pitchFamily="18" charset="0"/>
            </a:endParaRPr>
          </a:p>
          <a:p>
            <a:pPr marL="285750" indent="-285750">
              <a:buClr>
                <a:schemeClr val="tx1"/>
              </a:buClr>
            </a:pPr>
            <a:r>
              <a:rPr lang="en-IN" sz="2800" dirty="0" smtClean="0">
                <a:solidFill>
                  <a:schemeClr val="bg1"/>
                </a:solidFill>
                <a:latin typeface="Times New Roman" pitchFamily="18" charset="0"/>
                <a:cs typeface="Times New Roman" pitchFamily="18" charset="0"/>
              </a:rPr>
              <a:t>The final output of the network is eventually computed by the activations from the output layer. </a:t>
            </a:r>
          </a:p>
          <a:p>
            <a:pPr marL="285750" indent="-285750">
              <a:buClr>
                <a:schemeClr val="tx1"/>
              </a:buClr>
            </a:pPr>
            <a:endParaRPr lang="en-IN" sz="2800" dirty="0" smtClean="0">
              <a:solidFill>
                <a:schemeClr val="bg1"/>
              </a:solidFill>
              <a:latin typeface="Times New Roman" pitchFamily="18" charset="0"/>
              <a:cs typeface="Times New Roman" pitchFamily="18" charset="0"/>
            </a:endParaRPr>
          </a:p>
          <a:p>
            <a:pPr marL="285750" indent="-285750">
              <a:buClr>
                <a:schemeClr val="tx1"/>
              </a:buClr>
            </a:pPr>
            <a:r>
              <a:rPr lang="en-IN" sz="2800" dirty="0" smtClean="0">
                <a:solidFill>
                  <a:schemeClr val="bg1"/>
                </a:solidFill>
                <a:latin typeface="Times New Roman" pitchFamily="18" charset="0"/>
                <a:cs typeface="Times New Roman" pitchFamily="18" charset="0"/>
              </a:rPr>
              <a:t>Hidden layer plays a major role detection of animals since it contains all the features of trained images.</a:t>
            </a:r>
          </a:p>
          <a:p>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6.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0" y="0"/>
            <a:ext cx="9144000" cy="1219200"/>
          </a:xfrm>
        </p:spPr>
        <p:txBody>
          <a:bodyPr>
            <a:normAutofit/>
          </a:bodyPr>
          <a:lstStyle/>
          <a:p>
            <a:r>
              <a:rPr lang="en-US" sz="3600" dirty="0" smtClean="0">
                <a:solidFill>
                  <a:srgbClr val="FFFF00"/>
                </a:solidFill>
                <a:latin typeface="Times New Roman" pitchFamily="18" charset="0"/>
                <a:cs typeface="Times New Roman" pitchFamily="18" charset="0"/>
              </a:rPr>
              <a:t>RESULTS</a:t>
            </a:r>
            <a:endParaRPr lang="en-US" sz="3600" dirty="0">
              <a:solidFill>
                <a:srgbClr val="FFFF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381000" y="1371600"/>
          <a:ext cx="8305800" cy="2910840"/>
        </p:xfrm>
        <a:graphic>
          <a:graphicData uri="http://schemas.openxmlformats.org/drawingml/2006/table">
            <a:tbl>
              <a:tblPr firstRow="1" bandRow="1">
                <a:tableStyleId>{5940675A-B579-460E-94D1-54222C63F5DA}</a:tableStyleId>
              </a:tblPr>
              <a:tblGrid>
                <a:gridCol w="1661160"/>
                <a:gridCol w="1661160"/>
                <a:gridCol w="1661160"/>
                <a:gridCol w="1661160"/>
                <a:gridCol w="1661160"/>
              </a:tblGrid>
              <a:tr h="533400">
                <a:tc>
                  <a:txBody>
                    <a:bodyPr/>
                    <a:lstStyle/>
                    <a:p>
                      <a:pPr algn="ctr"/>
                      <a:r>
                        <a:rPr lang="en-US" sz="2000" dirty="0" smtClean="0">
                          <a:solidFill>
                            <a:schemeClr val="bg1"/>
                          </a:solidFill>
                          <a:latin typeface="Times New Roman" pitchFamily="18" charset="0"/>
                          <a:cs typeface="Times New Roman" pitchFamily="18" charset="0"/>
                        </a:rPr>
                        <a:t>Input Video</a:t>
                      </a:r>
                      <a:endParaRPr lang="en-US" sz="2000" dirty="0">
                        <a:solidFill>
                          <a:schemeClr val="bg1"/>
                        </a:solidFill>
                        <a:latin typeface="Times New Roman" pitchFamily="18" charset="0"/>
                        <a:cs typeface="Times New Roman" pitchFamily="18" charset="0"/>
                      </a:endParaRPr>
                    </a:p>
                  </a:txBody>
                  <a:tcPr>
                    <a:solidFill>
                      <a:schemeClr val="tx1">
                        <a:lumMod val="50000"/>
                        <a:lumOff val="50000"/>
                      </a:schemeClr>
                    </a:solidFill>
                  </a:tcPr>
                </a:tc>
                <a:tc>
                  <a:txBody>
                    <a:bodyPr/>
                    <a:lstStyle/>
                    <a:p>
                      <a:pPr algn="ctr"/>
                      <a:r>
                        <a:rPr lang="en-US" sz="2000" dirty="0" smtClean="0">
                          <a:solidFill>
                            <a:schemeClr val="bg1"/>
                          </a:solidFill>
                          <a:latin typeface="Times New Roman" pitchFamily="18" charset="0"/>
                          <a:cs typeface="Times New Roman" pitchFamily="18" charset="0"/>
                        </a:rPr>
                        <a:t>Total</a:t>
                      </a:r>
                      <a:r>
                        <a:rPr lang="en-US" sz="2000" baseline="0" dirty="0" smtClean="0">
                          <a:solidFill>
                            <a:schemeClr val="bg1"/>
                          </a:solidFill>
                          <a:latin typeface="Times New Roman" pitchFamily="18" charset="0"/>
                          <a:cs typeface="Times New Roman" pitchFamily="18" charset="0"/>
                        </a:rPr>
                        <a:t> Number of Frames</a:t>
                      </a:r>
                      <a:endParaRPr lang="en-US" sz="2000" dirty="0">
                        <a:solidFill>
                          <a:schemeClr val="bg1"/>
                        </a:solidFill>
                        <a:latin typeface="Times New Roman" pitchFamily="18" charset="0"/>
                        <a:cs typeface="Times New Roman" pitchFamily="18" charset="0"/>
                      </a:endParaRPr>
                    </a:p>
                  </a:txBody>
                  <a:tcPr>
                    <a:solidFill>
                      <a:schemeClr val="tx1">
                        <a:lumMod val="50000"/>
                        <a:lumOff val="50000"/>
                      </a:schemeClr>
                    </a:solidFill>
                  </a:tcPr>
                </a:tc>
                <a:tc>
                  <a:txBody>
                    <a:bodyPr/>
                    <a:lstStyle/>
                    <a:p>
                      <a:pPr algn="ctr"/>
                      <a:r>
                        <a:rPr lang="en-US" sz="2000" dirty="0" smtClean="0">
                          <a:solidFill>
                            <a:schemeClr val="bg1"/>
                          </a:solidFill>
                          <a:latin typeface="Times New Roman" pitchFamily="18" charset="0"/>
                          <a:cs typeface="Times New Roman" pitchFamily="18" charset="0"/>
                        </a:rPr>
                        <a:t>Frames in which Animals</a:t>
                      </a:r>
                      <a:r>
                        <a:rPr lang="en-US" sz="2000" baseline="0" dirty="0" smtClean="0">
                          <a:solidFill>
                            <a:schemeClr val="bg1"/>
                          </a:solidFill>
                          <a:latin typeface="Times New Roman" pitchFamily="18" charset="0"/>
                          <a:cs typeface="Times New Roman" pitchFamily="18" charset="0"/>
                        </a:rPr>
                        <a:t> are Detected</a:t>
                      </a:r>
                      <a:endParaRPr lang="en-US" sz="2000" dirty="0">
                        <a:solidFill>
                          <a:schemeClr val="bg1"/>
                        </a:solidFill>
                        <a:latin typeface="Times New Roman" pitchFamily="18" charset="0"/>
                        <a:cs typeface="Times New Roman" pitchFamily="18" charset="0"/>
                      </a:endParaRPr>
                    </a:p>
                  </a:txBody>
                  <a:tcPr>
                    <a:solidFill>
                      <a:schemeClr val="tx1">
                        <a:lumMod val="50000"/>
                        <a:lumOff val="50000"/>
                      </a:schemeClr>
                    </a:solidFill>
                  </a:tcPr>
                </a:tc>
                <a:tc>
                  <a:txBody>
                    <a:bodyPr/>
                    <a:lstStyle/>
                    <a:p>
                      <a:pPr algn="ctr"/>
                      <a:r>
                        <a:rPr lang="en-US" sz="2000" dirty="0" smtClean="0">
                          <a:solidFill>
                            <a:schemeClr val="bg1"/>
                          </a:solidFill>
                          <a:latin typeface="Times New Roman" pitchFamily="18" charset="0"/>
                          <a:cs typeface="Times New Roman" pitchFamily="18" charset="0"/>
                        </a:rPr>
                        <a:t>Correct Recognition</a:t>
                      </a:r>
                      <a:r>
                        <a:rPr lang="en-US" sz="2000" baseline="0" dirty="0" smtClean="0">
                          <a:solidFill>
                            <a:schemeClr val="bg1"/>
                          </a:solidFill>
                          <a:latin typeface="Times New Roman" pitchFamily="18" charset="0"/>
                          <a:cs typeface="Times New Roman" pitchFamily="18" charset="0"/>
                        </a:rPr>
                        <a:t> of Animal</a:t>
                      </a:r>
                      <a:endParaRPr lang="en-US" sz="2000" dirty="0">
                        <a:solidFill>
                          <a:schemeClr val="bg1"/>
                        </a:solidFill>
                        <a:latin typeface="Times New Roman" pitchFamily="18" charset="0"/>
                        <a:cs typeface="Times New Roman" pitchFamily="18" charset="0"/>
                      </a:endParaRPr>
                    </a:p>
                  </a:txBody>
                  <a:tcPr>
                    <a:solidFill>
                      <a:schemeClr val="tx1">
                        <a:lumMod val="50000"/>
                        <a:lumOff val="50000"/>
                      </a:schemeClr>
                    </a:solidFill>
                  </a:tcPr>
                </a:tc>
                <a:tc>
                  <a:txBody>
                    <a:bodyPr/>
                    <a:lstStyle/>
                    <a:p>
                      <a:pPr algn="ctr"/>
                      <a:r>
                        <a:rPr lang="en-US" sz="2000" dirty="0" smtClean="0">
                          <a:solidFill>
                            <a:schemeClr val="bg1"/>
                          </a:solidFill>
                          <a:latin typeface="Times New Roman" pitchFamily="18" charset="0"/>
                          <a:cs typeface="Times New Roman" pitchFamily="18" charset="0"/>
                        </a:rPr>
                        <a:t>Recognized Result</a:t>
                      </a:r>
                      <a:endParaRPr lang="en-US" sz="2000" dirty="0">
                        <a:solidFill>
                          <a:schemeClr val="bg1"/>
                        </a:solidFill>
                        <a:latin typeface="Times New Roman" pitchFamily="18" charset="0"/>
                        <a:cs typeface="Times New Roman" pitchFamily="18" charset="0"/>
                      </a:endParaRPr>
                    </a:p>
                  </a:txBody>
                  <a:tcPr>
                    <a:solidFill>
                      <a:schemeClr val="tx1">
                        <a:lumMod val="50000"/>
                        <a:lumOff val="50000"/>
                      </a:schemeClr>
                    </a:solidFill>
                  </a:tcPr>
                </a:tc>
              </a:tr>
              <a:tr h="533400">
                <a:tc>
                  <a:txBody>
                    <a:bodyPr/>
                    <a:lstStyle/>
                    <a:p>
                      <a:pPr algn="ctr"/>
                      <a:r>
                        <a:rPr lang="en-US" sz="2000" dirty="0" smtClean="0">
                          <a:solidFill>
                            <a:schemeClr val="bg1"/>
                          </a:solidFill>
                          <a:latin typeface="Times New Roman" pitchFamily="18" charset="0"/>
                          <a:cs typeface="Times New Roman" pitchFamily="18" charset="0"/>
                        </a:rPr>
                        <a:t>Cheetah</a:t>
                      </a:r>
                      <a:endParaRPr lang="en-US" sz="2000" dirty="0">
                        <a:solidFill>
                          <a:schemeClr val="bg1"/>
                        </a:solidFill>
                        <a:latin typeface="Times New Roman" pitchFamily="18" charset="0"/>
                        <a:cs typeface="Times New Roman" pitchFamily="18" charset="0"/>
                      </a:endParaRPr>
                    </a:p>
                  </a:txBody>
                  <a:tcPr>
                    <a:solidFill>
                      <a:schemeClr val="tx1">
                        <a:lumMod val="50000"/>
                        <a:lumOff val="50000"/>
                      </a:schemeClr>
                    </a:solidFill>
                  </a:tcPr>
                </a:tc>
                <a:tc>
                  <a:txBody>
                    <a:bodyPr/>
                    <a:lstStyle/>
                    <a:p>
                      <a:pPr algn="ctr"/>
                      <a:r>
                        <a:rPr lang="en-US" sz="2000" dirty="0" smtClean="0">
                          <a:solidFill>
                            <a:schemeClr val="bg1"/>
                          </a:solidFill>
                          <a:latin typeface="Times New Roman" pitchFamily="18" charset="0"/>
                          <a:cs typeface="Times New Roman" pitchFamily="18" charset="0"/>
                        </a:rPr>
                        <a:t>98</a:t>
                      </a:r>
                      <a:endParaRPr lang="en-US" sz="2000" dirty="0">
                        <a:solidFill>
                          <a:schemeClr val="bg1"/>
                        </a:solidFill>
                        <a:latin typeface="Times New Roman" pitchFamily="18" charset="0"/>
                        <a:cs typeface="Times New Roman" pitchFamily="18" charset="0"/>
                      </a:endParaRPr>
                    </a:p>
                  </a:txBody>
                  <a:tcPr>
                    <a:solidFill>
                      <a:schemeClr val="tx1">
                        <a:lumMod val="50000"/>
                        <a:lumOff val="50000"/>
                      </a:schemeClr>
                    </a:solidFill>
                  </a:tcPr>
                </a:tc>
                <a:tc>
                  <a:txBody>
                    <a:bodyPr/>
                    <a:lstStyle/>
                    <a:p>
                      <a:pPr algn="ctr"/>
                      <a:r>
                        <a:rPr lang="en-US" sz="2000" dirty="0" smtClean="0">
                          <a:solidFill>
                            <a:schemeClr val="bg1"/>
                          </a:solidFill>
                          <a:latin typeface="Times New Roman" pitchFamily="18" charset="0"/>
                          <a:cs typeface="Times New Roman" pitchFamily="18" charset="0"/>
                        </a:rPr>
                        <a:t>44</a:t>
                      </a:r>
                      <a:endParaRPr lang="en-US" sz="2000" dirty="0">
                        <a:solidFill>
                          <a:schemeClr val="bg1"/>
                        </a:solidFill>
                        <a:latin typeface="Times New Roman" pitchFamily="18" charset="0"/>
                        <a:cs typeface="Times New Roman" pitchFamily="18" charset="0"/>
                      </a:endParaRPr>
                    </a:p>
                  </a:txBody>
                  <a:tcPr>
                    <a:solidFill>
                      <a:schemeClr val="tx1">
                        <a:lumMod val="50000"/>
                        <a:lumOff val="50000"/>
                      </a:schemeClr>
                    </a:solidFill>
                  </a:tcPr>
                </a:tc>
                <a:tc>
                  <a:txBody>
                    <a:bodyPr/>
                    <a:lstStyle/>
                    <a:p>
                      <a:pPr algn="ctr"/>
                      <a:r>
                        <a:rPr lang="en-US" sz="2000" dirty="0" smtClean="0">
                          <a:solidFill>
                            <a:schemeClr val="bg1"/>
                          </a:solidFill>
                          <a:latin typeface="Times New Roman" pitchFamily="18" charset="0"/>
                          <a:cs typeface="Times New Roman" pitchFamily="18" charset="0"/>
                        </a:rPr>
                        <a:t>32</a:t>
                      </a:r>
                      <a:endParaRPr lang="en-US" sz="2000" dirty="0">
                        <a:solidFill>
                          <a:schemeClr val="bg1"/>
                        </a:solidFill>
                        <a:latin typeface="Times New Roman" pitchFamily="18" charset="0"/>
                        <a:cs typeface="Times New Roman" pitchFamily="18" charset="0"/>
                      </a:endParaRPr>
                    </a:p>
                  </a:txBody>
                  <a:tcPr>
                    <a:solidFill>
                      <a:schemeClr val="tx1">
                        <a:lumMod val="50000"/>
                        <a:lumOff val="50000"/>
                      </a:schemeClr>
                    </a:solidFill>
                  </a:tcPr>
                </a:tc>
                <a:tc>
                  <a:txBody>
                    <a:bodyPr/>
                    <a:lstStyle/>
                    <a:p>
                      <a:pPr algn="ctr"/>
                      <a:r>
                        <a:rPr lang="en-US" sz="2000" dirty="0" smtClean="0">
                          <a:solidFill>
                            <a:schemeClr val="bg1"/>
                          </a:solidFill>
                          <a:latin typeface="Times New Roman" pitchFamily="18" charset="0"/>
                          <a:cs typeface="Times New Roman" pitchFamily="18" charset="0"/>
                        </a:rPr>
                        <a:t>72.72%</a:t>
                      </a:r>
                      <a:endParaRPr lang="en-US" sz="2000" dirty="0">
                        <a:solidFill>
                          <a:schemeClr val="bg1"/>
                        </a:solidFill>
                        <a:latin typeface="Times New Roman" pitchFamily="18" charset="0"/>
                        <a:cs typeface="Times New Roman" pitchFamily="18" charset="0"/>
                      </a:endParaRPr>
                    </a:p>
                  </a:txBody>
                  <a:tcPr>
                    <a:solidFill>
                      <a:schemeClr val="tx1">
                        <a:lumMod val="50000"/>
                        <a:lumOff val="50000"/>
                      </a:schemeClr>
                    </a:solidFill>
                  </a:tcPr>
                </a:tc>
              </a:tr>
              <a:tr h="533400">
                <a:tc>
                  <a:txBody>
                    <a:bodyPr/>
                    <a:lstStyle/>
                    <a:p>
                      <a:pPr algn="ctr"/>
                      <a:r>
                        <a:rPr lang="en-US" sz="2000" dirty="0" smtClean="0">
                          <a:solidFill>
                            <a:schemeClr val="bg1"/>
                          </a:solidFill>
                          <a:latin typeface="Times New Roman" pitchFamily="18" charset="0"/>
                          <a:cs typeface="Times New Roman" pitchFamily="18" charset="0"/>
                        </a:rPr>
                        <a:t>Bear</a:t>
                      </a:r>
                      <a:endParaRPr lang="en-US" sz="2000" dirty="0">
                        <a:solidFill>
                          <a:schemeClr val="bg1"/>
                        </a:solidFill>
                        <a:latin typeface="Times New Roman" pitchFamily="18" charset="0"/>
                        <a:cs typeface="Times New Roman" pitchFamily="18" charset="0"/>
                      </a:endParaRPr>
                    </a:p>
                  </a:txBody>
                  <a:tcPr>
                    <a:solidFill>
                      <a:schemeClr val="tx1">
                        <a:lumMod val="50000"/>
                        <a:lumOff val="50000"/>
                      </a:schemeClr>
                    </a:solidFill>
                  </a:tcPr>
                </a:tc>
                <a:tc>
                  <a:txBody>
                    <a:bodyPr/>
                    <a:lstStyle/>
                    <a:p>
                      <a:pPr algn="ctr"/>
                      <a:r>
                        <a:rPr lang="en-US" sz="2000" dirty="0" smtClean="0">
                          <a:solidFill>
                            <a:schemeClr val="bg1"/>
                          </a:solidFill>
                          <a:latin typeface="Times New Roman" pitchFamily="18" charset="0"/>
                          <a:cs typeface="Times New Roman" pitchFamily="18" charset="0"/>
                        </a:rPr>
                        <a:t>81</a:t>
                      </a:r>
                      <a:endParaRPr lang="en-US" sz="2000" dirty="0">
                        <a:solidFill>
                          <a:schemeClr val="bg1"/>
                        </a:solidFill>
                        <a:latin typeface="Times New Roman" pitchFamily="18" charset="0"/>
                        <a:cs typeface="Times New Roman" pitchFamily="18" charset="0"/>
                      </a:endParaRPr>
                    </a:p>
                  </a:txBody>
                  <a:tcPr>
                    <a:solidFill>
                      <a:schemeClr val="tx1">
                        <a:lumMod val="50000"/>
                        <a:lumOff val="50000"/>
                      </a:schemeClr>
                    </a:solidFill>
                  </a:tcPr>
                </a:tc>
                <a:tc>
                  <a:txBody>
                    <a:bodyPr/>
                    <a:lstStyle/>
                    <a:p>
                      <a:pPr algn="ctr"/>
                      <a:r>
                        <a:rPr lang="en-US" sz="2000" dirty="0" smtClean="0">
                          <a:solidFill>
                            <a:schemeClr val="bg1"/>
                          </a:solidFill>
                          <a:latin typeface="Times New Roman" pitchFamily="18" charset="0"/>
                          <a:cs typeface="Times New Roman" pitchFamily="18" charset="0"/>
                        </a:rPr>
                        <a:t>22</a:t>
                      </a:r>
                      <a:endParaRPr lang="en-US" sz="2000" dirty="0">
                        <a:solidFill>
                          <a:schemeClr val="bg1"/>
                        </a:solidFill>
                        <a:latin typeface="Times New Roman" pitchFamily="18" charset="0"/>
                        <a:cs typeface="Times New Roman" pitchFamily="18" charset="0"/>
                      </a:endParaRPr>
                    </a:p>
                  </a:txBody>
                  <a:tcPr>
                    <a:solidFill>
                      <a:schemeClr val="tx1">
                        <a:lumMod val="50000"/>
                        <a:lumOff val="50000"/>
                      </a:schemeClr>
                    </a:solidFill>
                  </a:tcPr>
                </a:tc>
                <a:tc>
                  <a:txBody>
                    <a:bodyPr/>
                    <a:lstStyle/>
                    <a:p>
                      <a:pPr algn="ctr"/>
                      <a:r>
                        <a:rPr lang="en-US" sz="2000" dirty="0" smtClean="0">
                          <a:solidFill>
                            <a:schemeClr val="bg1"/>
                          </a:solidFill>
                          <a:latin typeface="Times New Roman" pitchFamily="18" charset="0"/>
                          <a:cs typeface="Times New Roman" pitchFamily="18" charset="0"/>
                        </a:rPr>
                        <a:t>16</a:t>
                      </a:r>
                      <a:endParaRPr lang="en-US" sz="2000" dirty="0">
                        <a:solidFill>
                          <a:schemeClr val="bg1"/>
                        </a:solidFill>
                        <a:latin typeface="Times New Roman" pitchFamily="18" charset="0"/>
                        <a:cs typeface="Times New Roman" pitchFamily="18" charset="0"/>
                      </a:endParaRPr>
                    </a:p>
                  </a:txBody>
                  <a:tcPr>
                    <a:solidFill>
                      <a:schemeClr val="tx1">
                        <a:lumMod val="50000"/>
                        <a:lumOff val="50000"/>
                      </a:schemeClr>
                    </a:solidFill>
                  </a:tcPr>
                </a:tc>
                <a:tc>
                  <a:txBody>
                    <a:bodyPr/>
                    <a:lstStyle/>
                    <a:p>
                      <a:pPr algn="ctr"/>
                      <a:r>
                        <a:rPr lang="en-US" sz="2000" dirty="0" smtClean="0">
                          <a:solidFill>
                            <a:schemeClr val="bg1"/>
                          </a:solidFill>
                          <a:latin typeface="Times New Roman" pitchFamily="18" charset="0"/>
                          <a:cs typeface="Times New Roman" pitchFamily="18" charset="0"/>
                        </a:rPr>
                        <a:t>72.72%</a:t>
                      </a:r>
                      <a:endParaRPr lang="en-US" sz="2000" dirty="0">
                        <a:solidFill>
                          <a:schemeClr val="bg1"/>
                        </a:solidFill>
                        <a:latin typeface="Times New Roman" pitchFamily="18" charset="0"/>
                        <a:cs typeface="Times New Roman" pitchFamily="18" charset="0"/>
                      </a:endParaRPr>
                    </a:p>
                  </a:txBody>
                  <a:tcPr>
                    <a:solidFill>
                      <a:schemeClr val="tx1">
                        <a:lumMod val="50000"/>
                        <a:lumOff val="50000"/>
                      </a:schemeClr>
                    </a:solidFill>
                  </a:tcPr>
                </a:tc>
              </a:tr>
              <a:tr h="533400">
                <a:tc>
                  <a:txBody>
                    <a:bodyPr/>
                    <a:lstStyle/>
                    <a:p>
                      <a:pPr algn="ctr"/>
                      <a:r>
                        <a:rPr lang="en-US" sz="2000" dirty="0" smtClean="0">
                          <a:solidFill>
                            <a:schemeClr val="bg1"/>
                          </a:solidFill>
                          <a:latin typeface="Times New Roman" pitchFamily="18" charset="0"/>
                          <a:cs typeface="Times New Roman" pitchFamily="18" charset="0"/>
                        </a:rPr>
                        <a:t>Elephant</a:t>
                      </a:r>
                      <a:endParaRPr lang="en-US" sz="2000" dirty="0">
                        <a:solidFill>
                          <a:schemeClr val="bg1"/>
                        </a:solidFill>
                        <a:latin typeface="Times New Roman" pitchFamily="18" charset="0"/>
                        <a:cs typeface="Times New Roman" pitchFamily="18" charset="0"/>
                      </a:endParaRPr>
                    </a:p>
                  </a:txBody>
                  <a:tcPr>
                    <a:solidFill>
                      <a:schemeClr val="tx1">
                        <a:lumMod val="50000"/>
                        <a:lumOff val="50000"/>
                      </a:schemeClr>
                    </a:solidFill>
                  </a:tcPr>
                </a:tc>
                <a:tc>
                  <a:txBody>
                    <a:bodyPr/>
                    <a:lstStyle/>
                    <a:p>
                      <a:pPr algn="ctr"/>
                      <a:r>
                        <a:rPr lang="en-US" sz="2000" dirty="0" smtClean="0">
                          <a:solidFill>
                            <a:schemeClr val="bg1"/>
                          </a:solidFill>
                          <a:latin typeface="Times New Roman" pitchFamily="18" charset="0"/>
                          <a:cs typeface="Times New Roman" pitchFamily="18" charset="0"/>
                        </a:rPr>
                        <a:t>112</a:t>
                      </a:r>
                      <a:endParaRPr lang="en-US" sz="2000" dirty="0">
                        <a:solidFill>
                          <a:schemeClr val="bg1"/>
                        </a:solidFill>
                        <a:latin typeface="Times New Roman" pitchFamily="18" charset="0"/>
                        <a:cs typeface="Times New Roman" pitchFamily="18" charset="0"/>
                      </a:endParaRPr>
                    </a:p>
                  </a:txBody>
                  <a:tcPr>
                    <a:solidFill>
                      <a:schemeClr val="tx1">
                        <a:lumMod val="50000"/>
                        <a:lumOff val="50000"/>
                      </a:schemeClr>
                    </a:solidFill>
                  </a:tcPr>
                </a:tc>
                <a:tc>
                  <a:txBody>
                    <a:bodyPr/>
                    <a:lstStyle/>
                    <a:p>
                      <a:pPr algn="ctr"/>
                      <a:r>
                        <a:rPr lang="en-US" sz="2000" dirty="0" smtClean="0">
                          <a:solidFill>
                            <a:schemeClr val="bg1"/>
                          </a:solidFill>
                          <a:latin typeface="Times New Roman" pitchFamily="18" charset="0"/>
                          <a:cs typeface="Times New Roman" pitchFamily="18" charset="0"/>
                        </a:rPr>
                        <a:t>51</a:t>
                      </a:r>
                      <a:endParaRPr lang="en-US" sz="2000" dirty="0">
                        <a:solidFill>
                          <a:schemeClr val="bg1"/>
                        </a:solidFill>
                        <a:latin typeface="Times New Roman" pitchFamily="18" charset="0"/>
                        <a:cs typeface="Times New Roman" pitchFamily="18" charset="0"/>
                      </a:endParaRPr>
                    </a:p>
                  </a:txBody>
                  <a:tcPr>
                    <a:solidFill>
                      <a:schemeClr val="tx1">
                        <a:lumMod val="50000"/>
                        <a:lumOff val="50000"/>
                      </a:schemeClr>
                    </a:solidFill>
                  </a:tcPr>
                </a:tc>
                <a:tc>
                  <a:txBody>
                    <a:bodyPr/>
                    <a:lstStyle/>
                    <a:p>
                      <a:pPr algn="ctr"/>
                      <a:r>
                        <a:rPr lang="en-US" sz="2000" dirty="0" smtClean="0">
                          <a:solidFill>
                            <a:schemeClr val="bg1"/>
                          </a:solidFill>
                          <a:latin typeface="Times New Roman" pitchFamily="18" charset="0"/>
                          <a:cs typeface="Times New Roman" pitchFamily="18" charset="0"/>
                        </a:rPr>
                        <a:t>39</a:t>
                      </a:r>
                      <a:endParaRPr lang="en-US" sz="2000" dirty="0">
                        <a:solidFill>
                          <a:schemeClr val="bg1"/>
                        </a:solidFill>
                        <a:latin typeface="Times New Roman" pitchFamily="18" charset="0"/>
                        <a:cs typeface="Times New Roman" pitchFamily="18" charset="0"/>
                      </a:endParaRPr>
                    </a:p>
                  </a:txBody>
                  <a:tcPr>
                    <a:solidFill>
                      <a:schemeClr val="tx1">
                        <a:lumMod val="50000"/>
                        <a:lumOff val="50000"/>
                      </a:schemeClr>
                    </a:solidFill>
                  </a:tcPr>
                </a:tc>
                <a:tc>
                  <a:txBody>
                    <a:bodyPr/>
                    <a:lstStyle/>
                    <a:p>
                      <a:pPr algn="ctr"/>
                      <a:r>
                        <a:rPr lang="en-US" sz="2000" dirty="0" smtClean="0">
                          <a:solidFill>
                            <a:schemeClr val="bg1"/>
                          </a:solidFill>
                          <a:latin typeface="Times New Roman" pitchFamily="18" charset="0"/>
                          <a:cs typeface="Times New Roman" pitchFamily="18" charset="0"/>
                        </a:rPr>
                        <a:t>76.47%</a:t>
                      </a:r>
                      <a:endParaRPr lang="en-US" sz="2000" dirty="0">
                        <a:solidFill>
                          <a:schemeClr val="bg1"/>
                        </a:solidFill>
                        <a:latin typeface="Times New Roman" pitchFamily="18" charset="0"/>
                        <a:cs typeface="Times New Roman" pitchFamily="18" charset="0"/>
                      </a:endParaRPr>
                    </a:p>
                  </a:txBody>
                  <a:tcPr>
                    <a:solidFill>
                      <a:schemeClr val="tx1">
                        <a:lumMod val="50000"/>
                        <a:lumOff val="50000"/>
                      </a:schemeClr>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6.jpg"/>
          <p:cNvPicPr>
            <a:picLocks noChangeAspect="1"/>
          </p:cNvPicPr>
          <p:nvPr/>
        </p:nvPicPr>
        <p:blipFill>
          <a:blip r:embed="rId2">
            <a:lum bright="70000" contrast="-70000"/>
          </a:blip>
          <a:stretch>
            <a:fillRect/>
          </a:stretch>
        </p:blipFill>
        <p:spPr>
          <a:xfrm>
            <a:off x="0" y="0"/>
            <a:ext cx="9144000" cy="6857999"/>
          </a:xfrm>
          <a:prstGeom prst="rect">
            <a:avLst/>
          </a:prstGeom>
        </p:spPr>
      </p:pic>
      <p:graphicFrame>
        <p:nvGraphicFramePr>
          <p:cNvPr id="4" name="Chart 3"/>
          <p:cNvGraphicFramePr/>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990600" y="609600"/>
            <a:ext cx="685800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Graphical representation of comparision of recognition rate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990599"/>
          </a:xfrm>
        </p:spPr>
        <p:txBody>
          <a:bodyPr>
            <a:normAutofit/>
          </a:bodyPr>
          <a:lstStyle/>
          <a:p>
            <a:r>
              <a:rPr lang="en-US" sz="3600" dirty="0" smtClean="0">
                <a:solidFill>
                  <a:srgbClr val="FFFF00"/>
                </a:solidFill>
              </a:rPr>
              <a:t>CONTENTS</a:t>
            </a:r>
            <a:endParaRPr lang="en-US" sz="3600" dirty="0">
              <a:solidFill>
                <a:srgbClr val="FFFF00"/>
              </a:solidFill>
            </a:endParaRPr>
          </a:p>
        </p:txBody>
      </p:sp>
      <p:sp>
        <p:nvSpPr>
          <p:cNvPr id="3" name="Subtitle 2"/>
          <p:cNvSpPr>
            <a:spLocks noGrp="1"/>
          </p:cNvSpPr>
          <p:nvPr>
            <p:ph type="subTitle" idx="1"/>
          </p:nvPr>
        </p:nvSpPr>
        <p:spPr>
          <a:xfrm>
            <a:off x="0" y="1066800"/>
            <a:ext cx="9144000" cy="5791200"/>
          </a:xfrm>
        </p:spPr>
        <p:txBody>
          <a:bodyPr>
            <a:normAutofit/>
          </a:bodyPr>
          <a:lstStyle/>
          <a:p>
            <a:pPr algn="l">
              <a:buFont typeface="Wingdings" pitchFamily="2" charset="2"/>
              <a:buChar char="Ø"/>
            </a:pPr>
            <a:r>
              <a:rPr lang="en-US" sz="2000" dirty="0" smtClean="0">
                <a:solidFill>
                  <a:schemeClr val="bg1"/>
                </a:solidFill>
                <a:latin typeface="Times New Roman" pitchFamily="18" charset="0"/>
                <a:cs typeface="Times New Roman" pitchFamily="18" charset="0"/>
              </a:rPr>
              <a:t>ABSTRACT</a:t>
            </a:r>
          </a:p>
          <a:p>
            <a:pPr algn="l">
              <a:buFont typeface="Wingdings" pitchFamily="2" charset="2"/>
              <a:buChar char="Ø"/>
            </a:pPr>
            <a:r>
              <a:rPr lang="en-US" sz="2000" dirty="0" smtClean="0">
                <a:solidFill>
                  <a:schemeClr val="bg1"/>
                </a:solidFill>
                <a:latin typeface="Times New Roman" pitchFamily="18" charset="0"/>
                <a:cs typeface="Times New Roman" pitchFamily="18" charset="0"/>
              </a:rPr>
              <a:t>INTRODUCTION</a:t>
            </a:r>
          </a:p>
          <a:p>
            <a:pPr algn="l">
              <a:buFont typeface="Wingdings" pitchFamily="2" charset="2"/>
              <a:buChar char="Ø"/>
            </a:pPr>
            <a:r>
              <a:rPr lang="en-US" sz="2000" dirty="0" smtClean="0">
                <a:solidFill>
                  <a:schemeClr val="bg1"/>
                </a:solidFill>
                <a:latin typeface="Times New Roman" pitchFamily="18" charset="0"/>
                <a:cs typeface="Times New Roman" pitchFamily="18" charset="0"/>
              </a:rPr>
              <a:t>LITERATURE SURVEY</a:t>
            </a:r>
          </a:p>
          <a:p>
            <a:pPr algn="l">
              <a:buFont typeface="Wingdings" pitchFamily="2" charset="2"/>
              <a:buChar char="Ø"/>
            </a:pPr>
            <a:r>
              <a:rPr lang="en-US" sz="2000" dirty="0" smtClean="0">
                <a:solidFill>
                  <a:schemeClr val="bg1"/>
                </a:solidFill>
                <a:latin typeface="Times New Roman" pitchFamily="18" charset="0"/>
                <a:cs typeface="Times New Roman" pitchFamily="18" charset="0"/>
              </a:rPr>
              <a:t>OBJECTIVE &amp; SCOPE</a:t>
            </a:r>
          </a:p>
          <a:p>
            <a:pPr algn="l">
              <a:buFont typeface="Wingdings" pitchFamily="2" charset="2"/>
              <a:buChar char="Ø"/>
            </a:pPr>
            <a:r>
              <a:rPr lang="en-US" sz="2000" dirty="0" smtClean="0">
                <a:solidFill>
                  <a:schemeClr val="bg1"/>
                </a:solidFill>
                <a:latin typeface="Times New Roman" pitchFamily="18" charset="0"/>
                <a:cs typeface="Times New Roman" pitchFamily="18" charset="0"/>
              </a:rPr>
              <a:t>METHODOLOGY</a:t>
            </a:r>
          </a:p>
          <a:p>
            <a:pPr algn="l">
              <a:buFont typeface="Wingdings" pitchFamily="2" charset="2"/>
              <a:buChar char="Ø"/>
            </a:pPr>
            <a:r>
              <a:rPr lang="en-US" sz="2000" dirty="0" smtClean="0">
                <a:solidFill>
                  <a:schemeClr val="bg1"/>
                </a:solidFill>
                <a:latin typeface="Times New Roman" pitchFamily="18" charset="0"/>
                <a:cs typeface="Times New Roman" pitchFamily="18" charset="0"/>
              </a:rPr>
              <a:t>FLOW CHART</a:t>
            </a:r>
          </a:p>
          <a:p>
            <a:pPr algn="l">
              <a:buFont typeface="Wingdings" pitchFamily="2" charset="2"/>
              <a:buChar char="Ø"/>
            </a:pPr>
            <a:r>
              <a:rPr lang="en-US" sz="2000" dirty="0" smtClean="0">
                <a:solidFill>
                  <a:schemeClr val="bg1"/>
                </a:solidFill>
                <a:latin typeface="Times New Roman" pitchFamily="18" charset="0"/>
                <a:cs typeface="Times New Roman" pitchFamily="18" charset="0"/>
              </a:rPr>
              <a:t>FOREGROUND DETECTION</a:t>
            </a:r>
          </a:p>
          <a:p>
            <a:pPr algn="l">
              <a:buFont typeface="Wingdings" pitchFamily="2" charset="2"/>
              <a:buChar char="Ø"/>
            </a:pPr>
            <a:r>
              <a:rPr lang="en-US" sz="2000" dirty="0" smtClean="0">
                <a:solidFill>
                  <a:schemeClr val="bg1"/>
                </a:solidFill>
                <a:latin typeface="Times New Roman" pitchFamily="18" charset="0"/>
                <a:cs typeface="Times New Roman" pitchFamily="18" charset="0"/>
              </a:rPr>
              <a:t>GAUSSIAN MIXTURE MODEL</a:t>
            </a:r>
          </a:p>
          <a:p>
            <a:pPr algn="l">
              <a:buFont typeface="Wingdings" pitchFamily="2" charset="2"/>
              <a:buChar char="Ø"/>
            </a:pPr>
            <a:r>
              <a:rPr lang="en-US" sz="2000" dirty="0" smtClean="0">
                <a:solidFill>
                  <a:schemeClr val="bg1"/>
                </a:solidFill>
                <a:latin typeface="Times New Roman" pitchFamily="18" charset="0"/>
                <a:cs typeface="Times New Roman" pitchFamily="18" charset="0"/>
              </a:rPr>
              <a:t>MORPHOLOGICAL FILTER</a:t>
            </a:r>
            <a:endParaRPr lang="en-US" sz="2000" dirty="0">
              <a:solidFill>
                <a:schemeClr val="bg1"/>
              </a:solidFill>
              <a:latin typeface="Times New Roman" pitchFamily="18" charset="0"/>
              <a:cs typeface="Times New Roman" pitchFamily="18" charset="0"/>
            </a:endParaRPr>
          </a:p>
          <a:p>
            <a:pPr algn="l">
              <a:buFont typeface="Wingdings" pitchFamily="2" charset="2"/>
              <a:buChar char="Ø"/>
            </a:pPr>
            <a:r>
              <a:rPr lang="en-US" sz="2000" dirty="0" smtClean="0">
                <a:solidFill>
                  <a:schemeClr val="bg1"/>
                </a:solidFill>
                <a:latin typeface="Times New Roman" pitchFamily="18" charset="0"/>
                <a:cs typeface="Times New Roman" pitchFamily="18" charset="0"/>
              </a:rPr>
              <a:t>BOUNDING BOX</a:t>
            </a:r>
          </a:p>
          <a:p>
            <a:pPr algn="l">
              <a:buFont typeface="Wingdings" pitchFamily="2" charset="2"/>
              <a:buChar char="Ø"/>
            </a:pPr>
            <a:r>
              <a:rPr lang="en-US" sz="2000" dirty="0" smtClean="0">
                <a:solidFill>
                  <a:schemeClr val="bg1"/>
                </a:solidFill>
                <a:latin typeface="Times New Roman" pitchFamily="18" charset="0"/>
                <a:cs typeface="Times New Roman" pitchFamily="18" charset="0"/>
              </a:rPr>
              <a:t>BACK PROPAGATION</a:t>
            </a:r>
          </a:p>
          <a:p>
            <a:pPr algn="l">
              <a:buFont typeface="Wingdings" pitchFamily="2" charset="2"/>
              <a:buChar char="Ø"/>
            </a:pPr>
            <a:r>
              <a:rPr lang="en-US" sz="2000" dirty="0" smtClean="0">
                <a:solidFill>
                  <a:schemeClr val="bg1"/>
                </a:solidFill>
                <a:latin typeface="Times New Roman" pitchFamily="18" charset="0"/>
                <a:cs typeface="Times New Roman" pitchFamily="18" charset="0"/>
              </a:rPr>
              <a:t>RESULTS</a:t>
            </a:r>
          </a:p>
          <a:p>
            <a:pPr algn="l">
              <a:buFont typeface="Wingdings" pitchFamily="2" charset="2"/>
              <a:buChar char="Ø"/>
            </a:pPr>
            <a:r>
              <a:rPr lang="en-US" sz="2000" dirty="0" smtClean="0">
                <a:solidFill>
                  <a:schemeClr val="bg1"/>
                </a:solidFill>
                <a:latin typeface="Times New Roman" pitchFamily="18" charset="0"/>
                <a:cs typeface="Times New Roman" pitchFamily="18" charset="0"/>
              </a:rPr>
              <a:t>APPLICATIONS</a:t>
            </a:r>
          </a:p>
          <a:p>
            <a:pPr algn="l">
              <a:buFont typeface="Wingdings" pitchFamily="2" charset="2"/>
              <a:buChar char="Ø"/>
            </a:pPr>
            <a:r>
              <a:rPr lang="en-US" sz="2000" dirty="0" smtClean="0">
                <a:solidFill>
                  <a:schemeClr val="bg1"/>
                </a:solidFill>
                <a:latin typeface="Times New Roman" pitchFamily="18" charset="0"/>
                <a:cs typeface="Times New Roman" pitchFamily="18" charset="0"/>
              </a:rPr>
              <a:t>CONCLUSION</a:t>
            </a:r>
          </a:p>
          <a:p>
            <a:pPr algn="l">
              <a:buFont typeface="Wingdings" pitchFamily="2" charset="2"/>
              <a:buChar char="Ø"/>
            </a:pPr>
            <a:r>
              <a:rPr lang="en-US" sz="2000" dirty="0" smtClean="0">
                <a:solidFill>
                  <a:schemeClr val="bg1"/>
                </a:solidFill>
                <a:latin typeface="Times New Roman" pitchFamily="18" charset="0"/>
                <a:cs typeface="Times New Roman" pitchFamily="18" charset="0"/>
              </a:rPr>
              <a:t>REFERENCES</a:t>
            </a:r>
          </a:p>
          <a:p>
            <a:pPr algn="l">
              <a:buFont typeface="Wingdings" pitchFamily="2" charset="2"/>
              <a:buChar char="Ø"/>
            </a:pPr>
            <a:endParaRPr lang="en-US" sz="2000" dirty="0" smtClean="0"/>
          </a:p>
          <a:p>
            <a:pPr algn="l">
              <a:buFont typeface="Wingdings" pitchFamily="2" charset="2"/>
              <a:buChar char="Ø"/>
            </a:pPr>
            <a:endParaRPr lang="en-US" sz="2000" dirty="0" smtClean="0"/>
          </a:p>
          <a:p>
            <a:pPr algn="l"/>
            <a:endParaRPr lang="en-US" dirty="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6.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0" y="0"/>
            <a:ext cx="9144000" cy="1219200"/>
          </a:xfrm>
        </p:spPr>
        <p:txBody>
          <a:bodyPr>
            <a:normAutofit/>
          </a:bodyPr>
          <a:lstStyle/>
          <a:p>
            <a:r>
              <a:rPr lang="en-US" sz="3600" dirty="0" smtClean="0">
                <a:solidFill>
                  <a:srgbClr val="FFC000"/>
                </a:solidFill>
                <a:latin typeface="Times New Roman" pitchFamily="18" charset="0"/>
                <a:cs typeface="Times New Roman" pitchFamily="18" charset="0"/>
              </a:rPr>
              <a:t>APPLICATIONS</a:t>
            </a:r>
            <a:endParaRPr lang="en-US" sz="3600" dirty="0">
              <a:solidFill>
                <a:srgbClr val="FFC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295400"/>
            <a:ext cx="9144000" cy="5562600"/>
          </a:xfrm>
        </p:spPr>
        <p:txBody>
          <a:bodyPr>
            <a:normAutofit/>
          </a:bodyPr>
          <a:lstStyle/>
          <a:p>
            <a:r>
              <a:rPr lang="en-US" dirty="0" smtClean="0">
                <a:solidFill>
                  <a:schemeClr val="bg1"/>
                </a:solidFill>
                <a:latin typeface="Times New Roman" pitchFamily="18" charset="0"/>
                <a:cs typeface="Times New Roman" pitchFamily="18" charset="0"/>
              </a:rPr>
              <a:t>A great help to forest department in animal monitoring.</a:t>
            </a:r>
          </a:p>
          <a:p>
            <a:r>
              <a:rPr lang="en-US" dirty="0" smtClean="0">
                <a:solidFill>
                  <a:schemeClr val="bg1"/>
                </a:solidFill>
                <a:latin typeface="Times New Roman" pitchFamily="18" charset="0"/>
                <a:cs typeface="Times New Roman" pitchFamily="18" charset="0"/>
              </a:rPr>
              <a:t>Prevent loses of life and vegetation due to animal entering human habitation.</a:t>
            </a:r>
          </a:p>
          <a:p>
            <a:r>
              <a:rPr lang="en-US" dirty="0" smtClean="0">
                <a:solidFill>
                  <a:schemeClr val="bg1"/>
                </a:solidFill>
                <a:latin typeface="Times New Roman" pitchFamily="18" charset="0"/>
                <a:cs typeface="Times New Roman" pitchFamily="18" charset="0"/>
              </a:rPr>
              <a:t>Prevent chaos created by wild animal entering human habitation.</a:t>
            </a:r>
          </a:p>
          <a:p>
            <a:r>
              <a:rPr lang="en-US" dirty="0" smtClean="0">
                <a:solidFill>
                  <a:schemeClr val="bg1"/>
                </a:solidFill>
                <a:latin typeface="Times New Roman" pitchFamily="18" charset="0"/>
                <a:cs typeface="Times New Roman" pitchFamily="18" charset="0"/>
              </a:rPr>
              <a:t>Safeguard the wild life as well as human life.</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jpg"/>
          <p:cNvPicPr>
            <a:picLocks noChangeAspect="1"/>
          </p:cNvPicPr>
          <p:nvPr/>
        </p:nvPicPr>
        <p:blipFill>
          <a:blip r:embed="rId2"/>
          <a:stretch>
            <a:fillRect/>
          </a:stretch>
        </p:blipFill>
        <p:spPr>
          <a:xfrm>
            <a:off x="0" y="0"/>
            <a:ext cx="9144000" cy="6858001"/>
          </a:xfrm>
          <a:prstGeom prst="rect">
            <a:avLst/>
          </a:prstGeom>
        </p:spPr>
      </p:pic>
      <p:sp>
        <p:nvSpPr>
          <p:cNvPr id="2" name="Title 1"/>
          <p:cNvSpPr>
            <a:spLocks noGrp="1"/>
          </p:cNvSpPr>
          <p:nvPr>
            <p:ph type="title"/>
          </p:nvPr>
        </p:nvSpPr>
        <p:spPr>
          <a:xfrm>
            <a:off x="0" y="0"/>
            <a:ext cx="9144000" cy="1143000"/>
          </a:xfrm>
        </p:spPr>
        <p:txBody>
          <a:bodyPr>
            <a:normAutofit/>
          </a:bodyPr>
          <a:lstStyle/>
          <a:p>
            <a:r>
              <a:rPr lang="en-US" sz="3600" dirty="0" smtClean="0">
                <a:solidFill>
                  <a:srgbClr val="FFFF00"/>
                </a:solidFill>
                <a:latin typeface="Times New Roman" pitchFamily="18" charset="0"/>
                <a:cs typeface="Times New Roman" pitchFamily="18" charset="0"/>
              </a:rPr>
              <a:t>CONCLUSION</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219200"/>
            <a:ext cx="9144000" cy="5638800"/>
          </a:xfrm>
        </p:spPr>
        <p:txBody>
          <a:bodyPr/>
          <a:lstStyle/>
          <a:p>
            <a:r>
              <a:rPr lang="en-US" sz="2000" dirty="0" smtClean="0">
                <a:solidFill>
                  <a:schemeClr val="bg1"/>
                </a:solidFill>
                <a:latin typeface="Times New Roman" pitchFamily="18" charset="0"/>
                <a:cs typeface="Times New Roman" pitchFamily="18" charset="0"/>
              </a:rPr>
              <a:t>Wildlife monitoring is important for effective protection of wildlife and human life, safeguard human habitat, sustainable use, and scientific management of wildlife resources. </a:t>
            </a:r>
          </a:p>
          <a:p>
            <a:pPr>
              <a:buNone/>
            </a:pPr>
            <a:endParaRPr lang="en-US"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Compared to the traditional wildlife monitoring methods, wildlife monitoring based on artificial neural network image processing is more efficient. </a:t>
            </a:r>
          </a:p>
          <a:p>
            <a:pPr>
              <a:buNone/>
            </a:pPr>
            <a:endParaRPr lang="en-US"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From all these results we conclude that, background subtraction method gives us better and accurate result for moving animal detection. The proposed method uses Back subtraction based Gaussian mixture model because it is well suited for various lighting intensities and also in deletion of repeated frames. </a:t>
            </a:r>
          </a:p>
          <a:p>
            <a:pPr>
              <a:buNone/>
            </a:pPr>
            <a:endParaRPr lang="en-US"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Back propagation ANN is used here because it is computationally less complex and is very effective. Performance analysis shows the recognition result of the proposed method.</a:t>
            </a:r>
          </a:p>
          <a:p>
            <a:endParaRPr lang="en-US" sz="2000"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jpg"/>
          <p:cNvPicPr>
            <a:picLocks noChangeAspect="1"/>
          </p:cNvPicPr>
          <p:nvPr/>
        </p:nvPicPr>
        <p:blipFill>
          <a:blip r:embed="rId3"/>
          <a:stretch>
            <a:fillRect/>
          </a:stretch>
        </p:blipFill>
        <p:spPr>
          <a:xfrm>
            <a:off x="0" y="0"/>
            <a:ext cx="9144000" cy="6857999"/>
          </a:xfrm>
          <a:prstGeom prst="rect">
            <a:avLst/>
          </a:prstGeom>
        </p:spPr>
      </p:pic>
      <p:sp>
        <p:nvSpPr>
          <p:cNvPr id="2" name="Title 1"/>
          <p:cNvSpPr>
            <a:spLocks noGrp="1"/>
          </p:cNvSpPr>
          <p:nvPr>
            <p:ph type="title"/>
          </p:nvPr>
        </p:nvSpPr>
        <p:spPr>
          <a:xfrm>
            <a:off x="0" y="0"/>
            <a:ext cx="9144000" cy="1066800"/>
          </a:xfrm>
        </p:spPr>
        <p:txBody>
          <a:bodyPr>
            <a:normAutofit/>
          </a:bodyPr>
          <a:lstStyle/>
          <a:p>
            <a:r>
              <a:rPr lang="en-US" sz="3600" dirty="0" smtClean="0">
                <a:solidFill>
                  <a:srgbClr val="FFFF00"/>
                </a:solidFill>
                <a:latin typeface="Times New Roman" pitchFamily="18" charset="0"/>
                <a:cs typeface="Times New Roman" pitchFamily="18" charset="0"/>
              </a:rPr>
              <a:t>REFERENCES</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066800"/>
            <a:ext cx="9144000" cy="5791200"/>
          </a:xfrm>
        </p:spPr>
        <p:txBody>
          <a:bodyPr>
            <a:normAutofit fontScale="85000" lnSpcReduction="20000"/>
          </a:bodyPr>
          <a:lstStyle/>
          <a:p>
            <a:pPr lvl="0">
              <a:buNone/>
            </a:pPr>
            <a:r>
              <a:rPr lang="en-US" sz="2100" dirty="0" smtClean="0">
                <a:solidFill>
                  <a:schemeClr val="bg1"/>
                </a:solidFill>
                <a:latin typeface="Times New Roman" pitchFamily="18" charset="0"/>
                <a:cs typeface="Times New Roman" pitchFamily="18" charset="0"/>
              </a:rPr>
              <a:t>[1] “Implementation of Back Propagation Algorithm: A Neural Network Approach for Pattern Recognition”, Taranjit Kaur, </a:t>
            </a:r>
            <a:r>
              <a:rPr lang="en-IN" sz="2100" dirty="0" smtClean="0">
                <a:solidFill>
                  <a:schemeClr val="bg1"/>
                </a:solidFill>
                <a:latin typeface="Times New Roman" pitchFamily="18" charset="0"/>
                <a:cs typeface="Times New Roman" pitchFamily="18" charset="0"/>
              </a:rPr>
              <a:t>International Journal of Engineering Research and Development, June 2012.</a:t>
            </a:r>
          </a:p>
          <a:p>
            <a:pPr>
              <a:buNone/>
            </a:pPr>
            <a:r>
              <a:rPr lang="en-IN" sz="2100" dirty="0" smtClean="0">
                <a:solidFill>
                  <a:schemeClr val="bg1"/>
                </a:solidFill>
                <a:latin typeface="Times New Roman" pitchFamily="18" charset="0"/>
                <a:cs typeface="Times New Roman" pitchFamily="18" charset="0"/>
              </a:rPr>
              <a:t>[2] “Motion Detection &amp; Tracking of a Leopard in a Video”, </a:t>
            </a:r>
            <a:r>
              <a:rPr lang="en-IN" sz="2100" dirty="0" err="1" smtClean="0">
                <a:solidFill>
                  <a:schemeClr val="bg1"/>
                </a:solidFill>
                <a:latin typeface="Times New Roman" pitchFamily="18" charset="0"/>
                <a:cs typeface="Times New Roman" pitchFamily="18" charset="0"/>
              </a:rPr>
              <a:t>Nitesh</a:t>
            </a:r>
            <a:r>
              <a:rPr lang="en-IN" sz="2100" dirty="0" smtClean="0">
                <a:solidFill>
                  <a:schemeClr val="bg1"/>
                </a:solidFill>
                <a:latin typeface="Times New Roman" pitchFamily="18" charset="0"/>
                <a:cs typeface="Times New Roman" pitchFamily="18" charset="0"/>
              </a:rPr>
              <a:t> </a:t>
            </a:r>
            <a:r>
              <a:rPr lang="en-IN" sz="2100" dirty="0" err="1" smtClean="0">
                <a:solidFill>
                  <a:schemeClr val="bg1"/>
                </a:solidFill>
                <a:latin typeface="Times New Roman" pitchFamily="18" charset="0"/>
                <a:cs typeface="Times New Roman" pitchFamily="18" charset="0"/>
              </a:rPr>
              <a:t>Sanklecha</a:t>
            </a:r>
            <a:r>
              <a:rPr lang="en-IN" sz="2100" dirty="0" smtClean="0">
                <a:solidFill>
                  <a:schemeClr val="bg1"/>
                </a:solidFill>
                <a:latin typeface="Times New Roman" pitchFamily="18" charset="0"/>
                <a:cs typeface="Times New Roman" pitchFamily="18" charset="0"/>
              </a:rPr>
              <a:t>, Dr. </a:t>
            </a:r>
            <a:r>
              <a:rPr lang="en-IN" sz="2100" dirty="0" err="1" smtClean="0">
                <a:solidFill>
                  <a:schemeClr val="bg1"/>
                </a:solidFill>
                <a:latin typeface="Times New Roman" pitchFamily="18" charset="0"/>
                <a:cs typeface="Times New Roman" pitchFamily="18" charset="0"/>
              </a:rPr>
              <a:t>Sudarshan</a:t>
            </a:r>
            <a:r>
              <a:rPr lang="en-IN" sz="2100" dirty="0" smtClean="0">
                <a:solidFill>
                  <a:schemeClr val="bg1"/>
                </a:solidFill>
                <a:latin typeface="Times New Roman" pitchFamily="18" charset="0"/>
                <a:cs typeface="Times New Roman" pitchFamily="18" charset="0"/>
              </a:rPr>
              <a:t> </a:t>
            </a:r>
            <a:r>
              <a:rPr lang="en-IN" sz="2100" dirty="0" err="1" smtClean="0">
                <a:solidFill>
                  <a:schemeClr val="bg1"/>
                </a:solidFill>
                <a:latin typeface="Times New Roman" pitchFamily="18" charset="0"/>
                <a:cs typeface="Times New Roman" pitchFamily="18" charset="0"/>
              </a:rPr>
              <a:t>Patil</a:t>
            </a:r>
            <a:r>
              <a:rPr lang="en-IN" sz="2100" dirty="0" smtClean="0">
                <a:solidFill>
                  <a:schemeClr val="bg1"/>
                </a:solidFill>
                <a:latin typeface="Times New Roman" pitchFamily="18" charset="0"/>
                <a:cs typeface="Times New Roman" pitchFamily="18" charset="0"/>
              </a:rPr>
              <a:t> </a:t>
            </a:r>
            <a:r>
              <a:rPr lang="en-IN" sz="2100" dirty="0" err="1" smtClean="0">
                <a:solidFill>
                  <a:schemeClr val="bg1"/>
                </a:solidFill>
                <a:latin typeface="Times New Roman" pitchFamily="18" charset="0"/>
                <a:cs typeface="Times New Roman" pitchFamily="18" charset="0"/>
              </a:rPr>
              <a:t>Kulkarni</a:t>
            </a:r>
            <a:r>
              <a:rPr lang="en-IN" sz="2100" dirty="0" smtClean="0">
                <a:solidFill>
                  <a:schemeClr val="bg1"/>
                </a:solidFill>
                <a:latin typeface="Times New Roman" pitchFamily="18" charset="0"/>
                <a:cs typeface="Times New Roman" pitchFamily="18" charset="0"/>
              </a:rPr>
              <a:t>, International Journal of Advanced Research in  Electrical, Electronics and Instrumentation Engineering ,August 2015.</a:t>
            </a:r>
          </a:p>
          <a:p>
            <a:pPr lvl="0">
              <a:buNone/>
            </a:pPr>
            <a:r>
              <a:rPr lang="en-IN" sz="2100" dirty="0" smtClean="0">
                <a:solidFill>
                  <a:schemeClr val="bg1"/>
                </a:solidFill>
                <a:latin typeface="Times New Roman" pitchFamily="18" charset="0"/>
                <a:cs typeface="Times New Roman" pitchFamily="18" charset="0"/>
              </a:rPr>
              <a:t>[3] “Optical Flow Measurement using Lucas </a:t>
            </a:r>
            <a:r>
              <a:rPr lang="en-IN" sz="2100" dirty="0" err="1" smtClean="0">
                <a:solidFill>
                  <a:schemeClr val="bg1"/>
                </a:solidFill>
                <a:latin typeface="Times New Roman" pitchFamily="18" charset="0"/>
                <a:cs typeface="Times New Roman" pitchFamily="18" charset="0"/>
              </a:rPr>
              <a:t>Kanade</a:t>
            </a:r>
            <a:r>
              <a:rPr lang="en-IN" sz="2100" dirty="0" smtClean="0">
                <a:solidFill>
                  <a:schemeClr val="bg1"/>
                </a:solidFill>
                <a:latin typeface="Times New Roman" pitchFamily="18" charset="0"/>
                <a:cs typeface="Times New Roman" pitchFamily="18" charset="0"/>
              </a:rPr>
              <a:t> Method”, </a:t>
            </a:r>
            <a:r>
              <a:rPr lang="en-IN" sz="2100" dirty="0" err="1" smtClean="0">
                <a:solidFill>
                  <a:schemeClr val="bg1"/>
                </a:solidFill>
                <a:latin typeface="Times New Roman" pitchFamily="18" charset="0"/>
                <a:cs typeface="Times New Roman" pitchFamily="18" charset="0"/>
              </a:rPr>
              <a:t>Dhara</a:t>
            </a:r>
            <a:r>
              <a:rPr lang="en-IN" sz="2100" dirty="0" smtClean="0">
                <a:solidFill>
                  <a:schemeClr val="bg1"/>
                </a:solidFill>
                <a:latin typeface="Times New Roman" pitchFamily="18" charset="0"/>
                <a:cs typeface="Times New Roman" pitchFamily="18" charset="0"/>
              </a:rPr>
              <a:t> Patel &amp; </a:t>
            </a:r>
            <a:r>
              <a:rPr lang="en-IN" sz="2100" dirty="0" err="1" smtClean="0">
                <a:solidFill>
                  <a:schemeClr val="bg1"/>
                </a:solidFill>
                <a:latin typeface="Times New Roman" pitchFamily="18" charset="0"/>
                <a:cs typeface="Times New Roman" pitchFamily="18" charset="0"/>
              </a:rPr>
              <a:t>Saurabh</a:t>
            </a:r>
            <a:r>
              <a:rPr lang="en-IN" sz="2100" dirty="0" smtClean="0">
                <a:solidFill>
                  <a:schemeClr val="bg1"/>
                </a:solidFill>
                <a:latin typeface="Times New Roman" pitchFamily="18" charset="0"/>
                <a:cs typeface="Times New Roman" pitchFamily="18" charset="0"/>
              </a:rPr>
              <a:t> </a:t>
            </a:r>
            <a:r>
              <a:rPr lang="en-IN" sz="2100" dirty="0" err="1" smtClean="0">
                <a:solidFill>
                  <a:schemeClr val="bg1"/>
                </a:solidFill>
                <a:latin typeface="Times New Roman" pitchFamily="18" charset="0"/>
                <a:cs typeface="Times New Roman" pitchFamily="18" charset="0"/>
              </a:rPr>
              <a:t>Upadhyay</a:t>
            </a:r>
            <a:r>
              <a:rPr lang="en-IN" sz="2100" dirty="0" smtClean="0">
                <a:solidFill>
                  <a:schemeClr val="bg1"/>
                </a:solidFill>
                <a:latin typeface="Times New Roman" pitchFamily="18" charset="0"/>
                <a:cs typeface="Times New Roman" pitchFamily="18" charset="0"/>
              </a:rPr>
              <a:t>, International Journal of Computer Applications January 2013.</a:t>
            </a:r>
          </a:p>
          <a:p>
            <a:pPr lvl="0">
              <a:buNone/>
            </a:pPr>
            <a:r>
              <a:rPr lang="en-IN" sz="2100" dirty="0" smtClean="0">
                <a:solidFill>
                  <a:schemeClr val="bg1"/>
                </a:solidFill>
                <a:latin typeface="Times New Roman" pitchFamily="18" charset="0"/>
                <a:cs typeface="Times New Roman" pitchFamily="18" charset="0"/>
              </a:rPr>
              <a:t>[4] “Moving Object Detection with Moving Background using Optic Flow ”, </a:t>
            </a:r>
            <a:r>
              <a:rPr lang="en-IN" sz="2100" dirty="0" err="1" smtClean="0">
                <a:solidFill>
                  <a:schemeClr val="bg1"/>
                </a:solidFill>
                <a:latin typeface="Times New Roman" pitchFamily="18" charset="0"/>
                <a:cs typeface="Times New Roman" pitchFamily="18" charset="0"/>
              </a:rPr>
              <a:t>Milin</a:t>
            </a:r>
            <a:r>
              <a:rPr lang="en-IN" sz="2100" dirty="0" smtClean="0">
                <a:solidFill>
                  <a:schemeClr val="bg1"/>
                </a:solidFill>
                <a:latin typeface="Times New Roman" pitchFamily="18" charset="0"/>
                <a:cs typeface="Times New Roman" pitchFamily="18" charset="0"/>
              </a:rPr>
              <a:t> P. Patel &amp;Shankar K. </a:t>
            </a:r>
            <a:r>
              <a:rPr lang="en-IN" sz="2100" dirty="0" err="1" smtClean="0">
                <a:solidFill>
                  <a:schemeClr val="bg1"/>
                </a:solidFill>
                <a:latin typeface="Times New Roman" pitchFamily="18" charset="0"/>
                <a:cs typeface="Times New Roman" pitchFamily="18" charset="0"/>
              </a:rPr>
              <a:t>Parmar</a:t>
            </a:r>
            <a:r>
              <a:rPr lang="en-IN" sz="2100" dirty="0" smtClean="0">
                <a:solidFill>
                  <a:schemeClr val="bg1"/>
                </a:solidFill>
                <a:latin typeface="Times New Roman" pitchFamily="18" charset="0"/>
                <a:cs typeface="Times New Roman" pitchFamily="18" charset="0"/>
              </a:rPr>
              <a:t>, IEEE International Conference on Recent Advances and Innovations  In Engineering (ICRAIE-2014), May 09-11,2 014. </a:t>
            </a:r>
          </a:p>
          <a:p>
            <a:pPr lvl="0">
              <a:buNone/>
            </a:pPr>
            <a:r>
              <a:rPr lang="en-IN" sz="2100" dirty="0" smtClean="0">
                <a:solidFill>
                  <a:schemeClr val="bg1"/>
                </a:solidFill>
                <a:latin typeface="Times New Roman" pitchFamily="18" charset="0"/>
                <a:cs typeface="Times New Roman" pitchFamily="18" charset="0"/>
              </a:rPr>
              <a:t>[5] “Moving Object Detection &amp; Tracking Using Hybrid Approach in Real Time to Improve Accuracy”, </a:t>
            </a:r>
            <a:r>
              <a:rPr lang="en-IN" sz="2100" dirty="0" err="1" smtClean="0">
                <a:solidFill>
                  <a:schemeClr val="bg1"/>
                </a:solidFill>
                <a:latin typeface="Times New Roman" pitchFamily="18" charset="0"/>
                <a:cs typeface="Times New Roman" pitchFamily="18" charset="0"/>
              </a:rPr>
              <a:t>Dhara</a:t>
            </a:r>
            <a:r>
              <a:rPr lang="en-IN" sz="2100" dirty="0" smtClean="0">
                <a:solidFill>
                  <a:schemeClr val="bg1"/>
                </a:solidFill>
                <a:latin typeface="Times New Roman" pitchFamily="18" charset="0"/>
                <a:cs typeface="Times New Roman" pitchFamily="18" charset="0"/>
              </a:rPr>
              <a:t> </a:t>
            </a:r>
            <a:r>
              <a:rPr lang="en-IN" sz="2100" dirty="0" err="1" smtClean="0">
                <a:solidFill>
                  <a:schemeClr val="bg1"/>
                </a:solidFill>
                <a:latin typeface="Times New Roman" pitchFamily="18" charset="0"/>
                <a:cs typeface="Times New Roman" pitchFamily="18" charset="0"/>
              </a:rPr>
              <a:t>Trambadia</a:t>
            </a:r>
            <a:r>
              <a:rPr lang="en-IN" sz="2100" dirty="0" smtClean="0">
                <a:solidFill>
                  <a:schemeClr val="bg1"/>
                </a:solidFill>
                <a:latin typeface="Times New Roman" pitchFamily="18" charset="0"/>
                <a:cs typeface="Times New Roman" pitchFamily="18" charset="0"/>
              </a:rPr>
              <a:t>, </a:t>
            </a:r>
            <a:r>
              <a:rPr lang="en-IN" sz="2100" dirty="0" err="1" smtClean="0">
                <a:solidFill>
                  <a:schemeClr val="bg1"/>
                </a:solidFill>
                <a:latin typeface="Times New Roman" pitchFamily="18" charset="0"/>
                <a:cs typeface="Times New Roman" pitchFamily="18" charset="0"/>
              </a:rPr>
              <a:t>Chintan</a:t>
            </a:r>
            <a:r>
              <a:rPr lang="en-IN" sz="2100" dirty="0" smtClean="0">
                <a:solidFill>
                  <a:schemeClr val="bg1"/>
                </a:solidFill>
                <a:latin typeface="Times New Roman" pitchFamily="18" charset="0"/>
                <a:cs typeface="Times New Roman" pitchFamily="18" charset="0"/>
              </a:rPr>
              <a:t> </a:t>
            </a:r>
            <a:r>
              <a:rPr lang="en-IN" sz="2100" dirty="0" err="1" smtClean="0">
                <a:solidFill>
                  <a:schemeClr val="bg1"/>
                </a:solidFill>
                <a:latin typeface="Times New Roman" pitchFamily="18" charset="0"/>
                <a:cs typeface="Times New Roman" pitchFamily="18" charset="0"/>
              </a:rPr>
              <a:t>Varnagar</a:t>
            </a:r>
            <a:r>
              <a:rPr lang="en-IN" sz="2100" dirty="0" smtClean="0">
                <a:solidFill>
                  <a:schemeClr val="bg1"/>
                </a:solidFill>
                <a:latin typeface="Times New Roman" pitchFamily="18" charset="0"/>
                <a:cs typeface="Times New Roman" pitchFamily="18" charset="0"/>
              </a:rPr>
              <a:t>, </a:t>
            </a:r>
            <a:r>
              <a:rPr lang="en-IN" sz="2100" dirty="0" err="1" smtClean="0">
                <a:solidFill>
                  <a:schemeClr val="bg1"/>
                </a:solidFill>
                <a:latin typeface="Times New Roman" pitchFamily="18" charset="0"/>
                <a:cs typeface="Times New Roman" pitchFamily="18" charset="0"/>
              </a:rPr>
              <a:t>Prajesh</a:t>
            </a:r>
            <a:r>
              <a:rPr lang="en-IN" sz="2100" dirty="0" smtClean="0">
                <a:solidFill>
                  <a:schemeClr val="bg1"/>
                </a:solidFill>
                <a:latin typeface="Times New Roman" pitchFamily="18" charset="0"/>
                <a:cs typeface="Times New Roman" pitchFamily="18" charset="0"/>
              </a:rPr>
              <a:t> </a:t>
            </a:r>
            <a:r>
              <a:rPr lang="en-IN" sz="2100" dirty="0" err="1" smtClean="0">
                <a:solidFill>
                  <a:schemeClr val="bg1"/>
                </a:solidFill>
                <a:latin typeface="Times New Roman" pitchFamily="18" charset="0"/>
                <a:cs typeface="Times New Roman" pitchFamily="18" charset="0"/>
              </a:rPr>
              <a:t>Kathiriya</a:t>
            </a:r>
            <a:r>
              <a:rPr lang="en-IN" sz="2100" dirty="0" smtClean="0">
                <a:solidFill>
                  <a:schemeClr val="bg1"/>
                </a:solidFill>
                <a:latin typeface="Times New Roman" pitchFamily="18" charset="0"/>
                <a:cs typeface="Times New Roman" pitchFamily="18" charset="0"/>
              </a:rPr>
              <a:t>, International Journal of Innovative Research in Computer and Communication Engineering ,April 2015.</a:t>
            </a:r>
          </a:p>
          <a:p>
            <a:pPr>
              <a:buNone/>
            </a:pPr>
            <a:r>
              <a:rPr lang="en-IN" sz="2100" dirty="0" smtClean="0">
                <a:solidFill>
                  <a:schemeClr val="bg1"/>
                </a:solidFill>
                <a:latin typeface="Times New Roman" pitchFamily="18" charset="0"/>
                <a:cs typeface="Times New Roman" pitchFamily="18" charset="0"/>
              </a:rPr>
              <a:t>[6] “Motion Detection Using Lucas </a:t>
            </a:r>
            <a:r>
              <a:rPr lang="en-IN" sz="2100" dirty="0" err="1" smtClean="0">
                <a:solidFill>
                  <a:schemeClr val="bg1"/>
                </a:solidFill>
                <a:latin typeface="Times New Roman" pitchFamily="18" charset="0"/>
                <a:cs typeface="Times New Roman" pitchFamily="18" charset="0"/>
              </a:rPr>
              <a:t>Kanade</a:t>
            </a:r>
            <a:r>
              <a:rPr lang="en-IN" sz="2100" dirty="0" smtClean="0">
                <a:solidFill>
                  <a:schemeClr val="bg1"/>
                </a:solidFill>
                <a:latin typeface="Times New Roman" pitchFamily="18" charset="0"/>
                <a:cs typeface="Times New Roman" pitchFamily="18" charset="0"/>
              </a:rPr>
              <a:t> Algorithm and Application Enhancement”, Lee Yee </a:t>
            </a:r>
            <a:r>
              <a:rPr lang="en-IN" sz="2100" dirty="0" err="1" smtClean="0">
                <a:solidFill>
                  <a:schemeClr val="bg1"/>
                </a:solidFill>
                <a:latin typeface="Times New Roman" pitchFamily="18" charset="0"/>
                <a:cs typeface="Times New Roman" pitchFamily="18" charset="0"/>
              </a:rPr>
              <a:t>Siong</a:t>
            </a:r>
            <a:r>
              <a:rPr lang="en-IN" sz="2100" dirty="0" smtClean="0">
                <a:solidFill>
                  <a:schemeClr val="bg1"/>
                </a:solidFill>
                <a:latin typeface="Times New Roman" pitchFamily="18" charset="0"/>
                <a:cs typeface="Times New Roman" pitchFamily="18" charset="0"/>
              </a:rPr>
              <a:t>, </a:t>
            </a:r>
            <a:r>
              <a:rPr lang="en-IN" sz="2100" dirty="0" err="1" smtClean="0">
                <a:solidFill>
                  <a:schemeClr val="bg1"/>
                </a:solidFill>
                <a:latin typeface="Times New Roman" pitchFamily="18" charset="0"/>
                <a:cs typeface="Times New Roman" pitchFamily="18" charset="0"/>
              </a:rPr>
              <a:t>Siti</a:t>
            </a:r>
            <a:r>
              <a:rPr lang="en-IN" sz="2100" dirty="0" smtClean="0">
                <a:solidFill>
                  <a:schemeClr val="bg1"/>
                </a:solidFill>
                <a:latin typeface="Times New Roman" pitchFamily="18" charset="0"/>
                <a:cs typeface="Times New Roman" pitchFamily="18" charset="0"/>
              </a:rPr>
              <a:t> </a:t>
            </a:r>
            <a:r>
              <a:rPr lang="en-IN" sz="2100" dirty="0" err="1" smtClean="0">
                <a:solidFill>
                  <a:schemeClr val="bg1"/>
                </a:solidFill>
                <a:latin typeface="Times New Roman" pitchFamily="18" charset="0"/>
                <a:cs typeface="Times New Roman" pitchFamily="18" charset="0"/>
              </a:rPr>
              <a:t>Salasiah</a:t>
            </a:r>
            <a:r>
              <a:rPr lang="en-IN" sz="2100" dirty="0" smtClean="0">
                <a:solidFill>
                  <a:schemeClr val="bg1"/>
                </a:solidFill>
                <a:latin typeface="Times New Roman" pitchFamily="18" charset="0"/>
                <a:cs typeface="Times New Roman" pitchFamily="18" charset="0"/>
              </a:rPr>
              <a:t> </a:t>
            </a:r>
            <a:r>
              <a:rPr lang="en-IN" sz="2100" dirty="0" err="1" smtClean="0">
                <a:solidFill>
                  <a:schemeClr val="bg1"/>
                </a:solidFill>
                <a:latin typeface="Times New Roman" pitchFamily="18" charset="0"/>
                <a:cs typeface="Times New Roman" pitchFamily="18" charset="0"/>
              </a:rPr>
              <a:t>Mokri</a:t>
            </a:r>
            <a:r>
              <a:rPr lang="en-IN" sz="2100" dirty="0" smtClean="0">
                <a:solidFill>
                  <a:schemeClr val="bg1"/>
                </a:solidFill>
                <a:latin typeface="Times New Roman" pitchFamily="18" charset="0"/>
                <a:cs typeface="Times New Roman" pitchFamily="18" charset="0"/>
              </a:rPr>
              <a:t>, </a:t>
            </a:r>
            <a:r>
              <a:rPr lang="en-IN" sz="2100" dirty="0" err="1" smtClean="0">
                <a:solidFill>
                  <a:schemeClr val="bg1"/>
                </a:solidFill>
                <a:latin typeface="Times New Roman" pitchFamily="18" charset="0"/>
                <a:cs typeface="Times New Roman" pitchFamily="18" charset="0"/>
              </a:rPr>
              <a:t>Aini</a:t>
            </a:r>
            <a:r>
              <a:rPr lang="en-IN" sz="2100" dirty="0" smtClean="0">
                <a:solidFill>
                  <a:schemeClr val="bg1"/>
                </a:solidFill>
                <a:latin typeface="Times New Roman" pitchFamily="18" charset="0"/>
                <a:cs typeface="Times New Roman" pitchFamily="18" charset="0"/>
              </a:rPr>
              <a:t> </a:t>
            </a:r>
            <a:r>
              <a:rPr lang="en-IN" sz="2100" dirty="0" err="1" smtClean="0">
                <a:solidFill>
                  <a:schemeClr val="bg1"/>
                </a:solidFill>
                <a:latin typeface="Times New Roman" pitchFamily="18" charset="0"/>
                <a:cs typeface="Times New Roman" pitchFamily="18" charset="0"/>
              </a:rPr>
              <a:t>Hussain</a:t>
            </a:r>
            <a:r>
              <a:rPr lang="en-IN" sz="2100" dirty="0" smtClean="0">
                <a:solidFill>
                  <a:schemeClr val="bg1"/>
                </a:solidFill>
                <a:latin typeface="Times New Roman" pitchFamily="18" charset="0"/>
                <a:cs typeface="Times New Roman" pitchFamily="18" charset="0"/>
              </a:rPr>
              <a:t>, </a:t>
            </a:r>
            <a:r>
              <a:rPr lang="en-IN" sz="2100" dirty="0" err="1" smtClean="0">
                <a:solidFill>
                  <a:schemeClr val="bg1"/>
                </a:solidFill>
                <a:latin typeface="Times New Roman" pitchFamily="18" charset="0"/>
                <a:cs typeface="Times New Roman" pitchFamily="18" charset="0"/>
              </a:rPr>
              <a:t>Norazlin</a:t>
            </a:r>
            <a:r>
              <a:rPr lang="en-IN" sz="2100" dirty="0" smtClean="0">
                <a:solidFill>
                  <a:schemeClr val="bg1"/>
                </a:solidFill>
                <a:latin typeface="Times New Roman" pitchFamily="18" charset="0"/>
                <a:cs typeface="Times New Roman" pitchFamily="18" charset="0"/>
              </a:rPr>
              <a:t> Ibrahim, </a:t>
            </a:r>
            <a:r>
              <a:rPr lang="en-IN" sz="2100" dirty="0" err="1" smtClean="0">
                <a:solidFill>
                  <a:schemeClr val="bg1"/>
                </a:solidFill>
                <a:latin typeface="Times New Roman" pitchFamily="18" charset="0"/>
                <a:cs typeface="Times New Roman" pitchFamily="18" charset="0"/>
              </a:rPr>
              <a:t>Mohd</a:t>
            </a:r>
            <a:r>
              <a:rPr lang="en-IN" sz="2100" dirty="0" smtClean="0">
                <a:solidFill>
                  <a:schemeClr val="bg1"/>
                </a:solidFill>
                <a:latin typeface="Times New Roman" pitchFamily="18" charset="0"/>
                <a:cs typeface="Times New Roman" pitchFamily="18" charset="0"/>
              </a:rPr>
              <a:t> </a:t>
            </a:r>
            <a:r>
              <a:rPr lang="en-IN" sz="2100" dirty="0" err="1" smtClean="0">
                <a:solidFill>
                  <a:schemeClr val="bg1"/>
                </a:solidFill>
                <a:latin typeface="Times New Roman" pitchFamily="18" charset="0"/>
                <a:cs typeface="Times New Roman" pitchFamily="18" charset="0"/>
              </a:rPr>
              <a:t>Marzuki</a:t>
            </a:r>
            <a:r>
              <a:rPr lang="en-IN" sz="2100" dirty="0" smtClean="0">
                <a:solidFill>
                  <a:schemeClr val="bg1"/>
                </a:solidFill>
                <a:latin typeface="Times New Roman" pitchFamily="18" charset="0"/>
                <a:cs typeface="Times New Roman" pitchFamily="18" charset="0"/>
              </a:rPr>
              <a:t> Mustafa, International Conference on Electrical Engineering and Informatics, August 2009.</a:t>
            </a:r>
            <a:endParaRPr lang="en-US" sz="2100" dirty="0" smtClean="0">
              <a:solidFill>
                <a:schemeClr val="bg1"/>
              </a:solidFill>
              <a:latin typeface="Times New Roman" pitchFamily="18" charset="0"/>
              <a:cs typeface="Times New Roman" pitchFamily="18" charset="0"/>
            </a:endParaRPr>
          </a:p>
          <a:p>
            <a:pPr lvl="0">
              <a:buNone/>
            </a:pPr>
            <a:r>
              <a:rPr lang="en-US" sz="2100" dirty="0" smtClean="0">
                <a:solidFill>
                  <a:schemeClr val="bg1"/>
                </a:solidFill>
                <a:latin typeface="Times New Roman" pitchFamily="18" charset="0"/>
                <a:cs typeface="Times New Roman" pitchFamily="18" charset="0"/>
              </a:rPr>
              <a:t>[7] </a:t>
            </a:r>
            <a:r>
              <a:rPr lang="en-IN" sz="2100" dirty="0" smtClean="0">
                <a:solidFill>
                  <a:schemeClr val="bg1"/>
                </a:solidFill>
                <a:latin typeface="Times New Roman" pitchFamily="18" charset="0"/>
                <a:cs typeface="Times New Roman" pitchFamily="18" charset="0"/>
              </a:rPr>
              <a:t>“Image Recognition and Processing Using Artificial Neural Network”, Md. </a:t>
            </a:r>
            <a:r>
              <a:rPr lang="en-IN" sz="2100" dirty="0" err="1" smtClean="0">
                <a:solidFill>
                  <a:schemeClr val="bg1"/>
                </a:solidFill>
                <a:latin typeface="Times New Roman" pitchFamily="18" charset="0"/>
                <a:cs typeface="Times New Roman" pitchFamily="18" charset="0"/>
              </a:rPr>
              <a:t>Iqbal</a:t>
            </a:r>
            <a:r>
              <a:rPr lang="en-IN" sz="2100" dirty="0" smtClean="0">
                <a:solidFill>
                  <a:schemeClr val="bg1"/>
                </a:solidFill>
                <a:latin typeface="Times New Roman" pitchFamily="18" charset="0"/>
                <a:cs typeface="Times New Roman" pitchFamily="18" charset="0"/>
              </a:rPr>
              <a:t> </a:t>
            </a:r>
            <a:r>
              <a:rPr lang="en-IN" sz="2100" dirty="0" err="1" smtClean="0">
                <a:solidFill>
                  <a:schemeClr val="bg1"/>
                </a:solidFill>
                <a:latin typeface="Times New Roman" pitchFamily="18" charset="0"/>
                <a:cs typeface="Times New Roman" pitchFamily="18" charset="0"/>
              </a:rPr>
              <a:t>Quraishi</a:t>
            </a:r>
            <a:r>
              <a:rPr lang="en-IN" sz="2100" dirty="0" smtClean="0">
                <a:solidFill>
                  <a:schemeClr val="bg1"/>
                </a:solidFill>
                <a:latin typeface="Times New Roman" pitchFamily="18" charset="0"/>
                <a:cs typeface="Times New Roman" pitchFamily="18" charset="0"/>
              </a:rPr>
              <a:t>, J Pal </a:t>
            </a:r>
            <a:r>
              <a:rPr lang="en-IN" sz="2100" dirty="0" err="1" smtClean="0">
                <a:solidFill>
                  <a:schemeClr val="bg1"/>
                </a:solidFill>
                <a:latin typeface="Times New Roman" pitchFamily="18" charset="0"/>
                <a:cs typeface="Times New Roman" pitchFamily="18" charset="0"/>
              </a:rPr>
              <a:t>Choudhury</a:t>
            </a:r>
            <a:r>
              <a:rPr lang="en-IN" sz="2100" dirty="0" smtClean="0">
                <a:solidFill>
                  <a:schemeClr val="bg1"/>
                </a:solidFill>
                <a:latin typeface="Times New Roman" pitchFamily="18" charset="0"/>
                <a:cs typeface="Times New Roman" pitchFamily="18" charset="0"/>
              </a:rPr>
              <a:t> &amp; </a:t>
            </a:r>
            <a:r>
              <a:rPr lang="en-IN" sz="2100" dirty="0" err="1" smtClean="0">
                <a:solidFill>
                  <a:schemeClr val="bg1"/>
                </a:solidFill>
                <a:latin typeface="Times New Roman" pitchFamily="18" charset="0"/>
                <a:cs typeface="Times New Roman" pitchFamily="18" charset="0"/>
              </a:rPr>
              <a:t>Mallika</a:t>
            </a:r>
            <a:r>
              <a:rPr lang="en-IN" sz="2100" dirty="0" smtClean="0">
                <a:solidFill>
                  <a:schemeClr val="bg1"/>
                </a:solidFill>
                <a:latin typeface="Times New Roman" pitchFamily="18" charset="0"/>
                <a:cs typeface="Times New Roman" pitchFamily="18" charset="0"/>
              </a:rPr>
              <a:t> De, Recent Advances in Information Technology, 2012.</a:t>
            </a:r>
          </a:p>
          <a:p>
            <a:pPr lvl="0">
              <a:buNone/>
            </a:pPr>
            <a:r>
              <a:rPr lang="en-IN" sz="2100" dirty="0" smtClean="0">
                <a:solidFill>
                  <a:schemeClr val="bg1"/>
                </a:solidFill>
                <a:latin typeface="Times New Roman" pitchFamily="18" charset="0"/>
                <a:cs typeface="Times New Roman" pitchFamily="18" charset="0"/>
              </a:rPr>
              <a:t>[8] “Artificial Neural Image Processing Applications: A Survey”,</a:t>
            </a:r>
            <a:r>
              <a:rPr lang="es-ES" sz="2100" dirty="0" smtClean="0">
                <a:solidFill>
                  <a:schemeClr val="bg1"/>
                </a:solidFill>
                <a:latin typeface="Times New Roman" pitchFamily="18" charset="0"/>
                <a:cs typeface="Times New Roman" pitchFamily="18" charset="0"/>
              </a:rPr>
              <a:t> Juan A. Ramírez-Quintana, Mario I. Chacon-Murguia and Jose F. Chacon-Hinojos.</a:t>
            </a:r>
          </a:p>
          <a:p>
            <a:pPr>
              <a:buNone/>
            </a:pPr>
            <a:r>
              <a:rPr lang="en-US" sz="2100" dirty="0" smtClean="0">
                <a:solidFill>
                  <a:schemeClr val="bg1"/>
                </a:solidFill>
                <a:latin typeface="Times New Roman" pitchFamily="18" charset="0"/>
                <a:cs typeface="Times New Roman" pitchFamily="18" charset="0"/>
              </a:rPr>
              <a:t>[9]  </a:t>
            </a:r>
            <a:r>
              <a:rPr lang="en-IN" sz="2100" dirty="0" smtClean="0">
                <a:solidFill>
                  <a:schemeClr val="bg1"/>
                </a:solidFill>
                <a:latin typeface="Times New Roman" pitchFamily="18" charset="0"/>
                <a:cs typeface="Times New Roman" pitchFamily="18" charset="0"/>
              </a:rPr>
              <a:t>“Image Enhancement using Artificial Neural Network and Fuzzy Logic”, </a:t>
            </a:r>
            <a:r>
              <a:rPr lang="en-IN" sz="2100" dirty="0" err="1" smtClean="0">
                <a:solidFill>
                  <a:schemeClr val="bg1"/>
                </a:solidFill>
                <a:latin typeface="Times New Roman" pitchFamily="18" charset="0"/>
                <a:cs typeface="Times New Roman" pitchFamily="18" charset="0"/>
              </a:rPr>
              <a:t>Shweta</a:t>
            </a:r>
            <a:r>
              <a:rPr lang="en-IN" sz="2100" dirty="0" smtClean="0">
                <a:solidFill>
                  <a:schemeClr val="bg1"/>
                </a:solidFill>
                <a:latin typeface="Times New Roman" pitchFamily="18" charset="0"/>
                <a:cs typeface="Times New Roman" pitchFamily="18" charset="0"/>
              </a:rPr>
              <a:t> </a:t>
            </a:r>
            <a:r>
              <a:rPr lang="en-IN" sz="2100" dirty="0" err="1" smtClean="0">
                <a:solidFill>
                  <a:schemeClr val="bg1"/>
                </a:solidFill>
                <a:latin typeface="Times New Roman" pitchFamily="18" charset="0"/>
                <a:cs typeface="Times New Roman" pitchFamily="18" charset="0"/>
              </a:rPr>
              <a:t>Narnaware</a:t>
            </a:r>
            <a:r>
              <a:rPr lang="en-IN" sz="2100" dirty="0" smtClean="0">
                <a:solidFill>
                  <a:schemeClr val="bg1"/>
                </a:solidFill>
                <a:latin typeface="Times New Roman" pitchFamily="18" charset="0"/>
                <a:cs typeface="Times New Roman" pitchFamily="18" charset="0"/>
              </a:rPr>
              <a:t> &amp;  </a:t>
            </a:r>
            <a:r>
              <a:rPr lang="en-IN" sz="2100" dirty="0" err="1" smtClean="0">
                <a:solidFill>
                  <a:schemeClr val="bg1"/>
                </a:solidFill>
                <a:latin typeface="Times New Roman" pitchFamily="18" charset="0"/>
                <a:cs typeface="Times New Roman" pitchFamily="18" charset="0"/>
              </a:rPr>
              <a:t>Roshni</a:t>
            </a:r>
            <a:r>
              <a:rPr lang="en-IN" sz="2100" dirty="0" smtClean="0">
                <a:solidFill>
                  <a:schemeClr val="bg1"/>
                </a:solidFill>
                <a:latin typeface="Times New Roman" pitchFamily="18" charset="0"/>
                <a:cs typeface="Times New Roman" pitchFamily="18" charset="0"/>
              </a:rPr>
              <a:t> </a:t>
            </a:r>
            <a:r>
              <a:rPr lang="en-IN" sz="2100" dirty="0" err="1" smtClean="0">
                <a:solidFill>
                  <a:schemeClr val="bg1"/>
                </a:solidFill>
                <a:latin typeface="Times New Roman" pitchFamily="18" charset="0"/>
                <a:cs typeface="Times New Roman" pitchFamily="18" charset="0"/>
              </a:rPr>
              <a:t>Khedgaonkar</a:t>
            </a:r>
            <a:r>
              <a:rPr lang="en-IN" sz="2000" dirty="0" smtClean="0">
                <a:solidFill>
                  <a:schemeClr val="bg1"/>
                </a:solidFill>
                <a:latin typeface="Times New Roman" pitchFamily="18" charset="0"/>
                <a:cs typeface="Times New Roman" pitchFamily="18" charset="0"/>
              </a:rPr>
              <a:t>. </a:t>
            </a:r>
            <a:endParaRPr lang="en-US" sz="2000" dirty="0" smtClean="0">
              <a:solidFill>
                <a:schemeClr val="bg1"/>
              </a:solidFill>
              <a:latin typeface="Times New Roman" pitchFamily="18" charset="0"/>
              <a:cs typeface="Times New Roman" pitchFamily="18" charset="0"/>
            </a:endParaRPr>
          </a:p>
          <a:p>
            <a:pPr lvl="0">
              <a:buNone/>
            </a:pPr>
            <a:endParaRPr lang="en-US" sz="16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lvl="0">
              <a:buNone/>
            </a:pPr>
            <a:endParaRPr lang="en-IN" sz="1800" dirty="0" smtClean="0">
              <a:latin typeface="Times New Roman" pitchFamily="18" charset="0"/>
              <a:cs typeface="Times New Roman" pitchFamily="18" charset="0"/>
            </a:endParaRPr>
          </a:p>
          <a:p>
            <a:pPr lvl="0">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jpg"/>
          <p:cNvPicPr>
            <a:picLocks noChangeAspect="1"/>
          </p:cNvPicPr>
          <p:nvPr/>
        </p:nvPicPr>
        <p:blipFill>
          <a:blip r:embed="rId2"/>
          <a:stretch>
            <a:fillRect/>
          </a:stretch>
        </p:blipFill>
        <p:spPr>
          <a:xfrm>
            <a:off x="0" y="0"/>
            <a:ext cx="9144000" cy="6857999"/>
          </a:xfrm>
          <a:prstGeom prst="rect">
            <a:avLst/>
          </a:prstGeom>
        </p:spPr>
      </p:pic>
      <p:sp>
        <p:nvSpPr>
          <p:cNvPr id="2" name="Title 1"/>
          <p:cNvSpPr>
            <a:spLocks noGrp="1"/>
          </p:cNvSpPr>
          <p:nvPr>
            <p:ph type="title"/>
          </p:nvPr>
        </p:nvSpPr>
        <p:spPr>
          <a:xfrm>
            <a:off x="0" y="0"/>
            <a:ext cx="9144000" cy="914400"/>
          </a:xfrm>
        </p:spPr>
        <p:txBody>
          <a:bodyPr>
            <a:normAutofit/>
          </a:bodyPr>
          <a:lstStyle/>
          <a:p>
            <a:r>
              <a:rPr lang="en-US" sz="3600" dirty="0" smtClean="0">
                <a:solidFill>
                  <a:srgbClr val="FFFF00"/>
                </a:solidFill>
                <a:latin typeface="Times New Roman" pitchFamily="18" charset="0"/>
                <a:cs typeface="Times New Roman" pitchFamily="18" charset="0"/>
              </a:rPr>
              <a:t>Contd…</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0" y="838200"/>
            <a:ext cx="9144000" cy="6019800"/>
          </a:xfrm>
          <a:ln>
            <a:solidFill>
              <a:schemeClr val="bg1"/>
            </a:solidFill>
          </a:ln>
        </p:spPr>
        <p:txBody>
          <a:bodyPr>
            <a:noAutofit/>
          </a:bodyPr>
          <a:lstStyle/>
          <a:p>
            <a:pPr lvl="0">
              <a:buNone/>
            </a:pPr>
            <a:r>
              <a:rPr lang="en-US" sz="1800" dirty="0" smtClean="0">
                <a:solidFill>
                  <a:schemeClr val="bg1"/>
                </a:solidFill>
                <a:latin typeface="Times New Roman" pitchFamily="18" charset="0"/>
                <a:cs typeface="Times New Roman" pitchFamily="18" charset="0"/>
              </a:rPr>
              <a:t>[10]</a:t>
            </a:r>
            <a:r>
              <a:rPr lang="en-IN" sz="1800" dirty="0" smtClean="0">
                <a:solidFill>
                  <a:schemeClr val="bg1"/>
                </a:solidFill>
              </a:rPr>
              <a:t> </a:t>
            </a:r>
            <a:r>
              <a:rPr lang="en-IN" sz="1800" dirty="0" smtClean="0">
                <a:solidFill>
                  <a:schemeClr val="bg1"/>
                </a:solidFill>
                <a:latin typeface="Times New Roman" pitchFamily="18" charset="0"/>
                <a:cs typeface="Times New Roman" pitchFamily="18" charset="0"/>
              </a:rPr>
              <a:t>“Region Filtering and Optical Flow based Video Surveillance System”, </a:t>
            </a:r>
            <a:r>
              <a:rPr lang="en-IN" sz="1800" dirty="0" err="1" smtClean="0">
                <a:solidFill>
                  <a:schemeClr val="bg1"/>
                </a:solidFill>
                <a:latin typeface="Times New Roman" pitchFamily="18" charset="0"/>
                <a:cs typeface="Times New Roman" pitchFamily="18" charset="0"/>
              </a:rPr>
              <a:t>Dolley</a:t>
            </a:r>
            <a:r>
              <a:rPr lang="en-IN" sz="1800" dirty="0" smtClean="0">
                <a:solidFill>
                  <a:schemeClr val="bg1"/>
                </a:solidFill>
                <a:latin typeface="Times New Roman" pitchFamily="18" charset="0"/>
                <a:cs typeface="Times New Roman" pitchFamily="18" charset="0"/>
              </a:rPr>
              <a:t> </a:t>
            </a:r>
            <a:r>
              <a:rPr lang="en-IN" sz="1800" dirty="0" err="1" smtClean="0">
                <a:solidFill>
                  <a:schemeClr val="bg1"/>
                </a:solidFill>
                <a:latin typeface="Times New Roman" pitchFamily="18" charset="0"/>
                <a:cs typeface="Times New Roman" pitchFamily="18" charset="0"/>
              </a:rPr>
              <a:t>Shukla</a:t>
            </a:r>
            <a:r>
              <a:rPr lang="en-IN" sz="1800" dirty="0" smtClean="0">
                <a:solidFill>
                  <a:schemeClr val="bg1"/>
                </a:solidFill>
                <a:latin typeface="Times New Roman" pitchFamily="18" charset="0"/>
                <a:cs typeface="Times New Roman" pitchFamily="18" charset="0"/>
              </a:rPr>
              <a:t>, </a:t>
            </a:r>
            <a:r>
              <a:rPr lang="en-IN" sz="1800" dirty="0" err="1" smtClean="0">
                <a:solidFill>
                  <a:schemeClr val="bg1"/>
                </a:solidFill>
                <a:latin typeface="Times New Roman" pitchFamily="18" charset="0"/>
                <a:cs typeface="Times New Roman" pitchFamily="18" charset="0"/>
              </a:rPr>
              <a:t>Surabhi</a:t>
            </a:r>
            <a:r>
              <a:rPr lang="en-IN" sz="1800" dirty="0" smtClean="0">
                <a:solidFill>
                  <a:schemeClr val="bg1"/>
                </a:solidFill>
                <a:latin typeface="Times New Roman" pitchFamily="18" charset="0"/>
                <a:cs typeface="Times New Roman" pitchFamily="18" charset="0"/>
              </a:rPr>
              <a:t> </a:t>
            </a:r>
            <a:r>
              <a:rPr lang="en-IN" sz="1800" dirty="0" err="1" smtClean="0">
                <a:solidFill>
                  <a:schemeClr val="bg1"/>
                </a:solidFill>
                <a:latin typeface="Times New Roman" pitchFamily="18" charset="0"/>
                <a:cs typeface="Times New Roman" pitchFamily="18" charset="0"/>
              </a:rPr>
              <a:t>Biswas</a:t>
            </a:r>
            <a:r>
              <a:rPr lang="en-IN" sz="1800" dirty="0" smtClean="0">
                <a:solidFill>
                  <a:schemeClr val="bg1"/>
                </a:solidFill>
                <a:latin typeface="Times New Roman" pitchFamily="18" charset="0"/>
                <a:cs typeface="Times New Roman" pitchFamily="18" charset="0"/>
              </a:rPr>
              <a:t>  International Journal of Computer Applications, February 2013. </a:t>
            </a:r>
            <a:endParaRPr lang="en-US" sz="1800" dirty="0" smtClean="0">
              <a:solidFill>
                <a:schemeClr val="bg1"/>
              </a:solidFill>
              <a:latin typeface="Times New Roman" pitchFamily="18" charset="0"/>
              <a:cs typeface="Times New Roman" pitchFamily="18" charset="0"/>
            </a:endParaRPr>
          </a:p>
          <a:p>
            <a:pPr lvl="0">
              <a:buNone/>
            </a:pPr>
            <a:r>
              <a:rPr lang="en-IN" sz="1800" dirty="0" smtClean="0">
                <a:solidFill>
                  <a:schemeClr val="bg1"/>
                </a:solidFill>
                <a:latin typeface="Times New Roman" pitchFamily="18" charset="0"/>
                <a:cs typeface="Times New Roman" pitchFamily="18" charset="0"/>
              </a:rPr>
              <a:t>[11] “Robust Optical Flow Computation”, B.H </a:t>
            </a:r>
            <a:r>
              <a:rPr lang="en-IN" sz="1800" dirty="0" err="1" smtClean="0">
                <a:solidFill>
                  <a:schemeClr val="bg1"/>
                </a:solidFill>
                <a:latin typeface="Times New Roman" pitchFamily="18" charset="0"/>
                <a:cs typeface="Times New Roman" pitchFamily="18" charset="0"/>
              </a:rPr>
              <a:t>Alireza</a:t>
            </a:r>
            <a:r>
              <a:rPr lang="en-IN" sz="1800" dirty="0" smtClean="0">
                <a:solidFill>
                  <a:schemeClr val="bg1"/>
                </a:solidFill>
                <a:latin typeface="Times New Roman" pitchFamily="18" charset="0"/>
                <a:cs typeface="Times New Roman" pitchFamily="18" charset="0"/>
              </a:rPr>
              <a:t> </a:t>
            </a:r>
            <a:r>
              <a:rPr lang="en-IN" sz="1800" dirty="0" err="1" smtClean="0">
                <a:solidFill>
                  <a:schemeClr val="bg1"/>
                </a:solidFill>
                <a:latin typeface="Times New Roman" pitchFamily="18" charset="0"/>
                <a:cs typeface="Times New Roman" pitchFamily="18" charset="0"/>
              </a:rPr>
              <a:t>Bab-Hadiashar</a:t>
            </a:r>
            <a:r>
              <a:rPr lang="en-IN" sz="1800" dirty="0" smtClean="0">
                <a:solidFill>
                  <a:schemeClr val="bg1"/>
                </a:solidFill>
                <a:latin typeface="Times New Roman" pitchFamily="18" charset="0"/>
                <a:cs typeface="Times New Roman" pitchFamily="18" charset="0"/>
              </a:rPr>
              <a:t> and S. David. </a:t>
            </a:r>
            <a:endParaRPr lang="en-US" sz="1800" dirty="0" smtClean="0">
              <a:solidFill>
                <a:schemeClr val="bg1"/>
              </a:solidFill>
              <a:latin typeface="Times New Roman" pitchFamily="18" charset="0"/>
              <a:cs typeface="Times New Roman" pitchFamily="18" charset="0"/>
            </a:endParaRPr>
          </a:p>
          <a:p>
            <a:pPr lvl="0">
              <a:buNone/>
            </a:pPr>
            <a:r>
              <a:rPr lang="en-IN" sz="1800" dirty="0" smtClean="0">
                <a:solidFill>
                  <a:schemeClr val="bg1"/>
                </a:solidFill>
                <a:latin typeface="Times New Roman" pitchFamily="18" charset="0"/>
                <a:cs typeface="Times New Roman" pitchFamily="18" charset="0"/>
              </a:rPr>
              <a:t>[</a:t>
            </a:r>
            <a:r>
              <a:rPr lang="en-IN" sz="1800" smtClean="0">
                <a:solidFill>
                  <a:schemeClr val="bg1"/>
                </a:solidFill>
                <a:latin typeface="Times New Roman" pitchFamily="18" charset="0"/>
                <a:cs typeface="Times New Roman" pitchFamily="18" charset="0"/>
              </a:rPr>
              <a:t>12]“</a:t>
            </a:r>
            <a:r>
              <a:rPr lang="en-US" sz="1800" dirty="0" smtClean="0">
                <a:solidFill>
                  <a:schemeClr val="bg1"/>
                </a:solidFill>
                <a:latin typeface="Times New Roman" pitchFamily="18" charset="0"/>
                <a:cs typeface="Times New Roman" pitchFamily="18" charset="0"/>
              </a:rPr>
              <a:t>DetectionofMovingObjectsusingForegroundDetectorandimprovedMorphologicalfilter”, Adedeji Olugboja &amp; Zenghui Wang, 2016 3</a:t>
            </a:r>
            <a:r>
              <a:rPr lang="en-US" sz="1800" baseline="30000" dirty="0" smtClean="0">
                <a:solidFill>
                  <a:schemeClr val="bg1"/>
                </a:solidFill>
                <a:latin typeface="Times New Roman" pitchFamily="18" charset="0"/>
                <a:cs typeface="Times New Roman" pitchFamily="18" charset="0"/>
              </a:rPr>
              <a:t>rd</a:t>
            </a:r>
            <a:r>
              <a:rPr lang="en-US" sz="1800" dirty="0" smtClean="0">
                <a:solidFill>
                  <a:schemeClr val="bg1"/>
                </a:solidFill>
                <a:latin typeface="Times New Roman" pitchFamily="18" charset="0"/>
                <a:cs typeface="Times New Roman" pitchFamily="18" charset="0"/>
              </a:rPr>
              <a:t>InternationalConferenceon Information Science and Control Engineering.</a:t>
            </a:r>
          </a:p>
          <a:p>
            <a:pPr lvl="0">
              <a:buNone/>
            </a:pPr>
            <a:r>
              <a:rPr lang="en-US" sz="1800" dirty="0" smtClean="0">
                <a:solidFill>
                  <a:schemeClr val="bg1"/>
                </a:solidFill>
                <a:latin typeface="Times New Roman" pitchFamily="18" charset="0"/>
                <a:cs typeface="Times New Roman" pitchFamily="18" charset="0"/>
              </a:rPr>
              <a:t>[13] “Identifying Moving Objects in a Video using Modified Background Subtraction and Optical Flow Method”, </a:t>
            </a:r>
            <a:r>
              <a:rPr lang="en-US" sz="1800" dirty="0" err="1" smtClean="0">
                <a:solidFill>
                  <a:schemeClr val="bg1"/>
                </a:solidFill>
                <a:latin typeface="Times New Roman" pitchFamily="18" charset="0"/>
                <a:cs typeface="Times New Roman" pitchFamily="18" charset="0"/>
              </a:rPr>
              <a:t>Sumati</a:t>
            </a:r>
            <a:r>
              <a:rPr lang="en-US" sz="1800" dirty="0" smtClean="0">
                <a:solidFill>
                  <a:schemeClr val="bg1"/>
                </a:solidFill>
                <a:latin typeface="Times New Roman" pitchFamily="18" charset="0"/>
                <a:cs typeface="Times New Roman" pitchFamily="18" charset="0"/>
              </a:rPr>
              <a:t> </a:t>
            </a:r>
            <a:r>
              <a:rPr lang="en-US" sz="1800" dirty="0" err="1" smtClean="0">
                <a:solidFill>
                  <a:schemeClr val="bg1"/>
                </a:solidFill>
                <a:latin typeface="Times New Roman" pitchFamily="18" charset="0"/>
                <a:cs typeface="Times New Roman" pitchFamily="18" charset="0"/>
              </a:rPr>
              <a:t>Manchanda</a:t>
            </a:r>
            <a:r>
              <a:rPr lang="en-US" sz="1800" dirty="0" smtClean="0">
                <a:solidFill>
                  <a:schemeClr val="bg1"/>
                </a:solidFill>
                <a:latin typeface="Times New Roman" pitchFamily="18" charset="0"/>
                <a:cs typeface="Times New Roman" pitchFamily="18" charset="0"/>
              </a:rPr>
              <a:t> &amp; </a:t>
            </a:r>
            <a:r>
              <a:rPr lang="en-US" sz="1800" dirty="0" err="1" smtClean="0">
                <a:solidFill>
                  <a:schemeClr val="bg1"/>
                </a:solidFill>
                <a:latin typeface="Times New Roman" pitchFamily="18" charset="0"/>
                <a:cs typeface="Times New Roman" pitchFamily="18" charset="0"/>
              </a:rPr>
              <a:t>Shanu</a:t>
            </a:r>
            <a:r>
              <a:rPr lang="en-US" sz="1800" dirty="0" smtClean="0">
                <a:solidFill>
                  <a:schemeClr val="bg1"/>
                </a:solidFill>
                <a:latin typeface="Times New Roman" pitchFamily="18" charset="0"/>
                <a:cs typeface="Times New Roman" pitchFamily="18" charset="0"/>
              </a:rPr>
              <a:t> Sharma, 2016 International Conference on Computing for Sustainable Global Development (INDIA Com).</a:t>
            </a:r>
          </a:p>
          <a:p>
            <a:pPr lvl="0">
              <a:buNone/>
            </a:pPr>
            <a:r>
              <a:rPr lang="en-US" sz="1800" dirty="0" smtClean="0">
                <a:solidFill>
                  <a:schemeClr val="bg1"/>
                </a:solidFill>
                <a:latin typeface="Times New Roman" pitchFamily="18" charset="0"/>
                <a:cs typeface="Times New Roman" pitchFamily="18" charset="0"/>
              </a:rPr>
              <a:t>[14 ]M. </a:t>
            </a:r>
            <a:r>
              <a:rPr lang="en-US" sz="1800" dirty="0" err="1" smtClean="0">
                <a:solidFill>
                  <a:schemeClr val="bg1"/>
                </a:solidFill>
                <a:latin typeface="Times New Roman" pitchFamily="18" charset="0"/>
                <a:cs typeface="Times New Roman" pitchFamily="18" charset="0"/>
              </a:rPr>
              <a:t>Piccardi</a:t>
            </a:r>
            <a:r>
              <a:rPr lang="en-US" sz="1800" dirty="0" smtClean="0">
                <a:solidFill>
                  <a:schemeClr val="bg1"/>
                </a:solidFill>
                <a:latin typeface="Times New Roman" pitchFamily="18" charset="0"/>
                <a:cs typeface="Times New Roman" pitchFamily="18" charset="0"/>
              </a:rPr>
              <a:t> (October 2004). </a:t>
            </a:r>
            <a:r>
              <a:rPr lang="en-US" sz="1800" dirty="0" err="1" smtClean="0">
                <a:solidFill>
                  <a:schemeClr val="bg1"/>
                </a:solidFill>
                <a:latin typeface="Times New Roman" pitchFamily="18" charset="0"/>
                <a:cs typeface="Times New Roman" pitchFamily="18" charset="0"/>
              </a:rPr>
              <a:t>Backgroud</a:t>
            </a:r>
            <a:r>
              <a:rPr lang="en-US" sz="1800" dirty="0" smtClean="0">
                <a:solidFill>
                  <a:schemeClr val="bg1"/>
                </a:solidFill>
                <a:latin typeface="Times New Roman" pitchFamily="18" charset="0"/>
                <a:cs typeface="Times New Roman" pitchFamily="18" charset="0"/>
              </a:rPr>
              <a:t> subtraction techniques: a review</a:t>
            </a:r>
            <a:r>
              <a:rPr lang="en-US" sz="1800" u="sng" dirty="0" smtClean="0">
                <a:solidFill>
                  <a:schemeClr val="bg1"/>
                </a:solidFill>
                <a:latin typeface="Times New Roman" pitchFamily="18" charset="0"/>
                <a:cs typeface="Times New Roman" pitchFamily="18" charset="0"/>
              </a:rPr>
              <a:t> </a:t>
            </a:r>
            <a:r>
              <a:rPr lang="en-US" sz="1800" dirty="0" smtClean="0">
                <a:solidFill>
                  <a:schemeClr val="bg1"/>
                </a:solidFill>
                <a:latin typeface="Times New Roman" pitchFamily="18" charset="0"/>
                <a:cs typeface="Times New Roman" pitchFamily="18" charset="0"/>
              </a:rPr>
              <a:t>(PDF). IEEE International Conference on Systems, Man and Cybernetics. 4. pp. 3099               3104.doi:10.1109/icsmc.2004.1400815.</a:t>
            </a:r>
          </a:p>
          <a:p>
            <a:pPr lvl="0">
              <a:buNone/>
            </a:pPr>
            <a:r>
              <a:rPr lang="en-US" sz="1800" dirty="0" smtClean="0">
                <a:solidFill>
                  <a:schemeClr val="bg1"/>
                </a:solidFill>
                <a:latin typeface="Times New Roman" pitchFamily="18" charset="0"/>
                <a:cs typeface="Times New Roman" pitchFamily="18" charset="0"/>
              </a:rPr>
              <a:t>[15] B. </a:t>
            </a:r>
            <a:r>
              <a:rPr lang="en-US" sz="1800" dirty="0" err="1" smtClean="0">
                <a:solidFill>
                  <a:schemeClr val="bg1"/>
                </a:solidFill>
                <a:latin typeface="Times New Roman" pitchFamily="18" charset="0"/>
                <a:cs typeface="Times New Roman" pitchFamily="18" charset="0"/>
              </a:rPr>
              <a:t>Tamersoy</a:t>
            </a:r>
            <a:r>
              <a:rPr lang="en-US" sz="1800" dirty="0" smtClean="0">
                <a:solidFill>
                  <a:schemeClr val="bg1"/>
                </a:solidFill>
                <a:latin typeface="Times New Roman" pitchFamily="18" charset="0"/>
                <a:cs typeface="Times New Roman" pitchFamily="18" charset="0"/>
              </a:rPr>
              <a:t> (September 29, 2009). </a:t>
            </a:r>
            <a:r>
              <a:rPr lang="en-US" sz="1800" u="sng" dirty="0" smtClean="0">
                <a:solidFill>
                  <a:schemeClr val="bg1"/>
                </a:solidFill>
                <a:latin typeface="Times New Roman" pitchFamily="18" charset="0"/>
                <a:cs typeface="Times New Roman" pitchFamily="18" charset="0"/>
              </a:rPr>
              <a:t>”</a:t>
            </a:r>
            <a:r>
              <a:rPr lang="en-US" sz="1800" dirty="0" smtClean="0">
                <a:solidFill>
                  <a:schemeClr val="bg1"/>
                </a:solidFill>
                <a:latin typeface="Times New Roman" pitchFamily="18" charset="0"/>
                <a:cs typeface="Times New Roman" pitchFamily="18" charset="0"/>
              </a:rPr>
              <a:t>Background subtraction – Lecture notes” (PDF).  University of Texas at Austin.</a:t>
            </a:r>
          </a:p>
          <a:p>
            <a:pPr lvl="0">
              <a:buNone/>
            </a:pPr>
            <a:r>
              <a:rPr lang="en-US" sz="1800" dirty="0" smtClean="0">
                <a:solidFill>
                  <a:schemeClr val="bg1"/>
                </a:solidFill>
                <a:latin typeface="Times New Roman" pitchFamily="18" charset="0"/>
                <a:cs typeface="Times New Roman" pitchFamily="18" charset="0"/>
              </a:rPr>
              <a:t>[16] B. Patel; N. Patel (March 2012). Motion Detection based on multi-frame video under surveillance systems. Vol. 12.</a:t>
            </a:r>
          </a:p>
          <a:p>
            <a:pPr lvl="0">
              <a:buNone/>
            </a:pPr>
            <a:r>
              <a:rPr lang="en-US" sz="1800" dirty="0" smtClean="0">
                <a:solidFill>
                  <a:schemeClr val="bg1"/>
                </a:solidFill>
                <a:latin typeface="Times New Roman" pitchFamily="18" charset="0"/>
                <a:cs typeface="Times New Roman" pitchFamily="18" charset="0"/>
              </a:rPr>
              <a:t>[17] N. Lu; J. Wang; Q. Wu; L. Yang (February 2012). An improved Motion Detection </a:t>
            </a:r>
            <a:r>
              <a:rPr lang="en-US" sz="1800" dirty="0" err="1" smtClean="0">
                <a:solidFill>
                  <a:schemeClr val="bg1"/>
                </a:solidFill>
                <a:latin typeface="Times New Roman" pitchFamily="18" charset="0"/>
                <a:cs typeface="Times New Roman" pitchFamily="18" charset="0"/>
              </a:rPr>
              <a:t>methodfor</a:t>
            </a:r>
            <a:r>
              <a:rPr lang="en-US" sz="1800" dirty="0" smtClean="0">
                <a:solidFill>
                  <a:schemeClr val="bg1"/>
                </a:solidFill>
                <a:latin typeface="Times New Roman" pitchFamily="18" charset="0"/>
                <a:cs typeface="Times New Roman" pitchFamily="18" charset="0"/>
              </a:rPr>
              <a:t> real time Surveillance.</a:t>
            </a:r>
          </a:p>
          <a:p>
            <a:pPr lvl="0">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p>
          <a:p>
            <a:pPr>
              <a:buNone/>
            </a:pPr>
            <a:r>
              <a:rPr lang="en-US" sz="1800" dirty="0" smtClean="0"/>
              <a:t> </a:t>
            </a:r>
          </a:p>
          <a:p>
            <a:pPr lvl="0">
              <a:buNone/>
            </a:pPr>
            <a:endParaRPr lang="en-US" sz="1600" dirty="0" smtClean="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jpg"/>
          <p:cNvPicPr>
            <a:picLocks noChangeAspect="1"/>
          </p:cNvPicPr>
          <p:nvPr/>
        </p:nvPicPr>
        <p:blipFill>
          <a:blip r:embed="rId2"/>
          <a:stretch>
            <a:fillRect/>
          </a:stretch>
        </p:blipFill>
        <p:spPr>
          <a:xfrm>
            <a:off x="0" y="0"/>
            <a:ext cx="9144000" cy="6857999"/>
          </a:xfrm>
          <a:prstGeom prst="rect">
            <a:avLst/>
          </a:prstGeom>
        </p:spPr>
      </p:pic>
      <p:sp>
        <p:nvSpPr>
          <p:cNvPr id="2" name="Title 1"/>
          <p:cNvSpPr>
            <a:spLocks noGrp="1"/>
          </p:cNvSpPr>
          <p:nvPr>
            <p:ph type="title"/>
          </p:nvPr>
        </p:nvSpPr>
        <p:spPr>
          <a:xfrm>
            <a:off x="0" y="0"/>
            <a:ext cx="9144000" cy="1066800"/>
          </a:xfrm>
        </p:spPr>
        <p:txBody>
          <a:bodyPr>
            <a:normAutofit/>
          </a:bodyPr>
          <a:lstStyle/>
          <a:p>
            <a:r>
              <a:rPr lang="en-US" sz="3600" dirty="0" smtClean="0">
                <a:solidFill>
                  <a:srgbClr val="FFFF00"/>
                </a:solidFill>
                <a:latin typeface="Times New Roman" pitchFamily="18" charset="0"/>
                <a:cs typeface="Times New Roman" pitchFamily="18" charset="0"/>
              </a:rPr>
              <a:t>Contd…</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0" y="990600"/>
            <a:ext cx="9144000" cy="5867400"/>
          </a:xfrm>
        </p:spPr>
        <p:txBody>
          <a:bodyPr>
            <a:normAutofit/>
          </a:bodyPr>
          <a:lstStyle/>
          <a:p>
            <a:pPr lvl="0">
              <a:buNone/>
            </a:pPr>
            <a:r>
              <a:rPr lang="en-US" sz="1800" dirty="0" smtClean="0">
                <a:solidFill>
                  <a:schemeClr val="bg1"/>
                </a:solidFill>
                <a:latin typeface="Times New Roman" pitchFamily="18" charset="0"/>
                <a:cs typeface="Times New Roman" pitchFamily="18" charset="0"/>
              </a:rPr>
              <a:t>[18] Stauffer C, </a:t>
            </a:r>
            <a:r>
              <a:rPr lang="en-US" sz="1800" dirty="0" err="1" smtClean="0">
                <a:solidFill>
                  <a:schemeClr val="bg1"/>
                </a:solidFill>
                <a:latin typeface="Times New Roman" pitchFamily="18" charset="0"/>
                <a:cs typeface="Times New Roman" pitchFamily="18" charset="0"/>
              </a:rPr>
              <a:t>Grimson</a:t>
            </a:r>
            <a:r>
              <a:rPr lang="en-US" sz="1800" dirty="0" smtClean="0">
                <a:solidFill>
                  <a:schemeClr val="bg1"/>
                </a:solidFill>
                <a:latin typeface="Times New Roman" pitchFamily="18" charset="0"/>
                <a:cs typeface="Times New Roman" pitchFamily="18" charset="0"/>
              </a:rPr>
              <a:t> W. Adaptive background mixture models for real-time tracking.  Proc IEEE Conf on Comp Vision and </a:t>
            </a:r>
            <a:r>
              <a:rPr lang="en-US" sz="1800" dirty="0" err="1" smtClean="0">
                <a:solidFill>
                  <a:schemeClr val="bg1"/>
                </a:solidFill>
                <a:latin typeface="Times New Roman" pitchFamily="18" charset="0"/>
                <a:cs typeface="Times New Roman" pitchFamily="18" charset="0"/>
              </a:rPr>
              <a:t>Patt</a:t>
            </a:r>
            <a:r>
              <a:rPr lang="en-US" sz="1800" dirty="0" smtClean="0">
                <a:solidFill>
                  <a:schemeClr val="bg1"/>
                </a:solidFill>
                <a:latin typeface="Times New Roman" pitchFamily="18" charset="0"/>
                <a:cs typeface="Times New Roman" pitchFamily="18" charset="0"/>
              </a:rPr>
              <a:t> </a:t>
            </a:r>
            <a:r>
              <a:rPr lang="en-US" sz="1800" dirty="0" err="1" smtClean="0">
                <a:solidFill>
                  <a:schemeClr val="bg1"/>
                </a:solidFill>
                <a:latin typeface="Times New Roman" pitchFamily="18" charset="0"/>
                <a:cs typeface="Times New Roman" pitchFamily="18" charset="0"/>
              </a:rPr>
              <a:t>Recog</a:t>
            </a:r>
            <a:r>
              <a:rPr lang="en-US" sz="1800" dirty="0" smtClean="0">
                <a:solidFill>
                  <a:schemeClr val="bg1"/>
                </a:solidFill>
                <a:latin typeface="Times New Roman" pitchFamily="18" charset="0"/>
                <a:cs typeface="Times New Roman" pitchFamily="18" charset="0"/>
              </a:rPr>
              <a:t>(CVPR 1999) 1999; 246-252.</a:t>
            </a:r>
          </a:p>
          <a:p>
            <a:pPr lvl="0">
              <a:buNone/>
            </a:pPr>
            <a:r>
              <a:rPr lang="en-US" sz="1800" dirty="0" smtClean="0">
                <a:solidFill>
                  <a:schemeClr val="bg1"/>
                </a:solidFill>
                <a:latin typeface="Times New Roman" pitchFamily="18" charset="0"/>
                <a:cs typeface="Times New Roman" pitchFamily="18" charset="0"/>
              </a:rPr>
              <a:t>[19] Friedman N, Russell S. Image Segmentation in Video Sequences: A Probabilistic Approach. Proceedings Thirteenth Conference on Uncertainty in Artificial Intelligence (UAI 1997), 1997; 175-181.</a:t>
            </a:r>
          </a:p>
          <a:p>
            <a:pPr lvl="0">
              <a:buNone/>
            </a:pPr>
            <a:r>
              <a:rPr lang="en-US" sz="1800" dirty="0" smtClean="0">
                <a:solidFill>
                  <a:schemeClr val="bg1"/>
                </a:solidFill>
                <a:latin typeface="Times New Roman" pitchFamily="18" charset="0"/>
                <a:cs typeface="Times New Roman" pitchFamily="18" charset="0"/>
              </a:rPr>
              <a:t>[20]Dempster A, Laird N, Rubin D. Maximum likelihood from incomplete data via the EM algorithm. J Royal Statistical Society, Series B (Methodological) 1977; 39(1): 1-38.</a:t>
            </a:r>
          </a:p>
          <a:p>
            <a:pPr lvl="0">
              <a:buNone/>
            </a:pPr>
            <a:r>
              <a:rPr lang="en-US" sz="1800" dirty="0" smtClean="0">
                <a:solidFill>
                  <a:schemeClr val="bg1"/>
                </a:solidFill>
                <a:latin typeface="Times New Roman" pitchFamily="18" charset="0"/>
                <a:cs typeface="Times New Roman" pitchFamily="18" charset="0"/>
              </a:rPr>
              <a:t>[21]M. </a:t>
            </a:r>
            <a:r>
              <a:rPr lang="en-US" sz="1800" dirty="0" err="1" smtClean="0">
                <a:solidFill>
                  <a:schemeClr val="bg1"/>
                </a:solidFill>
                <a:latin typeface="Times New Roman" pitchFamily="18" charset="0"/>
                <a:cs typeface="Times New Roman" pitchFamily="18" charset="0"/>
              </a:rPr>
              <a:t>Piccardi</a:t>
            </a:r>
            <a:r>
              <a:rPr lang="en-US" sz="1800" dirty="0" smtClean="0">
                <a:solidFill>
                  <a:schemeClr val="bg1"/>
                </a:solidFill>
                <a:latin typeface="Times New Roman" pitchFamily="18" charset="0"/>
                <a:cs typeface="Times New Roman" pitchFamily="18" charset="0"/>
              </a:rPr>
              <a:t>, “Background subtraction techniques: a review,” in Proceedings of the IEEE International Conference on Systems, Man and Cybernetics, vol. 4, 2004, pp. 3099-3104.</a:t>
            </a:r>
            <a:endParaRPr lang="en-US" sz="1800"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png"/>
          <p:cNvPicPr>
            <a:picLocks noChangeAspect="1"/>
          </p:cNvPicPr>
          <p:nvPr/>
        </p:nvPicPr>
        <p:blipFill>
          <a:blip r:embed="rId2">
            <a:duotone>
              <a:prstClr val="black"/>
              <a:srgbClr val="1D532E">
                <a:tint val="45000"/>
                <a:satMod val="400000"/>
              </a:srgbClr>
            </a:duotone>
            <a:lum bright="-30000" contrast="-30000"/>
          </a:blip>
          <a:stretch>
            <a:fillRect/>
          </a:stretch>
        </p:blipFill>
        <p:spPr>
          <a:xfrm>
            <a:off x="0" y="0"/>
            <a:ext cx="9144000" cy="6858001"/>
          </a:xfrm>
          <a:prstGeom prst="rect">
            <a:avLst/>
          </a:prstGeom>
        </p:spPr>
      </p:pic>
      <p:sp>
        <p:nvSpPr>
          <p:cNvPr id="3" name="Rectangle 2"/>
          <p:cNvSpPr/>
          <p:nvPr/>
        </p:nvSpPr>
        <p:spPr>
          <a:xfrm>
            <a:off x="1447800" y="1981200"/>
            <a:ext cx="6781800" cy="1200329"/>
          </a:xfrm>
          <a:prstGeom prst="rect">
            <a:avLst/>
          </a:prstGeom>
        </p:spPr>
        <p:txBody>
          <a:bodyPr wrap="square">
            <a:spAutoFit/>
          </a:bodyPr>
          <a:lstStyle/>
          <a:p>
            <a:pPr algn="ctr"/>
            <a:r>
              <a:rPr lang="en-US" sz="7200" b="1" dirty="0" smtClean="0">
                <a:ln w="18415" cmpd="sng">
                  <a:solidFill>
                    <a:srgbClr val="FFFFFF"/>
                  </a:solidFill>
                  <a:prstDash val="solid"/>
                </a:ln>
                <a:solidFill>
                  <a:srgbClr val="FFFF00"/>
                </a:solidFill>
                <a:effectLst>
                  <a:outerShdw blurRad="63500" dir="3600000" algn="tl" rotWithShape="0">
                    <a:srgbClr val="000000">
                      <a:alpha val="70000"/>
                    </a:srgbClr>
                  </a:outerShdw>
                </a:effectLst>
                <a:latin typeface="Times New Roman" pitchFamily="18" charset="0"/>
                <a:cs typeface="Times New Roman" pitchFamily="18" charset="0"/>
              </a:rPr>
              <a:t>THANK YOU</a:t>
            </a:r>
            <a:endParaRPr lang="en-US" sz="7200" b="1" dirty="0">
              <a:ln w="18415" cmpd="sng">
                <a:solidFill>
                  <a:srgbClr val="FFFFFF"/>
                </a:solidFill>
                <a:prstDash val="solid"/>
              </a:ln>
              <a:solidFill>
                <a:srgbClr val="FFFF00"/>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5.jpg"/>
          <p:cNvPicPr>
            <a:picLocks noChangeAspect="1"/>
          </p:cNvPicPr>
          <p:nvPr/>
        </p:nvPicPr>
        <p:blipFill>
          <a:blip r:embed="rId2">
            <a:lum bright="-40000"/>
          </a:blip>
          <a:stretch>
            <a:fillRect/>
          </a:stretch>
        </p:blipFill>
        <p:spPr>
          <a:xfrm>
            <a:off x="0" y="0"/>
            <a:ext cx="9144000" cy="6858000"/>
          </a:xfrm>
          <a:prstGeom prst="rect">
            <a:avLst/>
          </a:prstGeom>
        </p:spPr>
      </p:pic>
      <p:sp>
        <p:nvSpPr>
          <p:cNvPr id="2" name="Title 1"/>
          <p:cNvSpPr>
            <a:spLocks noGrp="1"/>
          </p:cNvSpPr>
          <p:nvPr>
            <p:ph type="title"/>
          </p:nvPr>
        </p:nvSpPr>
        <p:spPr>
          <a:xfrm>
            <a:off x="457200" y="0"/>
            <a:ext cx="8229600" cy="1066800"/>
          </a:xfrm>
        </p:spPr>
        <p:txBody>
          <a:bodyPr>
            <a:normAutofit/>
          </a:bodyPr>
          <a:lstStyle/>
          <a:p>
            <a:r>
              <a:rPr lang="en-US" sz="3600" dirty="0" smtClean="0">
                <a:solidFill>
                  <a:srgbClr val="FFFF00"/>
                </a:solidFill>
                <a:latin typeface="Times New Roman" pitchFamily="18" charset="0"/>
                <a:cs typeface="Times New Roman" pitchFamily="18" charset="0"/>
              </a:rPr>
              <a:t>ABSTARCT</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066800"/>
            <a:ext cx="9144000" cy="5791200"/>
          </a:xfrm>
        </p:spPr>
        <p:txBody>
          <a:bodyPr>
            <a:normAutofit/>
          </a:bodyPr>
          <a:lstStyle/>
          <a:p>
            <a:r>
              <a:rPr lang="en-US" sz="2000" dirty="0" smtClean="0">
                <a:solidFill>
                  <a:schemeClr val="bg1"/>
                </a:solidFill>
                <a:latin typeface="Times New Roman" pitchFamily="18" charset="0"/>
                <a:cs typeface="Times New Roman" pitchFamily="18" charset="0"/>
              </a:rPr>
              <a:t>Animal detection plays a important role in day to day life. In the agricultural areas near the forest many animals destroys crops or even attack on people therefore there is a need of system which detects the animal presence and gives warning about that in the view of safety purpose. </a:t>
            </a:r>
          </a:p>
          <a:p>
            <a:r>
              <a:rPr lang="en-US" sz="2000" dirty="0" smtClean="0">
                <a:solidFill>
                  <a:schemeClr val="bg1"/>
                </a:solidFill>
                <a:latin typeface="Times New Roman" pitchFamily="18" charset="0"/>
                <a:cs typeface="Times New Roman" pitchFamily="18" charset="0"/>
              </a:rPr>
              <a:t>In this project the aim is to recognize the wild animal which enters the human habitation so that both wildlife and human life is secured.</a:t>
            </a:r>
          </a:p>
          <a:p>
            <a:r>
              <a:rPr lang="en-US" sz="2000" dirty="0" smtClean="0">
                <a:solidFill>
                  <a:schemeClr val="bg1"/>
                </a:solidFill>
                <a:latin typeface="Times New Roman" pitchFamily="18" charset="0"/>
                <a:cs typeface="Times New Roman" pitchFamily="18" charset="0"/>
              </a:rPr>
              <a:t>caltec-101 is used as the database for the training purpose. The database is trained using back propagation neural network.</a:t>
            </a:r>
          </a:p>
          <a:p>
            <a:r>
              <a:rPr lang="en-US" sz="2000" dirty="0" smtClean="0">
                <a:solidFill>
                  <a:schemeClr val="bg1"/>
                </a:solidFill>
                <a:latin typeface="Times New Roman" pitchFamily="18" charset="0"/>
                <a:cs typeface="Times New Roman" pitchFamily="18" charset="0"/>
              </a:rPr>
              <a:t>Foreground detector is applied for the detection of the movement. Extraction of foreground animal using Back ground subtraction based Gaussian mixture model. </a:t>
            </a:r>
          </a:p>
          <a:p>
            <a:r>
              <a:rPr lang="en-US" sz="2000" dirty="0" smtClean="0">
                <a:solidFill>
                  <a:schemeClr val="bg1"/>
                </a:solidFill>
                <a:latin typeface="Times New Roman" pitchFamily="18" charset="0"/>
                <a:cs typeface="Times New Roman" pitchFamily="18" charset="0"/>
              </a:rPr>
              <a:t>Gaussian mixture model is well suited for extraction process of back ground because its reliability against changes in light and condition during repeated object detection.</a:t>
            </a:r>
          </a:p>
          <a:p>
            <a:r>
              <a:rPr lang="en-US" sz="2000" dirty="0" smtClean="0">
                <a:solidFill>
                  <a:schemeClr val="bg1"/>
                </a:solidFill>
                <a:latin typeface="Times New Roman" pitchFamily="18" charset="0"/>
                <a:cs typeface="Times New Roman" pitchFamily="18" charset="0"/>
              </a:rPr>
              <a:t>Test image is compared with all the trained images. If all the trained images are compared then the animal is recognized</a:t>
            </a:r>
            <a:endParaRPr lang="en-US" sz="20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6.jpg"/>
          <p:cNvPicPr>
            <a:picLocks noChangeAspect="1"/>
          </p:cNvPicPr>
          <p:nvPr/>
        </p:nvPicPr>
        <p:blipFill>
          <a:blip r:embed="rId2">
            <a:lum bright="-20000"/>
          </a:blip>
          <a:stretch>
            <a:fillRect/>
          </a:stretch>
        </p:blipFill>
        <p:spPr>
          <a:xfrm>
            <a:off x="0" y="0"/>
            <a:ext cx="9144000" cy="6858000"/>
          </a:xfrm>
          <a:prstGeom prst="rect">
            <a:avLst/>
          </a:prstGeom>
        </p:spPr>
      </p:pic>
      <p:sp>
        <p:nvSpPr>
          <p:cNvPr id="2" name="Title 1"/>
          <p:cNvSpPr>
            <a:spLocks noGrp="1"/>
          </p:cNvSpPr>
          <p:nvPr>
            <p:ph type="title"/>
          </p:nvPr>
        </p:nvSpPr>
        <p:spPr>
          <a:xfrm>
            <a:off x="0" y="0"/>
            <a:ext cx="9144000" cy="1143000"/>
          </a:xfrm>
        </p:spPr>
        <p:txBody>
          <a:bodyPr>
            <a:normAutofit/>
          </a:bodyPr>
          <a:lstStyle/>
          <a:p>
            <a:r>
              <a:rPr lang="en-US" sz="3600" dirty="0" smtClean="0">
                <a:solidFill>
                  <a:srgbClr val="FFFF00"/>
                </a:solidFill>
                <a:latin typeface="Times New Roman" pitchFamily="18" charset="0"/>
                <a:cs typeface="Times New Roman" pitchFamily="18" charset="0"/>
              </a:rPr>
              <a:t>INTRODUCTION</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295400"/>
            <a:ext cx="9144000" cy="5562600"/>
          </a:xfrm>
        </p:spPr>
        <p:txBody>
          <a:bodyPr>
            <a:normAutofit/>
          </a:bodyPr>
          <a:lstStyle/>
          <a:p>
            <a:r>
              <a:rPr lang="en-US" sz="2400" dirty="0" smtClean="0">
                <a:solidFill>
                  <a:schemeClr val="bg1"/>
                </a:solidFill>
                <a:latin typeface="Times New Roman" pitchFamily="18" charset="0"/>
                <a:cs typeface="Times New Roman" pitchFamily="18" charset="0"/>
              </a:rPr>
              <a:t>In </a:t>
            </a:r>
            <a:r>
              <a:rPr lang="en-US" sz="2400" dirty="0" err="1" smtClean="0">
                <a:solidFill>
                  <a:schemeClr val="bg1"/>
                </a:solidFill>
                <a:latin typeface="Times New Roman" pitchFamily="18" charset="0"/>
                <a:cs typeface="Times New Roman" pitchFamily="18" charset="0"/>
              </a:rPr>
              <a:t>india</a:t>
            </a:r>
            <a:r>
              <a:rPr lang="en-US" sz="2400" dirty="0" smtClean="0">
                <a:solidFill>
                  <a:schemeClr val="bg1"/>
                </a:solidFill>
                <a:latin typeface="Times New Roman" pitchFamily="18" charset="0"/>
                <a:cs typeface="Times New Roman" pitchFamily="18" charset="0"/>
              </a:rPr>
              <a:t> 24% of the area is covered by forest. So, most of the people live around the forest to fulfill their needs.</a:t>
            </a:r>
          </a:p>
          <a:p>
            <a:r>
              <a:rPr lang="en-US" sz="2400" dirty="0" smtClean="0">
                <a:solidFill>
                  <a:schemeClr val="bg1"/>
                </a:solidFill>
                <a:latin typeface="Times New Roman" pitchFamily="18" charset="0"/>
                <a:cs typeface="Times New Roman" pitchFamily="18" charset="0"/>
              </a:rPr>
              <a:t>Now the lives of both animals and humans are under threat. There is a need to implement warning system to make sure human and wild animals live safely.</a:t>
            </a:r>
          </a:p>
          <a:p>
            <a:r>
              <a:rPr lang="en-US" sz="2400" dirty="0" smtClean="0">
                <a:solidFill>
                  <a:schemeClr val="bg1"/>
                </a:solidFill>
                <a:latin typeface="Times New Roman" pitchFamily="18" charset="0"/>
                <a:cs typeface="Times New Roman" pitchFamily="18" charset="0"/>
              </a:rPr>
              <a:t>This project aims in detecting and recognizing the animal when the animal tries to enter human habitation.</a:t>
            </a:r>
          </a:p>
          <a:p>
            <a:r>
              <a:rPr lang="en-US" sz="2400" dirty="0" smtClean="0">
                <a:solidFill>
                  <a:schemeClr val="bg1"/>
                </a:solidFill>
                <a:latin typeface="Times New Roman" pitchFamily="18" charset="0"/>
                <a:cs typeface="Times New Roman" pitchFamily="18" charset="0"/>
              </a:rPr>
              <a:t>The recognition is done using foreground detector.</a:t>
            </a:r>
          </a:p>
          <a:p>
            <a:r>
              <a:rPr lang="en-US" sz="2400" dirty="0" smtClean="0">
                <a:solidFill>
                  <a:schemeClr val="bg1"/>
                </a:solidFill>
                <a:latin typeface="Times New Roman" pitchFamily="18" charset="0"/>
                <a:cs typeface="Times New Roman" pitchFamily="18" charset="0"/>
              </a:rPr>
              <a:t>The detection is done using </a:t>
            </a:r>
            <a:r>
              <a:rPr lang="en-US" sz="2400" dirty="0" err="1" smtClean="0">
                <a:solidFill>
                  <a:schemeClr val="bg1"/>
                </a:solidFill>
                <a:latin typeface="Times New Roman" pitchFamily="18" charset="0"/>
                <a:cs typeface="Times New Roman" pitchFamily="18" charset="0"/>
              </a:rPr>
              <a:t>backpropagation</a:t>
            </a:r>
            <a:r>
              <a:rPr lang="en-US" sz="2400" dirty="0" smtClean="0">
                <a:solidFill>
                  <a:schemeClr val="bg1"/>
                </a:solidFill>
                <a:latin typeface="Times New Roman" pitchFamily="18" charset="0"/>
                <a:cs typeface="Times New Roman" pitchFamily="18" charset="0"/>
              </a:rPr>
              <a:t> neural networks.</a:t>
            </a:r>
            <a:endParaRPr lang="en-US" sz="24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6.jpg"/>
          <p:cNvPicPr>
            <a:picLocks noChangeAspect="1"/>
          </p:cNvPicPr>
          <p:nvPr/>
        </p:nvPicPr>
        <p:blipFill>
          <a:blip r:embed="rId2">
            <a:lum bright="-20000"/>
          </a:blip>
          <a:stretch>
            <a:fillRect/>
          </a:stretch>
        </p:blipFill>
        <p:spPr>
          <a:xfrm>
            <a:off x="0" y="0"/>
            <a:ext cx="9144000" cy="6858000"/>
          </a:xfrm>
          <a:prstGeom prst="rect">
            <a:avLst/>
          </a:prstGeom>
        </p:spPr>
      </p:pic>
      <p:sp>
        <p:nvSpPr>
          <p:cNvPr id="2" name="Title 1"/>
          <p:cNvSpPr>
            <a:spLocks noGrp="1"/>
          </p:cNvSpPr>
          <p:nvPr>
            <p:ph type="title"/>
          </p:nvPr>
        </p:nvSpPr>
        <p:spPr>
          <a:xfrm>
            <a:off x="0" y="0"/>
            <a:ext cx="9144000" cy="1219200"/>
          </a:xfrm>
        </p:spPr>
        <p:txBody>
          <a:bodyPr>
            <a:normAutofit/>
          </a:bodyPr>
          <a:lstStyle/>
          <a:p>
            <a:r>
              <a:rPr lang="en-US" sz="3600" dirty="0" smtClean="0">
                <a:solidFill>
                  <a:srgbClr val="FFFF00"/>
                </a:solidFill>
                <a:latin typeface="Times New Roman" pitchFamily="18" charset="0"/>
                <a:cs typeface="Times New Roman" pitchFamily="18" charset="0"/>
              </a:rPr>
              <a:t>LITERATURE SURVEY</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219200"/>
            <a:ext cx="9144000" cy="5638800"/>
          </a:xfrm>
        </p:spPr>
        <p:txBody>
          <a:bodyPr>
            <a:normAutofit/>
          </a:bodyPr>
          <a:lstStyle/>
          <a:p>
            <a:pPr lvl="0">
              <a:buNone/>
            </a:pPr>
            <a:r>
              <a:rPr lang="en-US" sz="2000" dirty="0" smtClean="0">
                <a:solidFill>
                  <a:schemeClr val="bg1"/>
                </a:solidFill>
                <a:latin typeface="Times New Roman" pitchFamily="18" charset="0"/>
                <a:cs typeface="Times New Roman" pitchFamily="18" charset="0"/>
              </a:rPr>
              <a:t>[1]</a:t>
            </a:r>
            <a:r>
              <a:rPr lang="en-US" sz="2000" dirty="0">
                <a:solidFill>
                  <a:schemeClr val="bg1"/>
                </a:solidFill>
                <a:latin typeface="Times New Roman" pitchFamily="18" charset="0"/>
                <a:cs typeface="Times New Roman" pitchFamily="18" charset="0"/>
              </a:rPr>
              <a:t> “Implementation of Back Propagation Algorithm: A Neural Network Approach for Pattern Recognition”, Taranjit Kaur, </a:t>
            </a:r>
            <a:r>
              <a:rPr lang="en-IN" sz="2000" dirty="0">
                <a:solidFill>
                  <a:schemeClr val="bg1"/>
                </a:solidFill>
                <a:latin typeface="Times New Roman" pitchFamily="18" charset="0"/>
                <a:cs typeface="Times New Roman" pitchFamily="18" charset="0"/>
              </a:rPr>
              <a:t>International Journal of Engineering Research and Development, June 2012.</a:t>
            </a:r>
            <a:endParaRPr lang="en-US" sz="2000" dirty="0">
              <a:solidFill>
                <a:schemeClr val="bg1"/>
              </a:solidFill>
              <a:latin typeface="Times New Roman" pitchFamily="18" charset="0"/>
              <a:cs typeface="Times New Roman" pitchFamily="18" charset="0"/>
            </a:endParaRPr>
          </a:p>
          <a:p>
            <a:r>
              <a:rPr lang="en-US" sz="2000" dirty="0">
                <a:solidFill>
                  <a:schemeClr val="bg1"/>
                </a:solidFill>
                <a:latin typeface="Times New Roman" pitchFamily="18" charset="0"/>
                <a:cs typeface="Times New Roman" pitchFamily="18" charset="0"/>
              </a:rPr>
              <a:t>In this Paper, two scenarios are considered. </a:t>
            </a:r>
            <a:r>
              <a:rPr lang="en-US" sz="2000" dirty="0" smtClean="0">
                <a:solidFill>
                  <a:schemeClr val="bg1"/>
                </a:solidFill>
                <a:latin typeface="Times New Roman" pitchFamily="18" charset="0"/>
                <a:cs typeface="Times New Roman" pitchFamily="18" charset="0"/>
              </a:rPr>
              <a:t>First is </a:t>
            </a:r>
            <a:r>
              <a:rPr lang="en-US" sz="2000" dirty="0">
                <a:solidFill>
                  <a:schemeClr val="bg1"/>
                </a:solidFill>
                <a:latin typeface="Times New Roman" pitchFamily="18" charset="0"/>
                <a:cs typeface="Times New Roman" pitchFamily="18" charset="0"/>
              </a:rPr>
              <a:t>tracking a Leopard when no other animal is present. Second </a:t>
            </a:r>
            <a:r>
              <a:rPr lang="en-US" sz="2000" dirty="0" smtClean="0">
                <a:solidFill>
                  <a:schemeClr val="bg1"/>
                </a:solidFill>
                <a:latin typeface="Times New Roman" pitchFamily="18" charset="0"/>
                <a:cs typeface="Times New Roman" pitchFamily="18" charset="0"/>
              </a:rPr>
              <a:t>one </a:t>
            </a:r>
            <a:r>
              <a:rPr lang="en-US" sz="2000" dirty="0">
                <a:solidFill>
                  <a:schemeClr val="bg1"/>
                </a:solidFill>
                <a:latin typeface="Times New Roman" pitchFamily="18" charset="0"/>
                <a:cs typeface="Times New Roman" pitchFamily="18" charset="0"/>
              </a:rPr>
              <a:t>is tracking a Leopard in the presence of other animal. </a:t>
            </a:r>
            <a:endParaRPr lang="en-US"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Tracking </a:t>
            </a:r>
            <a:r>
              <a:rPr lang="en-US" sz="2000" dirty="0">
                <a:solidFill>
                  <a:schemeClr val="bg1"/>
                </a:solidFill>
                <a:latin typeface="Times New Roman" pitchFamily="18" charset="0"/>
                <a:cs typeface="Times New Roman" pitchFamily="18" charset="0"/>
              </a:rPr>
              <a:t>of a Leopard is implemented in </a:t>
            </a:r>
            <a:r>
              <a:rPr lang="en-US" sz="2000" dirty="0" err="1">
                <a:solidFill>
                  <a:schemeClr val="bg1"/>
                </a:solidFill>
                <a:latin typeface="Times New Roman" pitchFamily="18" charset="0"/>
                <a:cs typeface="Times New Roman" pitchFamily="18" charset="0"/>
              </a:rPr>
              <a:t>Simulink</a:t>
            </a:r>
            <a:r>
              <a:rPr lang="en-US" sz="2000" dirty="0">
                <a:solidFill>
                  <a:schemeClr val="bg1"/>
                </a:solidFill>
                <a:latin typeface="Times New Roman" pitchFamily="18" charset="0"/>
                <a:cs typeface="Times New Roman" pitchFamily="18" charset="0"/>
              </a:rPr>
              <a:t> using Horn – </a:t>
            </a:r>
            <a:r>
              <a:rPr lang="en-US" sz="2000" dirty="0" err="1">
                <a:solidFill>
                  <a:schemeClr val="bg1"/>
                </a:solidFill>
                <a:latin typeface="Times New Roman" pitchFamily="18" charset="0"/>
                <a:cs typeface="Times New Roman" pitchFamily="18" charset="0"/>
              </a:rPr>
              <a:t>Schunck</a:t>
            </a:r>
            <a:r>
              <a:rPr lang="en-US" sz="2000" dirty="0">
                <a:solidFill>
                  <a:schemeClr val="bg1"/>
                </a:solidFill>
                <a:latin typeface="Times New Roman" pitchFamily="18" charset="0"/>
                <a:cs typeface="Times New Roman" pitchFamily="18" charset="0"/>
              </a:rPr>
              <a:t> and Lucas – </a:t>
            </a:r>
            <a:r>
              <a:rPr lang="en-US" sz="2000" dirty="0" err="1">
                <a:solidFill>
                  <a:schemeClr val="bg1"/>
                </a:solidFill>
                <a:latin typeface="Times New Roman" pitchFamily="18" charset="0"/>
                <a:cs typeface="Times New Roman" pitchFamily="18" charset="0"/>
              </a:rPr>
              <a:t>Kanade</a:t>
            </a:r>
            <a:r>
              <a:rPr lang="en-US" sz="2000" dirty="0">
                <a:solidFill>
                  <a:schemeClr val="bg1"/>
                </a:solidFill>
                <a:latin typeface="Times New Roman" pitchFamily="18" charset="0"/>
                <a:cs typeface="Times New Roman" pitchFamily="18" charset="0"/>
              </a:rPr>
              <a:t> method of Optical Flow, and also the Background Subtraction </a:t>
            </a:r>
            <a:r>
              <a:rPr lang="en-US" sz="2000" dirty="0" smtClean="0">
                <a:solidFill>
                  <a:schemeClr val="bg1"/>
                </a:solidFill>
                <a:latin typeface="Times New Roman" pitchFamily="18" charset="0"/>
                <a:cs typeface="Times New Roman" pitchFamily="18" charset="0"/>
              </a:rPr>
              <a:t>method.</a:t>
            </a:r>
          </a:p>
          <a:p>
            <a:pPr lvl="0">
              <a:buNone/>
            </a:pPr>
            <a:r>
              <a:rPr lang="en-US" sz="2000" dirty="0" smtClean="0">
                <a:solidFill>
                  <a:schemeClr val="bg1"/>
                </a:solidFill>
                <a:latin typeface="Times New Roman" pitchFamily="18" charset="0"/>
                <a:cs typeface="Times New Roman" pitchFamily="18" charset="0"/>
              </a:rPr>
              <a:t>[2]</a:t>
            </a:r>
            <a:r>
              <a:rPr lang="en-IN" sz="2000" dirty="0" smtClean="0">
                <a:solidFill>
                  <a:schemeClr val="bg1"/>
                </a:solidFill>
                <a:latin typeface="Times New Roman" pitchFamily="18" charset="0"/>
                <a:cs typeface="Times New Roman" pitchFamily="18" charset="0"/>
              </a:rPr>
              <a:t>“</a:t>
            </a:r>
            <a:r>
              <a:rPr lang="en-US" sz="2000" dirty="0" smtClean="0">
                <a:solidFill>
                  <a:schemeClr val="bg1"/>
                </a:solidFill>
                <a:latin typeface="Times New Roman" pitchFamily="18" charset="0"/>
                <a:cs typeface="Times New Roman" pitchFamily="18" charset="0"/>
              </a:rPr>
              <a:t>Detection of  Moving Objects using Foreground Detector and improved morphological filter”, </a:t>
            </a:r>
            <a:r>
              <a:rPr lang="en-US" sz="2000" dirty="0">
                <a:solidFill>
                  <a:schemeClr val="bg1"/>
                </a:solidFill>
                <a:latin typeface="Times New Roman" pitchFamily="18" charset="0"/>
                <a:cs typeface="Times New Roman" pitchFamily="18" charset="0"/>
              </a:rPr>
              <a:t>Adedeji Olugboja &amp; Zenghui Wang, 2016 3</a:t>
            </a:r>
            <a:r>
              <a:rPr lang="en-US" sz="2000" baseline="30000" dirty="0">
                <a:solidFill>
                  <a:schemeClr val="bg1"/>
                </a:solidFill>
                <a:latin typeface="Times New Roman" pitchFamily="18" charset="0"/>
                <a:cs typeface="Times New Roman" pitchFamily="18" charset="0"/>
              </a:rPr>
              <a:t>rd</a:t>
            </a:r>
            <a:r>
              <a:rPr lang="en-US" sz="2000" dirty="0">
                <a:solidFill>
                  <a:schemeClr val="bg1"/>
                </a:solidFill>
                <a:latin typeface="Times New Roman" pitchFamily="18" charset="0"/>
                <a:cs typeface="Times New Roman" pitchFamily="18" charset="0"/>
              </a:rPr>
              <a:t>InternationalConferenceon Information Science and Control Engineering</a:t>
            </a:r>
            <a:r>
              <a:rPr lang="en-US" sz="2000" dirty="0" smtClean="0">
                <a:solidFill>
                  <a:schemeClr val="bg1"/>
                </a:solidFill>
                <a:latin typeface="Times New Roman" pitchFamily="18" charset="0"/>
                <a:cs typeface="Times New Roman" pitchFamily="18" charset="0"/>
              </a:rPr>
              <a:t>.</a:t>
            </a:r>
          </a:p>
          <a:p>
            <a:r>
              <a:rPr lang="en-US" sz="2000" dirty="0">
                <a:solidFill>
                  <a:schemeClr val="bg1"/>
                </a:solidFill>
                <a:latin typeface="Times New Roman" pitchFamily="18" charset="0"/>
                <a:cs typeface="Times New Roman" pitchFamily="18" charset="0"/>
              </a:rPr>
              <a:t>Gaussian Mixture Model(GMM)is applied, which is established on background subtraction. Smoothing method was used for the pre-processing stage and morphological filter was applied to remove  the unwanted pixels out of the background in other to resolve the background noise disruption problem.</a:t>
            </a:r>
          </a:p>
          <a:p>
            <a:pPr lvl="0">
              <a:buNone/>
            </a:pPr>
            <a:endParaRPr lang="en-US" sz="2000" dirty="0">
              <a:solidFill>
                <a:schemeClr val="bg1"/>
              </a:solidFill>
              <a:latin typeface="Times New Roman" pitchFamily="18" charset="0"/>
              <a:cs typeface="Times New Roman" pitchFamily="18" charset="0"/>
            </a:endParaRPr>
          </a:p>
          <a:p>
            <a:pPr>
              <a:buNone/>
            </a:pPr>
            <a:endParaRPr lang="en-US" sz="20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6.jpg"/>
          <p:cNvPicPr>
            <a:picLocks noChangeAspect="1"/>
          </p:cNvPicPr>
          <p:nvPr/>
        </p:nvPicPr>
        <p:blipFill>
          <a:blip r:embed="rId2">
            <a:lum bright="-20000"/>
          </a:blip>
          <a:stretch>
            <a:fillRect/>
          </a:stretch>
        </p:blipFill>
        <p:spPr>
          <a:xfrm>
            <a:off x="0" y="0"/>
            <a:ext cx="9144000" cy="6858000"/>
          </a:xfrm>
          <a:prstGeom prst="rect">
            <a:avLst/>
          </a:prstGeom>
        </p:spPr>
      </p:pic>
      <p:sp>
        <p:nvSpPr>
          <p:cNvPr id="2" name="Title 1"/>
          <p:cNvSpPr>
            <a:spLocks noGrp="1"/>
          </p:cNvSpPr>
          <p:nvPr>
            <p:ph type="title"/>
          </p:nvPr>
        </p:nvSpPr>
        <p:spPr>
          <a:xfrm>
            <a:off x="0" y="0"/>
            <a:ext cx="9144000" cy="990600"/>
          </a:xfrm>
        </p:spPr>
        <p:txBody>
          <a:bodyPr>
            <a:normAutofit/>
          </a:bodyPr>
          <a:lstStyle/>
          <a:p>
            <a:r>
              <a:rPr lang="en-US" sz="3600" dirty="0" smtClean="0">
                <a:solidFill>
                  <a:srgbClr val="FFFF00"/>
                </a:solidFill>
                <a:latin typeface="Times New Roman" pitchFamily="18" charset="0"/>
                <a:cs typeface="Times New Roman" pitchFamily="18" charset="0"/>
              </a:rPr>
              <a:t>Contd…</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143000"/>
            <a:ext cx="9144000" cy="5715000"/>
          </a:xfrm>
        </p:spPr>
        <p:txBody>
          <a:bodyPr>
            <a:normAutofit/>
          </a:bodyPr>
          <a:lstStyle/>
          <a:p>
            <a:pPr>
              <a:buNone/>
            </a:pPr>
            <a:r>
              <a:rPr lang="en-US" sz="2000" dirty="0" smtClean="0">
                <a:solidFill>
                  <a:schemeClr val="bg1"/>
                </a:solidFill>
                <a:latin typeface="Times New Roman" pitchFamily="18" charset="0"/>
                <a:cs typeface="Times New Roman" pitchFamily="18" charset="0"/>
              </a:rPr>
              <a:t>[3]</a:t>
            </a:r>
            <a:r>
              <a:rPr lang="en-US" sz="2000" dirty="0">
                <a:solidFill>
                  <a:schemeClr val="bg1"/>
                </a:solidFill>
                <a:latin typeface="Times New Roman" pitchFamily="18" charset="0"/>
                <a:cs typeface="Times New Roman" pitchFamily="18" charset="0"/>
              </a:rPr>
              <a:t> “A vision based human-elephant </a:t>
            </a:r>
            <a:r>
              <a:rPr lang="en-US" sz="2000" dirty="0" smtClean="0">
                <a:solidFill>
                  <a:schemeClr val="bg1"/>
                </a:solidFill>
                <a:latin typeface="Times New Roman" pitchFamily="18" charset="0"/>
                <a:cs typeface="Times New Roman" pitchFamily="18" charset="0"/>
              </a:rPr>
              <a:t>collision </a:t>
            </a:r>
            <a:r>
              <a:rPr lang="en-US" sz="2000" dirty="0">
                <a:solidFill>
                  <a:schemeClr val="bg1"/>
                </a:solidFill>
                <a:latin typeface="Times New Roman" pitchFamily="18" charset="0"/>
                <a:cs typeface="Times New Roman" pitchFamily="18" charset="0"/>
              </a:rPr>
              <a:t>detection system</a:t>
            </a:r>
            <a:r>
              <a:rPr lang="en-US" sz="2000" dirty="0" smtClean="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Isha</a:t>
            </a:r>
            <a:r>
              <a:rPr lang="en-US" sz="2000" dirty="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Dua</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Pushkar</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Shukla</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Ankush</a:t>
            </a:r>
            <a:r>
              <a:rPr lang="en-US" sz="2000" dirty="0" smtClean="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Mittal</a:t>
            </a:r>
            <a:r>
              <a:rPr lang="en-US" sz="2000" dirty="0">
                <a:solidFill>
                  <a:schemeClr val="bg1"/>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 Third </a:t>
            </a:r>
            <a:r>
              <a:rPr lang="en-US" sz="2000" dirty="0">
                <a:solidFill>
                  <a:schemeClr val="bg1"/>
                </a:solidFill>
                <a:latin typeface="Times New Roman" pitchFamily="18" charset="0"/>
                <a:cs typeface="Times New Roman" pitchFamily="18" charset="0"/>
              </a:rPr>
              <a:t>International Conference on Image </a:t>
            </a:r>
            <a:r>
              <a:rPr lang="en-US" sz="2000" dirty="0" err="1">
                <a:solidFill>
                  <a:schemeClr val="bg1"/>
                </a:solidFill>
                <a:latin typeface="Times New Roman" pitchFamily="18" charset="0"/>
                <a:cs typeface="Times New Roman" pitchFamily="18" charset="0"/>
              </a:rPr>
              <a:t>Infonnation</a:t>
            </a:r>
            <a:r>
              <a:rPr lang="en-US" sz="2000" dirty="0">
                <a:solidFill>
                  <a:schemeClr val="bg1"/>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Processing, 2015.</a:t>
            </a:r>
          </a:p>
          <a:p>
            <a:r>
              <a:rPr lang="en-US" sz="2000" dirty="0" smtClean="0">
                <a:solidFill>
                  <a:schemeClr val="bg1"/>
                </a:solidFill>
                <a:latin typeface="Times New Roman" pitchFamily="18" charset="0"/>
                <a:cs typeface="Times New Roman" pitchFamily="18" charset="0"/>
              </a:rPr>
              <a:t> </a:t>
            </a:r>
            <a:r>
              <a:rPr lang="en-US" sz="2000" dirty="0">
                <a:solidFill>
                  <a:schemeClr val="bg1"/>
                </a:solidFill>
                <a:latin typeface="Times New Roman" pitchFamily="18" charset="0"/>
                <a:cs typeface="Times New Roman" pitchFamily="18" charset="0"/>
              </a:rPr>
              <a:t>Regions with higher human movements like roads were extracted from the initial video </a:t>
            </a:r>
            <a:r>
              <a:rPr lang="en-US" sz="2000" dirty="0" smtClean="0">
                <a:solidFill>
                  <a:schemeClr val="bg1"/>
                </a:solidFill>
                <a:latin typeface="Times New Roman" pitchFamily="18" charset="0"/>
                <a:cs typeface="Times New Roman" pitchFamily="18" charset="0"/>
              </a:rPr>
              <a:t>frames. The </a:t>
            </a:r>
            <a:r>
              <a:rPr lang="en-US" sz="2000" dirty="0">
                <a:solidFill>
                  <a:schemeClr val="bg1"/>
                </a:solidFill>
                <a:latin typeface="Times New Roman" pitchFamily="18" charset="0"/>
                <a:cs typeface="Times New Roman" pitchFamily="18" charset="0"/>
              </a:rPr>
              <a:t>objects in the area of motion are then identified as elephant or non-elephant with the help of Support Vector Machines (SVM) classifiers</a:t>
            </a:r>
            <a:r>
              <a:rPr lang="en-US" sz="2000" dirty="0" smtClean="0">
                <a:solidFill>
                  <a:schemeClr val="bg1"/>
                </a:solidFill>
                <a:latin typeface="Times New Roman" pitchFamily="18" charset="0"/>
                <a:cs typeface="Times New Roman" pitchFamily="18" charset="0"/>
              </a:rPr>
              <a:t>.</a:t>
            </a:r>
          </a:p>
          <a:p>
            <a:r>
              <a:rPr lang="en-US" sz="2000" dirty="0" smtClean="0">
                <a:solidFill>
                  <a:schemeClr val="bg1"/>
                </a:solidFill>
                <a:latin typeface="Times New Roman" pitchFamily="18" charset="0"/>
                <a:cs typeface="Times New Roman" pitchFamily="18" charset="0"/>
              </a:rPr>
              <a:t> </a:t>
            </a:r>
            <a:r>
              <a:rPr lang="en-US" sz="2000" dirty="0">
                <a:solidFill>
                  <a:schemeClr val="bg1"/>
                </a:solidFill>
                <a:latin typeface="Times New Roman" pitchFamily="18" charset="0"/>
                <a:cs typeface="Times New Roman" pitchFamily="18" charset="0"/>
              </a:rPr>
              <a:t>A dataset constituting of images of elephants and other objects was used for training the proposed </a:t>
            </a:r>
            <a:r>
              <a:rPr lang="en-US" sz="2000" dirty="0" smtClean="0">
                <a:solidFill>
                  <a:schemeClr val="bg1"/>
                </a:solidFill>
                <a:latin typeface="Times New Roman" pitchFamily="18" charset="0"/>
                <a:cs typeface="Times New Roman" pitchFamily="18" charset="0"/>
              </a:rPr>
              <a:t>algorithm.</a:t>
            </a:r>
          </a:p>
          <a:p>
            <a:pPr>
              <a:buNone/>
            </a:pPr>
            <a:r>
              <a:rPr lang="en-US" sz="2000" dirty="0" smtClean="0">
                <a:solidFill>
                  <a:schemeClr val="bg1"/>
                </a:solidFill>
                <a:latin typeface="Times New Roman" pitchFamily="18" charset="0"/>
                <a:cs typeface="Times New Roman" pitchFamily="18" charset="0"/>
              </a:rPr>
              <a:t>[4]</a:t>
            </a:r>
            <a:r>
              <a:rPr lang="en-US" sz="2000" dirty="0">
                <a:solidFill>
                  <a:schemeClr val="bg1"/>
                </a:solidFill>
              </a:rPr>
              <a:t> </a:t>
            </a:r>
            <a:r>
              <a:rPr lang="en-US" sz="2000" dirty="0">
                <a:solidFill>
                  <a:schemeClr val="bg1"/>
                </a:solidFill>
                <a:latin typeface="Times New Roman" pitchFamily="18" charset="0"/>
                <a:cs typeface="Times New Roman" pitchFamily="18" charset="0"/>
              </a:rPr>
              <a:t>“Adaptive background mixture models for real-time tracking” </a:t>
            </a:r>
            <a:r>
              <a:rPr lang="en-US" sz="2000" dirty="0" smtClean="0">
                <a:solidFill>
                  <a:schemeClr val="bg1"/>
                </a:solidFill>
                <a:latin typeface="Times New Roman" pitchFamily="18" charset="0"/>
                <a:cs typeface="Times New Roman" pitchFamily="18" charset="0"/>
              </a:rPr>
              <a:t>, </a:t>
            </a:r>
            <a:r>
              <a:rPr lang="en-US" sz="2000" dirty="0">
                <a:solidFill>
                  <a:schemeClr val="bg1"/>
                </a:solidFill>
                <a:latin typeface="Times New Roman" pitchFamily="18" charset="0"/>
                <a:cs typeface="Times New Roman" pitchFamily="18" charset="0"/>
              </a:rPr>
              <a:t>Chris </a:t>
            </a:r>
            <a:r>
              <a:rPr lang="en-US" sz="2000" dirty="0" smtClean="0">
                <a:solidFill>
                  <a:schemeClr val="bg1"/>
                </a:solidFill>
                <a:latin typeface="Times New Roman" pitchFamily="18" charset="0"/>
                <a:cs typeface="Times New Roman" pitchFamily="18" charset="0"/>
              </a:rPr>
              <a:t>Stauffer and </a:t>
            </a:r>
            <a:r>
              <a:rPr lang="en-US" sz="2000" dirty="0">
                <a:solidFill>
                  <a:schemeClr val="bg1"/>
                </a:solidFill>
                <a:latin typeface="Times New Roman" pitchFamily="18" charset="0"/>
                <a:cs typeface="Times New Roman" pitchFamily="18" charset="0"/>
              </a:rPr>
              <a:t>W.E.L </a:t>
            </a:r>
            <a:r>
              <a:rPr lang="en-US" sz="2000" dirty="0" err="1" smtClean="0">
                <a:solidFill>
                  <a:schemeClr val="bg1"/>
                </a:solidFill>
                <a:latin typeface="Times New Roman" pitchFamily="18" charset="0"/>
                <a:cs typeface="Times New Roman" pitchFamily="18" charset="0"/>
              </a:rPr>
              <a:t>Grimson</a:t>
            </a:r>
            <a:r>
              <a:rPr lang="en-US" sz="2000" dirty="0" smtClean="0">
                <a:solidFill>
                  <a:schemeClr val="bg1"/>
                </a:solidFill>
                <a:latin typeface="Times New Roman" pitchFamily="18" charset="0"/>
                <a:cs typeface="Times New Roman" pitchFamily="18" charset="0"/>
              </a:rPr>
              <a:t>.</a:t>
            </a:r>
          </a:p>
          <a:p>
            <a:r>
              <a:rPr lang="en-US" sz="2000" dirty="0" smtClean="0">
                <a:solidFill>
                  <a:schemeClr val="bg1"/>
                </a:solidFill>
                <a:latin typeface="Times New Roman" pitchFamily="18" charset="0"/>
                <a:cs typeface="Times New Roman" pitchFamily="18" charset="0"/>
              </a:rPr>
              <a:t>This </a:t>
            </a:r>
            <a:r>
              <a:rPr lang="en-US" sz="2000" dirty="0">
                <a:solidFill>
                  <a:schemeClr val="bg1"/>
                </a:solidFill>
                <a:latin typeface="Times New Roman" pitchFamily="18" charset="0"/>
                <a:cs typeface="Times New Roman" pitchFamily="18" charset="0"/>
              </a:rPr>
              <a:t>paper discusses modeling each pixel as a mixture of Gaussians and using an on-line approximation to update the model. The Gaussian distributions of the adaptive mixture model are then evaluated to determine which are most likely to result from a background </a:t>
            </a:r>
            <a:r>
              <a:rPr lang="en-US" sz="2000" dirty="0" smtClean="0">
                <a:solidFill>
                  <a:schemeClr val="bg1"/>
                </a:solidFill>
                <a:latin typeface="Times New Roman" pitchFamily="18" charset="0"/>
                <a:cs typeface="Times New Roman" pitchFamily="18" charset="0"/>
              </a:rPr>
              <a:t>process.</a:t>
            </a:r>
          </a:p>
          <a:p>
            <a:r>
              <a:rPr lang="en-US" sz="2000" dirty="0">
                <a:solidFill>
                  <a:schemeClr val="bg1"/>
                </a:solidFill>
                <a:latin typeface="Times New Roman" pitchFamily="18" charset="0"/>
                <a:cs typeface="Times New Roman" pitchFamily="18" charset="0"/>
              </a:rPr>
              <a:t>This results in a stable, real-time outdoor tracker which reliably deals with lighting changes, repetitive motions from clutter, and long-term scene changes.</a:t>
            </a:r>
          </a:p>
          <a:p>
            <a:pPr>
              <a:buNone/>
            </a:pPr>
            <a:endParaRPr lang="en-US" sz="2000" dirty="0" smtClean="0">
              <a:solidFill>
                <a:schemeClr val="bg1"/>
              </a:solidFill>
              <a:latin typeface="Times New Roman" pitchFamily="18" charset="0"/>
              <a:cs typeface="Times New Roman" pitchFamily="18" charset="0"/>
            </a:endParaRPr>
          </a:p>
          <a:p>
            <a:pPr>
              <a:buNone/>
            </a:pPr>
            <a:endParaRPr lang="en-US" sz="20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6.jpg"/>
          <p:cNvPicPr>
            <a:picLocks noChangeAspect="1"/>
          </p:cNvPicPr>
          <p:nvPr/>
        </p:nvPicPr>
        <p:blipFill>
          <a:blip r:embed="rId2">
            <a:lum bright="-20000"/>
          </a:blip>
          <a:stretch>
            <a:fillRect/>
          </a:stretch>
        </p:blipFill>
        <p:spPr>
          <a:xfrm>
            <a:off x="0" y="0"/>
            <a:ext cx="9144000" cy="6858000"/>
          </a:xfrm>
          <a:prstGeom prst="rect">
            <a:avLst/>
          </a:prstGeom>
        </p:spPr>
      </p:pic>
      <p:sp>
        <p:nvSpPr>
          <p:cNvPr id="2" name="Title 1"/>
          <p:cNvSpPr>
            <a:spLocks noGrp="1"/>
          </p:cNvSpPr>
          <p:nvPr>
            <p:ph type="title"/>
          </p:nvPr>
        </p:nvSpPr>
        <p:spPr>
          <a:xfrm>
            <a:off x="0" y="0"/>
            <a:ext cx="9144000" cy="990600"/>
          </a:xfrm>
        </p:spPr>
        <p:txBody>
          <a:bodyPr>
            <a:normAutofit/>
          </a:bodyPr>
          <a:lstStyle/>
          <a:p>
            <a:r>
              <a:rPr lang="en-US" sz="3600" dirty="0" smtClean="0">
                <a:solidFill>
                  <a:srgbClr val="FFFF00"/>
                </a:solidFill>
                <a:latin typeface="Times New Roman" pitchFamily="18" charset="0"/>
                <a:cs typeface="Times New Roman" pitchFamily="18" charset="0"/>
              </a:rPr>
              <a:t>Contd…</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066800"/>
            <a:ext cx="9144000" cy="5791200"/>
          </a:xfrm>
        </p:spPr>
        <p:txBody>
          <a:bodyPr>
            <a:normAutofit/>
          </a:bodyPr>
          <a:lstStyle/>
          <a:p>
            <a:pPr>
              <a:buNone/>
            </a:pPr>
            <a:r>
              <a:rPr lang="en-US" sz="2000" dirty="0" smtClean="0">
                <a:solidFill>
                  <a:schemeClr val="bg1"/>
                </a:solidFill>
                <a:latin typeface="Times New Roman" pitchFamily="18" charset="0"/>
                <a:cs typeface="Times New Roman" pitchFamily="18" charset="0"/>
              </a:rPr>
              <a:t>[5]</a:t>
            </a:r>
            <a:r>
              <a:rPr lang="en-US" sz="2000" dirty="0" smtClean="0">
                <a:solidFill>
                  <a:schemeClr val="bg1"/>
                </a:solidFill>
              </a:rPr>
              <a:t> </a:t>
            </a:r>
            <a:r>
              <a:rPr lang="en-US" sz="2000" dirty="0" smtClean="0">
                <a:solidFill>
                  <a:schemeClr val="bg1"/>
                </a:solidFill>
                <a:latin typeface="Times New Roman" pitchFamily="18" charset="0"/>
                <a:cs typeface="Times New Roman" pitchFamily="18" charset="0"/>
              </a:rPr>
              <a:t>“A Gaussian Mixture Model with Gaussian Weight Learning Rate and Foreground Detection using Neighborhood Correlation” , </a:t>
            </a:r>
            <a:r>
              <a:rPr lang="en-US" sz="2000" dirty="0">
                <a:solidFill>
                  <a:schemeClr val="bg1"/>
                </a:solidFill>
                <a:latin typeface="Times New Roman" pitchFamily="18" charset="0"/>
                <a:cs typeface="Times New Roman" pitchFamily="18" charset="0"/>
              </a:rPr>
              <a:t>Deepak Kumar </a:t>
            </a:r>
            <a:r>
              <a:rPr lang="en-US" sz="2000" dirty="0" smtClean="0">
                <a:solidFill>
                  <a:schemeClr val="bg1"/>
                </a:solidFill>
                <a:latin typeface="Times New Roman" pitchFamily="18" charset="0"/>
                <a:cs typeface="Times New Roman" pitchFamily="18" charset="0"/>
              </a:rPr>
              <a:t>Panda &amp; </a:t>
            </a:r>
            <a:r>
              <a:rPr lang="en-US" sz="2000" dirty="0" err="1">
                <a:solidFill>
                  <a:schemeClr val="bg1"/>
                </a:solidFill>
                <a:latin typeface="Times New Roman" pitchFamily="18" charset="0"/>
                <a:cs typeface="Times New Roman" pitchFamily="18" charset="0"/>
              </a:rPr>
              <a:t>Sukadev</a:t>
            </a:r>
            <a:r>
              <a:rPr lang="en-US" sz="2000" dirty="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Meher</a:t>
            </a:r>
            <a:r>
              <a:rPr lang="en-US" sz="2000" dirty="0" smtClean="0">
                <a:solidFill>
                  <a:schemeClr val="bg1"/>
                </a:solidFill>
                <a:latin typeface="Times New Roman" pitchFamily="18" charset="0"/>
                <a:cs typeface="Times New Roman" pitchFamily="18" charset="0"/>
              </a:rPr>
              <a:t>, </a:t>
            </a:r>
            <a:r>
              <a:rPr lang="en-US" sz="2000" dirty="0">
                <a:solidFill>
                  <a:schemeClr val="bg1"/>
                </a:solidFill>
                <a:latin typeface="Times New Roman" pitchFamily="18" charset="0"/>
                <a:cs typeface="Times New Roman" pitchFamily="18" charset="0"/>
              </a:rPr>
              <a:t>IEEE Asia Pacific Conference on Postgraduate Research in Microelectronics and </a:t>
            </a:r>
            <a:r>
              <a:rPr lang="en-US" sz="2000" dirty="0" smtClean="0">
                <a:solidFill>
                  <a:schemeClr val="bg1"/>
                </a:solidFill>
                <a:latin typeface="Times New Roman" pitchFamily="18" charset="0"/>
                <a:cs typeface="Times New Roman" pitchFamily="18" charset="0"/>
              </a:rPr>
              <a:t>Electronics, 2013.</a:t>
            </a:r>
          </a:p>
          <a:p>
            <a:r>
              <a:rPr lang="en-US" sz="2000" dirty="0" smtClean="0">
                <a:solidFill>
                  <a:schemeClr val="bg1"/>
                </a:solidFill>
                <a:latin typeface="Times New Roman" pitchFamily="18" charset="0"/>
                <a:cs typeface="Times New Roman" pitchFamily="18" charset="0"/>
              </a:rPr>
              <a:t>In this paper a new Gaussian weight learning rate for Gaussian mixture model based background subtraction is presented. The foreground detection is done by exploiting the neighborhood correlation of a pixel.</a:t>
            </a:r>
          </a:p>
          <a:p>
            <a:r>
              <a:rPr lang="en-US" sz="2000" dirty="0" smtClean="0">
                <a:solidFill>
                  <a:schemeClr val="bg1"/>
                </a:solidFill>
                <a:latin typeface="Times New Roman" pitchFamily="18" charset="0"/>
                <a:cs typeface="Times New Roman" pitchFamily="18" charset="0"/>
              </a:rPr>
              <a:t>The algorithm fails to detect shadow.</a:t>
            </a:r>
          </a:p>
          <a:p>
            <a:pPr>
              <a:buNone/>
            </a:pPr>
            <a:r>
              <a:rPr lang="en-US" sz="2000" dirty="0" smtClean="0">
                <a:solidFill>
                  <a:schemeClr val="bg1"/>
                </a:solidFill>
                <a:latin typeface="Times New Roman" pitchFamily="18" charset="0"/>
                <a:cs typeface="Times New Roman" pitchFamily="18" charset="0"/>
              </a:rPr>
              <a:t>[6] “Background Modeling using Mixture of Gaussians for Foreground Detection”, Thierry </a:t>
            </a:r>
            <a:r>
              <a:rPr lang="en-US" sz="2000" dirty="0" err="1" smtClean="0">
                <a:solidFill>
                  <a:schemeClr val="bg1"/>
                </a:solidFill>
                <a:latin typeface="Times New Roman" pitchFamily="18" charset="0"/>
                <a:cs typeface="Times New Roman" pitchFamily="18" charset="0"/>
              </a:rPr>
              <a:t>Bouwmans</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Fida</a:t>
            </a:r>
            <a:r>
              <a:rPr lang="en-US" sz="2000" dirty="0" smtClean="0">
                <a:solidFill>
                  <a:schemeClr val="bg1"/>
                </a:solidFill>
                <a:latin typeface="Times New Roman" pitchFamily="18" charset="0"/>
                <a:cs typeface="Times New Roman" pitchFamily="18" charset="0"/>
              </a:rPr>
              <a:t> El </a:t>
            </a:r>
            <a:r>
              <a:rPr lang="en-US" sz="2000" dirty="0" err="1" smtClean="0">
                <a:solidFill>
                  <a:schemeClr val="bg1"/>
                </a:solidFill>
                <a:latin typeface="Times New Roman" pitchFamily="18" charset="0"/>
                <a:cs typeface="Times New Roman" pitchFamily="18" charset="0"/>
              </a:rPr>
              <a:t>Baf</a:t>
            </a:r>
            <a:r>
              <a:rPr lang="en-US" sz="2000" dirty="0" smtClean="0">
                <a:solidFill>
                  <a:schemeClr val="bg1"/>
                </a:solidFill>
                <a:latin typeface="Times New Roman" pitchFamily="18" charset="0"/>
                <a:cs typeface="Times New Roman" pitchFamily="18" charset="0"/>
              </a:rPr>
              <a:t>, Bertrand </a:t>
            </a:r>
            <a:r>
              <a:rPr lang="en-US" sz="2000" dirty="0" err="1" smtClean="0">
                <a:solidFill>
                  <a:schemeClr val="bg1"/>
                </a:solidFill>
                <a:latin typeface="Times New Roman" pitchFamily="18" charset="0"/>
                <a:cs typeface="Times New Roman" pitchFamily="18" charset="0"/>
              </a:rPr>
              <a:t>Vachon</a:t>
            </a:r>
            <a:r>
              <a:rPr lang="en-US" sz="2000" dirty="0" smtClean="0">
                <a:solidFill>
                  <a:schemeClr val="bg1"/>
                </a:solidFill>
                <a:latin typeface="Times New Roman" pitchFamily="18" charset="0"/>
                <a:cs typeface="Times New Roman" pitchFamily="18" charset="0"/>
              </a:rPr>
              <a:t>.</a:t>
            </a:r>
          </a:p>
          <a:p>
            <a:r>
              <a:rPr lang="en-US" sz="2000" dirty="0" smtClean="0">
                <a:solidFill>
                  <a:schemeClr val="bg1"/>
                </a:solidFill>
                <a:latin typeface="Times New Roman" pitchFamily="18" charset="0"/>
                <a:cs typeface="Times New Roman" pitchFamily="18" charset="0"/>
              </a:rPr>
              <a:t>Developers to choose the appropriate improvement to tackle the critical situations met in their application.</a:t>
            </a:r>
          </a:p>
          <a:p>
            <a:r>
              <a:rPr lang="en-US" sz="2000" dirty="0" smtClean="0">
                <a:solidFill>
                  <a:schemeClr val="bg1"/>
                </a:solidFill>
                <a:latin typeface="Times New Roman" pitchFamily="18" charset="0"/>
                <a:cs typeface="Times New Roman" pitchFamily="18" charset="0"/>
              </a:rPr>
              <a:t>Researchers to have a recent state-of-the-art and so easily identify new ideas to improve the MOG.</a:t>
            </a:r>
          </a:p>
          <a:p>
            <a:r>
              <a:rPr lang="en-US" sz="2000" dirty="0" smtClean="0">
                <a:solidFill>
                  <a:schemeClr val="bg1"/>
                </a:solidFill>
                <a:latin typeface="Times New Roman" pitchFamily="18" charset="0"/>
                <a:cs typeface="Times New Roman" pitchFamily="18" charset="0"/>
              </a:rPr>
              <a:t>Reviewers to verify quickly the originality of a paper.</a:t>
            </a:r>
          </a:p>
          <a:p>
            <a:pPr>
              <a:buNone/>
            </a:pPr>
            <a:endParaRPr lang="en-US" sz="20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6.jpg"/>
          <p:cNvPicPr>
            <a:picLocks noChangeAspect="1"/>
          </p:cNvPicPr>
          <p:nvPr/>
        </p:nvPicPr>
        <p:blipFill>
          <a:blip r:embed="rId2"/>
          <a:stretch>
            <a:fillRect/>
          </a:stretch>
        </p:blipFill>
        <p:spPr>
          <a:xfrm>
            <a:off x="0" y="0"/>
            <a:ext cx="9144000" cy="6858000"/>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0" y="0"/>
            <a:ext cx="9144000" cy="1219200"/>
          </a:xfrm>
        </p:spPr>
        <p:txBody>
          <a:bodyPr>
            <a:normAutofit/>
          </a:bodyPr>
          <a:lstStyle/>
          <a:p>
            <a:r>
              <a:rPr lang="en-US" sz="3600" dirty="0" smtClean="0">
                <a:solidFill>
                  <a:srgbClr val="FFFF00"/>
                </a:solidFill>
                <a:latin typeface="Times New Roman" pitchFamily="18" charset="0"/>
                <a:cs typeface="Times New Roman" pitchFamily="18" charset="0"/>
              </a:rPr>
              <a:t>Contd…</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0" y="990600"/>
            <a:ext cx="9144000" cy="5867400"/>
          </a:xfrm>
        </p:spPr>
        <p:txBody>
          <a:bodyPr>
            <a:normAutofit/>
          </a:bodyPr>
          <a:lstStyle/>
          <a:p>
            <a:pPr>
              <a:buNone/>
            </a:pPr>
            <a:r>
              <a:rPr lang="en-US" sz="2000" dirty="0" smtClean="0">
                <a:latin typeface="Times New Roman" pitchFamily="18" charset="0"/>
                <a:cs typeface="Times New Roman" pitchFamily="18" charset="0"/>
              </a:rPr>
              <a:t>[</a:t>
            </a:r>
            <a:r>
              <a:rPr lang="en-US" sz="2000" dirty="0" smtClean="0">
                <a:solidFill>
                  <a:schemeClr val="bg1"/>
                </a:solidFill>
                <a:latin typeface="Times New Roman" pitchFamily="18" charset="0"/>
                <a:cs typeface="Times New Roman" pitchFamily="18" charset="0"/>
              </a:rPr>
              <a:t>7] “Improved Back-Propagation Algorithm for Neural Network Training”, </a:t>
            </a:r>
            <a:r>
              <a:rPr lang="en-US" sz="2000" dirty="0" err="1" smtClean="0">
                <a:solidFill>
                  <a:schemeClr val="bg1"/>
                </a:solidFill>
                <a:latin typeface="Times New Roman" pitchFamily="18" charset="0"/>
                <a:cs typeface="Times New Roman" pitchFamily="18" charset="0"/>
              </a:rPr>
              <a:t>Balazs</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Tusor</a:t>
            </a:r>
            <a:r>
              <a:rPr lang="en-US" sz="2000" dirty="0" smtClean="0">
                <a:solidFill>
                  <a:schemeClr val="bg1"/>
                </a:solidFill>
                <a:latin typeface="Times New Roman" pitchFamily="18" charset="0"/>
                <a:cs typeface="Times New Roman" pitchFamily="18" charset="0"/>
              </a:rPr>
              <a:t> .</a:t>
            </a:r>
          </a:p>
          <a:p>
            <a:r>
              <a:rPr lang="en-US" sz="2000" dirty="0" smtClean="0">
                <a:solidFill>
                  <a:schemeClr val="bg1"/>
                </a:solidFill>
                <a:latin typeface="Times New Roman" pitchFamily="18" charset="0"/>
                <a:cs typeface="Times New Roman" pitchFamily="18" charset="0"/>
              </a:rPr>
              <a:t>Fuzzy Neural Networks (FNNs) are the combinations of ANNs and Fuzzy logic in order to incorporate the advantages of both methods (learning ability of ANNs and the thinking ability of Fuzzy logic). </a:t>
            </a:r>
          </a:p>
          <a:p>
            <a:r>
              <a:rPr lang="en-US" sz="2000" dirty="0" smtClean="0">
                <a:solidFill>
                  <a:schemeClr val="bg1"/>
                </a:solidFill>
                <a:latin typeface="Times New Roman" pitchFamily="18" charset="0"/>
                <a:cs typeface="Times New Roman" pitchFamily="18" charset="0"/>
              </a:rPr>
              <a:t>Circular Fuzzy neural Networks (CFNNs) are FNNs with their topology realigned to a circular topology and the connections between the input layer and hidden layer trimmed.</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jpg"/>
          <p:cNvPicPr>
            <a:picLocks noChangeAspect="1"/>
          </p:cNvPicPr>
          <p:nvPr/>
        </p:nvPicPr>
        <p:blipFill>
          <a:blip r:embed="rId2">
            <a:lum bright="-40000" contrast="20000"/>
          </a:blip>
          <a:stretch>
            <a:fillRect/>
          </a:stretch>
        </p:blipFill>
        <p:spPr>
          <a:xfrm>
            <a:off x="0" y="4414"/>
            <a:ext cx="9149892" cy="6853586"/>
          </a:xfrm>
          <a:prstGeom prst="rect">
            <a:avLst/>
          </a:prstGeom>
        </p:spPr>
      </p:pic>
      <p:sp>
        <p:nvSpPr>
          <p:cNvPr id="2" name="Title 1"/>
          <p:cNvSpPr>
            <a:spLocks noGrp="1"/>
          </p:cNvSpPr>
          <p:nvPr>
            <p:ph type="title"/>
          </p:nvPr>
        </p:nvSpPr>
        <p:spPr>
          <a:xfrm>
            <a:off x="0" y="0"/>
            <a:ext cx="9144000" cy="1066800"/>
          </a:xfrm>
        </p:spPr>
        <p:txBody>
          <a:bodyPr>
            <a:normAutofit/>
          </a:bodyPr>
          <a:lstStyle/>
          <a:p>
            <a:r>
              <a:rPr lang="en-US" sz="3600" dirty="0" smtClean="0">
                <a:solidFill>
                  <a:srgbClr val="FFFF00"/>
                </a:solidFill>
                <a:latin typeface="Times New Roman" pitchFamily="18" charset="0"/>
                <a:cs typeface="Times New Roman" pitchFamily="18" charset="0"/>
              </a:rPr>
              <a:t>OBJECTIVE &amp; SCOPE</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371600"/>
            <a:ext cx="9144000" cy="5486400"/>
          </a:xfrm>
        </p:spPr>
        <p:txBody>
          <a:bodyPr/>
          <a:lstStyle/>
          <a:p>
            <a:pPr lvl="0"/>
            <a:r>
              <a:rPr lang="en-US" sz="2000" dirty="0" smtClean="0">
                <a:solidFill>
                  <a:schemeClr val="bg1"/>
                </a:solidFill>
                <a:latin typeface="Times New Roman" pitchFamily="18" charset="0"/>
                <a:cs typeface="Times New Roman" pitchFamily="18" charset="0"/>
              </a:rPr>
              <a:t>To develop an algorithm to detect the wild animal.</a:t>
            </a:r>
          </a:p>
          <a:p>
            <a:pPr lvl="0"/>
            <a:r>
              <a:rPr lang="en-US" sz="2000" dirty="0" smtClean="0">
                <a:solidFill>
                  <a:schemeClr val="bg1"/>
                </a:solidFill>
                <a:latin typeface="Times New Roman" pitchFamily="18" charset="0"/>
                <a:cs typeface="Times New Roman" pitchFamily="18" charset="0"/>
              </a:rPr>
              <a:t>  Extraction of moving animal using foreground detection.</a:t>
            </a:r>
          </a:p>
          <a:p>
            <a:pPr lvl="0"/>
            <a:r>
              <a:rPr lang="en-US" sz="2000" dirty="0" smtClean="0">
                <a:solidFill>
                  <a:schemeClr val="bg1"/>
                </a:solidFill>
                <a:latin typeface="Times New Roman" pitchFamily="18" charset="0"/>
                <a:cs typeface="Times New Roman" pitchFamily="18" charset="0"/>
              </a:rPr>
              <a:t>  To design the algorithm using the Artificial Neural Network/Back propagation.</a:t>
            </a:r>
          </a:p>
          <a:p>
            <a:pPr lvl="0"/>
            <a:r>
              <a:rPr lang="en-US" sz="2000" dirty="0" smtClean="0">
                <a:solidFill>
                  <a:schemeClr val="bg1"/>
                </a:solidFill>
                <a:latin typeface="Times New Roman" pitchFamily="18" charset="0"/>
                <a:cs typeface="Times New Roman" pitchFamily="18" charset="0"/>
              </a:rPr>
              <a:t>  Back propagation is used for training &amp; foreground detection algorithm is used for  testing. </a:t>
            </a:r>
          </a:p>
          <a:p>
            <a:pPr lvl="0"/>
            <a:r>
              <a:rPr lang="en-US" sz="2000" dirty="0" smtClean="0">
                <a:solidFill>
                  <a:schemeClr val="bg1"/>
                </a:solidFill>
                <a:latin typeface="Times New Roman" pitchFamily="18" charset="0"/>
                <a:cs typeface="Times New Roman" pitchFamily="18" charset="0"/>
              </a:rPr>
              <a:t>  Display the detected animal.</a:t>
            </a:r>
          </a:p>
          <a:p>
            <a:pPr>
              <a:buNone/>
            </a:pPr>
            <a:endParaRPr lang="en-US"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TotalTime>
  <Words>2140</Words>
  <Application>Microsoft Office PowerPoint</Application>
  <PresentationFormat>On-screen Show (4:3)</PresentationFormat>
  <Paragraphs>206</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CONTENTS</vt:lpstr>
      <vt:lpstr>ABSTARCT</vt:lpstr>
      <vt:lpstr>INTRODUCTION</vt:lpstr>
      <vt:lpstr>LITERATURE SURVEY</vt:lpstr>
      <vt:lpstr>Contd…</vt:lpstr>
      <vt:lpstr>Contd…</vt:lpstr>
      <vt:lpstr>Contd…</vt:lpstr>
      <vt:lpstr>OBJECTIVE &amp; SCOPE</vt:lpstr>
      <vt:lpstr>METHODOLOGY</vt:lpstr>
      <vt:lpstr>FLOW CHART</vt:lpstr>
      <vt:lpstr>FOREGROUND DETECTOR</vt:lpstr>
      <vt:lpstr>GAUSSIAN MIXTURE MODEL</vt:lpstr>
      <vt:lpstr>MORPHOLGICAL FILTER</vt:lpstr>
      <vt:lpstr>BOUNDING BOX</vt:lpstr>
      <vt:lpstr>BACK PROPAGATION</vt:lpstr>
      <vt:lpstr>Contd…</vt:lpstr>
      <vt:lpstr>RESULTS</vt:lpstr>
      <vt:lpstr>Slide 19</vt:lpstr>
      <vt:lpstr>APPLICATIONS</vt:lpstr>
      <vt:lpstr>CONCLUSION</vt:lpstr>
      <vt:lpstr>REFERENCES</vt:lpstr>
      <vt:lpstr>Contd…</vt:lpstr>
      <vt:lpstr>Contd…</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62</cp:revision>
  <dcterms:created xsi:type="dcterms:W3CDTF">2017-06-25T18:54:26Z</dcterms:created>
  <dcterms:modified xsi:type="dcterms:W3CDTF">2017-06-26T18:05:24Z</dcterms:modified>
</cp:coreProperties>
</file>