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755" y="2572511"/>
            <a:ext cx="5430012" cy="280263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715511"/>
            <a:ext cx="9144000" cy="713740"/>
          </a:xfrm>
          <a:custGeom>
            <a:avLst/>
            <a:gdLst/>
            <a:ahLst/>
            <a:cxnLst/>
            <a:rect l="l" t="t" r="r" b="b"/>
            <a:pathLst>
              <a:path w="9144000" h="713739">
                <a:moveTo>
                  <a:pt x="9144000" y="0"/>
                </a:moveTo>
                <a:lnTo>
                  <a:pt x="0" y="0"/>
                </a:lnTo>
                <a:lnTo>
                  <a:pt x="0" y="713232"/>
                </a:lnTo>
                <a:lnTo>
                  <a:pt x="9144000" y="713232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4567" y="2824988"/>
            <a:ext cx="2594864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755" y="3072383"/>
            <a:ext cx="5430012" cy="28026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7755" y="3072383"/>
            <a:ext cx="5430012" cy="280263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287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4000" y="0"/>
                </a:moveTo>
                <a:lnTo>
                  <a:pt x="0" y="0"/>
                </a:lnTo>
                <a:lnTo>
                  <a:pt x="0" y="643127"/>
                </a:lnTo>
                <a:lnTo>
                  <a:pt x="9144000" y="643127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922" y="1921510"/>
            <a:ext cx="1740154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437" y="2736596"/>
            <a:ext cx="8339124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BIG</a:t>
            </a:r>
            <a:r>
              <a:rPr dirty="0" spc="-65"/>
              <a:t> </a:t>
            </a:r>
            <a:r>
              <a:rPr dirty="0" spc="-165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1755" y="499872"/>
            <a:ext cx="2380488" cy="6294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12557" y="2692907"/>
            <a:ext cx="6314440" cy="93345"/>
            <a:chOff x="1412557" y="2692907"/>
            <a:chExt cx="6314440" cy="93345"/>
          </a:xfrm>
        </p:grpSpPr>
        <p:sp>
          <p:nvSpPr>
            <p:cNvPr id="5" name="object 5"/>
            <p:cNvSpPr/>
            <p:nvPr/>
          </p:nvSpPr>
          <p:spPr>
            <a:xfrm>
              <a:off x="1417319" y="2738627"/>
              <a:ext cx="6286500" cy="1905"/>
            </a:xfrm>
            <a:custGeom>
              <a:avLst/>
              <a:gdLst/>
              <a:ahLst/>
              <a:cxnLst/>
              <a:rect l="l" t="t" r="r" b="b"/>
              <a:pathLst>
                <a:path w="6286500" h="1905">
                  <a:moveTo>
                    <a:pt x="0" y="0"/>
                  </a:moveTo>
                  <a:lnTo>
                    <a:pt x="6286500" y="15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2692907"/>
              <a:ext cx="94488" cy="929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2191" y="2692907"/>
              <a:ext cx="94487" cy="9296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7992" y="6031991"/>
            <a:ext cx="609600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3096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Semi</a:t>
            </a:r>
            <a:r>
              <a:rPr dirty="0" sz="3000" spc="-5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Structured</a:t>
            </a:r>
            <a:r>
              <a:rPr dirty="0" sz="3000" spc="-6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2304415"/>
            <a:ext cx="407098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1435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Semi-structured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like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unstructured data but </a:t>
            </a:r>
            <a:r>
              <a:rPr dirty="0" sz="1800">
                <a:latin typeface="Arial MT"/>
                <a:cs typeface="Arial MT"/>
              </a:rPr>
              <a:t>it </a:t>
            </a:r>
            <a:r>
              <a:rPr dirty="0" sz="1800" spc="-5">
                <a:latin typeface="Arial MT"/>
                <a:cs typeface="Arial MT"/>
              </a:rPr>
              <a:t>contains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metadata.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Arial MT"/>
                <a:cs typeface="Arial MT"/>
              </a:rPr>
              <a:t>Mata </a:t>
            </a:r>
            <a:r>
              <a:rPr dirty="0" sz="1800" spc="-5">
                <a:latin typeface="Arial MT"/>
                <a:cs typeface="Arial MT"/>
              </a:rPr>
              <a:t>data contains information </a:t>
            </a:r>
            <a:r>
              <a:rPr dirty="0" sz="1800">
                <a:latin typeface="Arial MT"/>
                <a:cs typeface="Arial MT"/>
              </a:rPr>
              <a:t>of the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4254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help 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metadata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 </a:t>
            </a:r>
            <a:r>
              <a:rPr dirty="0" sz="1800">
                <a:latin typeface="Arial MT"/>
                <a:cs typeface="Arial MT"/>
              </a:rPr>
              <a:t>is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easily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accessable,analized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like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structured data.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46676" y="2473451"/>
            <a:ext cx="4281170" cy="4168140"/>
            <a:chOff x="4646676" y="2473451"/>
            <a:chExt cx="4281170" cy="41681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6676" y="2473451"/>
              <a:ext cx="3813047" cy="39883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7991" y="6031992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28867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Unstructured</a:t>
            </a:r>
            <a:r>
              <a:rPr dirty="0" sz="3000" spc="-5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2304415"/>
            <a:ext cx="3764279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which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stored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random </a:t>
            </a:r>
            <a:r>
              <a:rPr dirty="0" sz="1800">
                <a:latin typeface="Arial MT"/>
                <a:cs typeface="Arial MT"/>
              </a:rPr>
              <a:t>format,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not processed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until</a:t>
            </a:r>
            <a:r>
              <a:rPr dirty="0" sz="1800">
                <a:latin typeface="Arial MT"/>
                <a:cs typeface="Arial MT"/>
              </a:rPr>
              <a:t> it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 </a:t>
            </a:r>
            <a:r>
              <a:rPr dirty="0" sz="1800" spc="-5">
                <a:latin typeface="Arial MT"/>
                <a:cs typeface="Arial MT"/>
              </a:rPr>
              <a:t>used.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269875" indent="-2990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Freedom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store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 any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format,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faster</a:t>
            </a:r>
            <a:r>
              <a:rPr dirty="0" sz="1800" spc="-5">
                <a:latin typeface="Arial MT"/>
                <a:cs typeface="Arial MT"/>
              </a:rPr>
              <a:t> accumulate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rate.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Require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expert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scientist,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 MT"/>
                <a:cs typeface="Arial MT"/>
              </a:rPr>
              <a:t>specialized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tools.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18203" y="2915411"/>
            <a:ext cx="5226050" cy="3726179"/>
            <a:chOff x="3918203" y="2915411"/>
            <a:chExt cx="5226050" cy="37261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203" y="2915411"/>
              <a:ext cx="5225796" cy="36896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7991" y="6031991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687067"/>
            <a:ext cx="8951976" cy="49971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48780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Characteristic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2304415"/>
            <a:ext cx="4781550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latin typeface="Arial MT"/>
                <a:cs typeface="Arial MT"/>
              </a:rPr>
              <a:t>Volume</a:t>
            </a:r>
            <a:r>
              <a:rPr dirty="0" sz="1800">
                <a:latin typeface="Arial MT"/>
                <a:cs typeface="Arial MT"/>
              </a:rPr>
              <a:t> :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Volume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refers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amount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generated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through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websites,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portal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online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application.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99085" marR="22860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latin typeface="Arial MT"/>
                <a:cs typeface="Arial MT"/>
              </a:rPr>
              <a:t>Velocity: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Velocity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refer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speed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which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 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generated.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Like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facebook,google,twitter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many other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social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media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create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every </a:t>
            </a:r>
            <a:r>
              <a:rPr dirty="0" sz="1800" spc="-45">
                <a:latin typeface="Arial MT"/>
                <a:cs typeface="Arial MT"/>
              </a:rPr>
              <a:t>day.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99085" marR="24257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25">
                <a:latin typeface="Arial MT"/>
                <a:cs typeface="Arial MT"/>
              </a:rPr>
              <a:t>Variety: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Variety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refers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all structured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unstructured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 that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generated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by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human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machines.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91328" y="2220467"/>
            <a:ext cx="3688079" cy="4421505"/>
            <a:chOff x="5291328" y="2220467"/>
            <a:chExt cx="3688079" cy="44215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0504" y="2220467"/>
              <a:ext cx="1866900" cy="21838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1328" y="3569207"/>
              <a:ext cx="1850135" cy="24719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7016" y="4329683"/>
              <a:ext cx="1612392" cy="20817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7992" y="6031991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4582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dirty="0" sz="3000" spc="-3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2943605"/>
            <a:ext cx="4645660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304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Lack of</a:t>
            </a:r>
            <a:r>
              <a:rPr dirty="0" sz="1800" spc="-10">
                <a:latin typeface="Calibri"/>
                <a:cs typeface="Calibri"/>
              </a:rPr>
              <a:t> proper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understanding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 new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technology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,there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 insuffient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understanding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Big </a:t>
            </a:r>
            <a:r>
              <a:rPr dirty="0" sz="1800" spc="-1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growth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issues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growing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rapidly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-1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latin typeface="Calibri"/>
                <a:cs typeface="Calibri"/>
              </a:rPr>
              <a:t>store</a:t>
            </a:r>
            <a:r>
              <a:rPr dirty="0" sz="1800" spc="-5">
                <a:latin typeface="Calibri"/>
                <a:cs typeface="Calibri"/>
              </a:rPr>
              <a:t> such amount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5">
                <a:latin typeface="Calibri"/>
                <a:cs typeface="Calibri"/>
              </a:rPr>
              <a:t>huge </a:t>
            </a:r>
            <a:r>
              <a:rPr dirty="0" sz="1800" spc="-10">
                <a:latin typeface="Calibri"/>
                <a:cs typeface="Calibri"/>
              </a:rPr>
              <a:t>task.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Confusion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while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Big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tool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selection: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 it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Lack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Securing</a:t>
            </a:r>
            <a:r>
              <a:rPr dirty="0" sz="1800" spc="-15">
                <a:latin typeface="Calibri"/>
                <a:cs typeface="Calibri"/>
              </a:rPr>
              <a:t> data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7992" y="6031991"/>
            <a:ext cx="609600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22745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dirty="0" sz="3000" spc="-3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Data?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240" y="2808478"/>
            <a:ext cx="8545195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4010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04470" algn="l"/>
              </a:tabLst>
            </a:pP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driven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decisions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provide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advantage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5">
                <a:latin typeface="Arial MT"/>
                <a:cs typeface="Arial MT"/>
              </a:rPr>
              <a:t>Studies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have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shown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driven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decision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more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effective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human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generated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decision.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Big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help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organization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know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trends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pattern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can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 </a:t>
            </a:r>
            <a:r>
              <a:rPr dirty="0" sz="1800" spc="-5">
                <a:latin typeface="Arial MT"/>
                <a:cs typeface="Arial MT"/>
              </a:rPr>
              <a:t>future benefit.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/>
            </a:pPr>
            <a:endParaRPr sz="1850">
              <a:latin typeface="Arial MT"/>
              <a:cs typeface="Arial MT"/>
            </a:endParaRPr>
          </a:p>
          <a:p>
            <a:pPr marL="12700" marR="5715">
              <a:lnSpc>
                <a:spcPct val="100000"/>
              </a:lnSpc>
              <a:buSzPct val="94444"/>
              <a:buAutoNum type="arabicPeriod"/>
              <a:tabLst>
                <a:tab pos="204470" algn="l"/>
              </a:tabLst>
            </a:pPr>
            <a:r>
              <a:rPr dirty="0" sz="1800" spc="-5">
                <a:latin typeface="Arial MT"/>
                <a:cs typeface="Arial MT"/>
              </a:rPr>
              <a:t>Big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provides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spring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board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AI: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Artificial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intelligence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(AI)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most</a:t>
            </a:r>
            <a:r>
              <a:rPr dirty="0" sz="1800" spc="-5">
                <a:latin typeface="Arial MT"/>
                <a:cs typeface="Arial MT"/>
              </a:rPr>
              <a:t> desire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areas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5">
                <a:latin typeface="Arial MT"/>
                <a:cs typeface="Arial MT"/>
              </a:rPr>
              <a:t> expertise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business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today.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Big Data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acts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like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food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AI</a:t>
            </a:r>
            <a:r>
              <a:rPr dirty="0" sz="1800" spc="-5">
                <a:latin typeface="Arial MT"/>
                <a:cs typeface="Arial MT"/>
              </a:rPr>
              <a:t> projects.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running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AI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algorithm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 </a:t>
            </a:r>
            <a:r>
              <a:rPr dirty="0" sz="1800" spc="-5">
                <a:latin typeface="Arial MT"/>
                <a:cs typeface="Arial MT"/>
              </a:rPr>
              <a:t>require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large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amount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5">
                <a:latin typeface="Arial MT"/>
                <a:cs typeface="Arial MT"/>
              </a:rPr>
              <a:t> data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which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get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Big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/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4444"/>
              <a:buAutoNum type="arabicPeriod"/>
              <a:tabLst>
                <a:tab pos="204470" algn="l"/>
                <a:tab pos="1205230" algn="l"/>
              </a:tabLst>
            </a:pPr>
            <a:r>
              <a:rPr dirty="0" sz="1800" spc="-5">
                <a:latin typeface="Arial MT"/>
                <a:cs typeface="Arial MT"/>
              </a:rPr>
              <a:t>Big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	Demand: </a:t>
            </a:r>
            <a:r>
              <a:rPr dirty="0" sz="1800">
                <a:latin typeface="Arial MT"/>
                <a:cs typeface="Arial MT"/>
              </a:rPr>
              <a:t>As </a:t>
            </a:r>
            <a:r>
              <a:rPr dirty="0" sz="1800" spc="-5">
                <a:latin typeface="Arial MT"/>
                <a:cs typeface="Arial MT"/>
              </a:rPr>
              <a:t>every day new technology is coming in </a:t>
            </a:r>
            <a:r>
              <a:rPr dirty="0" sz="1800">
                <a:latin typeface="Arial MT"/>
                <a:cs typeface="Arial MT"/>
              </a:rPr>
              <a:t>the market. </a:t>
            </a:r>
            <a:r>
              <a:rPr dirty="0" sz="1800" spc="-5">
                <a:latin typeface="Arial MT"/>
                <a:cs typeface="Arial MT"/>
              </a:rPr>
              <a:t>All </a:t>
            </a:r>
            <a:r>
              <a:rPr dirty="0" sz="1800">
                <a:latin typeface="Arial MT"/>
                <a:cs typeface="Arial MT"/>
              </a:rPr>
              <a:t>this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technology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creating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required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data.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both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situation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high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demand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5">
                <a:latin typeface="Arial MT"/>
                <a:cs typeface="Arial MT"/>
              </a:rPr>
              <a:t> big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expert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market.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7992" y="6031991"/>
            <a:ext cx="609600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7490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3000" spc="-4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Analytics?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2736596"/>
            <a:ext cx="808037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47117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Risk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Management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:Big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 </a:t>
            </a:r>
            <a:r>
              <a:rPr dirty="0" sz="1800" spc="-10">
                <a:latin typeface="Arial MT"/>
                <a:cs typeface="Arial MT"/>
              </a:rPr>
              <a:t>analytics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identify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fraudulent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activities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discrepancies.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Product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Development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Innovations: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Big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analytics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0">
                <a:latin typeface="Arial MT"/>
                <a:cs typeface="Arial MT"/>
              </a:rPr>
              <a:t> analyze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how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Arial MT"/>
                <a:cs typeface="Arial MT"/>
              </a:rPr>
              <a:t>efficient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product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design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whether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scope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5">
                <a:latin typeface="Arial MT"/>
                <a:cs typeface="Arial MT"/>
              </a:rPr>
              <a:t> improvement.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Quicker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Better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Decision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Making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Within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Organizations: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Big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analytics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features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 the data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give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quicker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better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decision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human.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255904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Arial MT"/>
                <a:cs typeface="Arial MT"/>
              </a:rPr>
              <a:t>Improve</a:t>
            </a:r>
            <a:r>
              <a:rPr dirty="0" sz="1800" spc="-5">
                <a:latin typeface="Arial MT"/>
                <a:cs typeface="Arial MT"/>
              </a:rPr>
              <a:t> Customer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Experience: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Big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analytics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analyse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feedback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customer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can improve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experience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customer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by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improving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their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product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service.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7992" y="6031991"/>
            <a:ext cx="609600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954" y="3760977"/>
            <a:ext cx="378523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dirty="0" sz="35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b="1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4567" y="2824988"/>
            <a:ext cx="2095500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latin typeface="Calibri"/>
                <a:cs typeface="Calibri"/>
              </a:rPr>
              <a:t>CHAPTER-1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7992" y="6031991"/>
            <a:ext cx="609600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7347"/>
            <a:ext cx="9144000" cy="3427729"/>
            <a:chOff x="0" y="117347"/>
            <a:chExt cx="9144000" cy="34277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117347"/>
              <a:ext cx="4543044" cy="34274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287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4000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9144000" y="64312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240" y="1696592"/>
            <a:ext cx="44748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FFFFFF"/>
                </a:solidFill>
              </a:rPr>
              <a:t>What</a:t>
            </a:r>
            <a:r>
              <a:rPr dirty="0" sz="3000" spc="-25">
                <a:solidFill>
                  <a:srgbClr val="FFFFFF"/>
                </a:solidFill>
              </a:rPr>
              <a:t> </a:t>
            </a:r>
            <a:r>
              <a:rPr dirty="0" sz="3000">
                <a:solidFill>
                  <a:srgbClr val="FFFFFF"/>
                </a:solidFill>
              </a:rPr>
              <a:t>is</a:t>
            </a:r>
            <a:r>
              <a:rPr dirty="0" sz="3000" spc="-30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Distributed</a:t>
            </a:r>
            <a:r>
              <a:rPr dirty="0" sz="3000" spc="-25">
                <a:solidFill>
                  <a:srgbClr val="FFFFFF"/>
                </a:solidFill>
              </a:rPr>
              <a:t> System?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28066" y="2465958"/>
            <a:ext cx="845756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distributed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system,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also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known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distributed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computing,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system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multiple components located on </a:t>
            </a:r>
            <a:r>
              <a:rPr dirty="0" sz="2000" spc="-5">
                <a:latin typeface="Arial MT"/>
                <a:cs typeface="Arial MT"/>
              </a:rPr>
              <a:t>different </a:t>
            </a:r>
            <a:r>
              <a:rPr dirty="0" sz="2000">
                <a:latin typeface="Arial MT"/>
                <a:cs typeface="Arial MT"/>
              </a:rPr>
              <a:t>machines that communicate and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coordinate actions in order to appear as a single coherent system to the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end-user.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46832" y="3400042"/>
            <a:ext cx="6193790" cy="3458210"/>
            <a:chOff x="2846832" y="3400042"/>
            <a:chExt cx="6193790" cy="34582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6832" y="3400042"/>
              <a:ext cx="6193536" cy="34579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7991" y="6031992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5064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Advantage</a:t>
            </a:r>
            <a:r>
              <a:rPr dirty="0" sz="3000" spc="-4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2302891"/>
            <a:ext cx="3851275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8478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easily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share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among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themselves.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Easily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added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nodes.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Failure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more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node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 lead </a:t>
            </a:r>
            <a:r>
              <a:rPr dirty="0" sz="2000" spc="-5">
                <a:latin typeface="Arial MT"/>
                <a:cs typeface="Arial MT"/>
              </a:rPr>
              <a:t>to </a:t>
            </a:r>
            <a:r>
              <a:rPr dirty="0" sz="2000">
                <a:latin typeface="Arial MT"/>
                <a:cs typeface="Arial MT"/>
              </a:rPr>
              <a:t>the failure of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distributed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355600" marR="7302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Resources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shared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every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nodes.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7992" y="6031991"/>
            <a:ext cx="609600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54978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Disadvantage</a:t>
            </a:r>
            <a:r>
              <a:rPr dirty="0" sz="3000" spc="-4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Distributed 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2302891"/>
            <a:ext cx="402590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6032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 MT"/>
                <a:cs typeface="Arial MT"/>
              </a:rPr>
              <a:t>Difficult </a:t>
            </a:r>
            <a:r>
              <a:rPr dirty="0" sz="2000">
                <a:latin typeface="Arial MT"/>
                <a:cs typeface="Arial MT"/>
              </a:rPr>
              <a:t>to provide security in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distributed system because to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make the system secure the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nodes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well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connection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should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secured.</a:t>
            </a:r>
            <a:endParaRPr sz="20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Some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message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lost in the network while </a:t>
            </a:r>
            <a:r>
              <a:rPr dirty="0" sz="2000" spc="-5">
                <a:latin typeface="Arial MT"/>
                <a:cs typeface="Arial MT"/>
              </a:rPr>
              <a:t>moving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node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another.</a:t>
            </a:r>
            <a:endParaRPr sz="2000">
              <a:latin typeface="Arial MT"/>
              <a:cs typeface="Arial MT"/>
            </a:endParaRPr>
          </a:p>
          <a:p>
            <a:pPr marL="355600" marR="43497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when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database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connected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 distributed it is become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complicated.</a:t>
            </a:r>
            <a:endParaRPr sz="2000">
              <a:latin typeface="Arial MT"/>
              <a:cs typeface="Arial MT"/>
            </a:endParaRPr>
          </a:p>
          <a:p>
            <a:pPr marL="355600" marR="1060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Overloading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may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occur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node send data at the same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time.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7992" y="6031991"/>
            <a:ext cx="609600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21767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000" spc="-4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Data?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2302891"/>
            <a:ext cx="4006215" cy="3684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1239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quantities,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characters,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symbols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355600" marR="1701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Computer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performed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operation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 quantifiers, </a:t>
            </a:r>
            <a:r>
              <a:rPr dirty="0" sz="2000" spc="-5">
                <a:latin typeface="Arial MT"/>
                <a:cs typeface="Arial MT"/>
              </a:rPr>
              <a:t>characters </a:t>
            </a:r>
            <a:r>
              <a:rPr dirty="0" sz="2000">
                <a:latin typeface="Arial MT"/>
                <a:cs typeface="Arial MT"/>
              </a:rPr>
              <a:t>or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symbol.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Arial MT"/>
                <a:cs typeface="Arial MT"/>
              </a:rPr>
              <a:t>It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stored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transmitted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5">
                <a:latin typeface="Arial MT"/>
                <a:cs typeface="Arial MT"/>
              </a:rPr>
              <a:t> 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form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electrical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signal.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algn="r" marL="342265" marR="709295" indent="-342265">
              <a:lnSpc>
                <a:spcPct val="100000"/>
              </a:lnSpc>
              <a:buChar char="•"/>
              <a:tabLst>
                <a:tab pos="3422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also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recorded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endParaRPr sz="2000">
              <a:latin typeface="Arial MT"/>
              <a:cs typeface="Arial MT"/>
            </a:endParaRPr>
          </a:p>
          <a:p>
            <a:pPr algn="r" marR="648335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magnetic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recording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media.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8071" y="2362200"/>
            <a:ext cx="3779520" cy="4279900"/>
            <a:chOff x="5148071" y="2362200"/>
            <a:chExt cx="3779520" cy="4279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8071" y="2362200"/>
              <a:ext cx="3630168" cy="4062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7991" y="6031991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13068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dirty="0" sz="3000" spc="-9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2304415"/>
            <a:ext cx="393065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Big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also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big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size.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16891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Big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 </a:t>
            </a:r>
            <a:r>
              <a:rPr dirty="0" sz="1800" spc="-10">
                <a:latin typeface="Arial MT"/>
                <a:cs typeface="Arial MT"/>
              </a:rPr>
              <a:t>which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huge</a:t>
            </a:r>
            <a:r>
              <a:rPr dirty="0" sz="1800">
                <a:latin typeface="Arial MT"/>
                <a:cs typeface="Arial MT"/>
              </a:rPr>
              <a:t> in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volume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still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growing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exponentially.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Arial MT"/>
                <a:cs typeface="Arial MT"/>
              </a:rPr>
              <a:t>Ex:</a:t>
            </a:r>
            <a:endParaRPr sz="1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Arial MT"/>
                <a:cs typeface="Arial MT"/>
              </a:rPr>
              <a:t>New</a:t>
            </a:r>
            <a:r>
              <a:rPr dirty="0" sz="1800" spc="-45">
                <a:latin typeface="Arial MT"/>
                <a:cs typeface="Arial MT"/>
              </a:rPr>
              <a:t> York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Stock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Exchange</a:t>
            </a:r>
            <a:endParaRPr sz="1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Arial MT"/>
                <a:cs typeface="Arial MT"/>
              </a:rPr>
              <a:t>Social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Media</a:t>
            </a:r>
            <a:endParaRPr sz="1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Arial MT"/>
                <a:cs typeface="Arial MT"/>
              </a:rPr>
              <a:t>Jet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engine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7992" y="6031991"/>
            <a:ext cx="609600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19653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5" b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3000" spc="-5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000" spc="-4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2304415"/>
            <a:ext cx="194945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Structured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Unstructured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Semi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Structured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123" y="3928871"/>
            <a:ext cx="8316595" cy="2712720"/>
            <a:chOff x="611123" y="3928871"/>
            <a:chExt cx="8316595" cy="2712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23" y="3928871"/>
              <a:ext cx="8173211" cy="25252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7992" y="6031991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24701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Structured</a:t>
            </a:r>
            <a:r>
              <a:rPr dirty="0" sz="3000" spc="-9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2304415"/>
            <a:ext cx="3917315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Any kind</a:t>
            </a:r>
            <a:r>
              <a:rPr dirty="0" sz="1800">
                <a:latin typeface="Arial MT"/>
                <a:cs typeface="Arial MT"/>
              </a:rPr>
              <a:t> 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 are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stored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predefined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format</a:t>
            </a:r>
            <a:r>
              <a:rPr dirty="0" sz="1800" spc="-5">
                <a:latin typeface="Arial MT"/>
                <a:cs typeface="Arial MT"/>
              </a:rPr>
              <a:t> are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known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structured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Predefined </a:t>
            </a:r>
            <a:r>
              <a:rPr dirty="0" sz="1800">
                <a:latin typeface="Arial MT"/>
                <a:cs typeface="Arial MT"/>
              </a:rPr>
              <a:t>format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DBMS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well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organized.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132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Easily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used </a:t>
            </a:r>
            <a:r>
              <a:rPr dirty="0" sz="1800" spc="-10">
                <a:latin typeface="Arial MT"/>
                <a:cs typeface="Arial MT"/>
              </a:rPr>
              <a:t>by </a:t>
            </a:r>
            <a:r>
              <a:rPr dirty="0" sz="1800" spc="-5">
                <a:latin typeface="Arial MT"/>
                <a:cs typeface="Arial MT"/>
              </a:rPr>
              <a:t>machine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learning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algorithm,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easily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business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user.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Because of limited storage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options.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68011" y="2286000"/>
            <a:ext cx="4259580" cy="4403090"/>
            <a:chOff x="4668011" y="2286000"/>
            <a:chExt cx="4259580" cy="44030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8011" y="2286000"/>
              <a:ext cx="2880360" cy="44028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7991" y="6031991"/>
              <a:ext cx="609600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parul</dc:creator>
  <dc:title>Slide 1</dc:title>
  <dcterms:created xsi:type="dcterms:W3CDTF">2024-09-05T01:09:22Z</dcterms:created>
  <dcterms:modified xsi:type="dcterms:W3CDTF">2024-09-05T01:09:22Z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2024-09-05T00:00:00Z</vt:filetime>
  </property>
</Properties>
</file>