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0"/>
  </p:notesMasterIdLst>
  <p:handoutMasterIdLst>
    <p:handoutMasterId r:id="rId21"/>
  </p:handoutMasterIdLst>
  <p:sldIdLst>
    <p:sldId id="256" r:id="rId5"/>
    <p:sldId id="258" r:id="rId6"/>
    <p:sldId id="276" r:id="rId7"/>
    <p:sldId id="277" r:id="rId8"/>
    <p:sldId id="278" r:id="rId9"/>
    <p:sldId id="279" r:id="rId10"/>
    <p:sldId id="264" r:id="rId11"/>
    <p:sldId id="275" r:id="rId12"/>
    <p:sldId id="280" r:id="rId13"/>
    <p:sldId id="281" r:id="rId14"/>
    <p:sldId id="282" r:id="rId15"/>
    <p:sldId id="284" r:id="rId16"/>
    <p:sldId id="285" r:id="rId17"/>
    <p:sldId id="286"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p:scale>
          <a:sx n="94" d="100"/>
          <a:sy n="94" d="100"/>
        </p:scale>
        <p:origin x="-240" y="12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10/15/2024</a:t>
            </a:fld>
            <a:endParaRPr lang="en-US" dirty="0"/>
          </a:p>
        </p:txBody>
      </p:sp>
      <p:sp>
        <p:nvSpPr>
          <p:cNvPr id="4" name="Footer Placeholder 3">
            <a:extLst>
              <a:ext uri="{FF2B5EF4-FFF2-40B4-BE49-F238E27FC236}">
                <a16:creationId xmlns=""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10/15/2024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173010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10/15/2024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C7600-5BA8-4A54-887F-74AF87750A31}"/>
              </a:ext>
            </a:extLst>
          </p:cNvPr>
          <p:cNvSpPr>
            <a:spLocks noGrp="1"/>
          </p:cNvSpPr>
          <p:nvPr>
            <p:ph type="ctrTitle"/>
          </p:nvPr>
        </p:nvSpPr>
        <p:spPr>
          <a:xfrm>
            <a:off x="-668594" y="137652"/>
            <a:ext cx="13480025" cy="845573"/>
          </a:xfrm>
        </p:spPr>
        <p:txBody>
          <a:bodyPr>
            <a:noAutofit/>
          </a:bodyPr>
          <a:lstStyle/>
          <a:p>
            <a:pPr algn="ctr"/>
            <a:r>
              <a:rPr lang="en-US" sz="5400" b="1" dirty="0">
                <a:latin typeface="Britannic Bold" panose="020B0903060703020204" pitchFamily="34" charset="0"/>
              </a:rPr>
              <a:t>PANIMALAR ENGINEERING COLLEGE</a:t>
            </a:r>
          </a:p>
        </p:txBody>
      </p:sp>
      <p:sp>
        <p:nvSpPr>
          <p:cNvPr id="3" name="Subtitle 2">
            <a:extLst>
              <a:ext uri="{FF2B5EF4-FFF2-40B4-BE49-F238E27FC236}">
                <a16:creationId xmlns="" xmlns:a16="http://schemas.microsoft.com/office/drawing/2014/main" id="{AE584786-6548-4BB4-95FD-977AD1F362C6}"/>
              </a:ext>
            </a:extLst>
          </p:cNvPr>
          <p:cNvSpPr>
            <a:spLocks noGrp="1"/>
          </p:cNvSpPr>
          <p:nvPr>
            <p:ph type="subTitle" idx="1"/>
          </p:nvPr>
        </p:nvSpPr>
        <p:spPr>
          <a:xfrm>
            <a:off x="530942" y="4729316"/>
            <a:ext cx="10629183" cy="1991032"/>
          </a:xfrm>
        </p:spPr>
        <p:txBody>
          <a:bodyPr>
            <a:noAutofit/>
          </a:bodyPr>
          <a:lstStyle/>
          <a:p>
            <a:pPr algn="l"/>
            <a:r>
              <a:rPr lang="en-US" sz="2400" dirty="0">
                <a:solidFill>
                  <a:schemeClr val="accent1">
                    <a:lumMod val="40000"/>
                    <a:lumOff val="60000"/>
                  </a:schemeClr>
                </a:solidFill>
                <a:latin typeface="Britannic Bold" panose="020B0903060703020204" pitchFamily="34" charset="0"/>
              </a:rPr>
              <a:t>PRESENTED BY:</a:t>
            </a:r>
          </a:p>
          <a:p>
            <a:pPr marL="457200" indent="-457200" algn="l">
              <a:buAutoNum type="arabicPeriod"/>
            </a:pPr>
            <a:r>
              <a:rPr lang="en-US" sz="2400" dirty="0">
                <a:solidFill>
                  <a:schemeClr val="accent1">
                    <a:lumMod val="40000"/>
                    <a:lumOff val="60000"/>
                  </a:schemeClr>
                </a:solidFill>
                <a:latin typeface="Britannic Bold" panose="020B0903060703020204" pitchFamily="34" charset="0"/>
              </a:rPr>
              <a:t>RAKSHAKA SELVAN  (211422104378) CSE-C</a:t>
            </a:r>
          </a:p>
          <a:p>
            <a:pPr marL="457200" indent="-457200" algn="l">
              <a:buAutoNum type="arabicPeriod" startAt="2"/>
            </a:pPr>
            <a:r>
              <a:rPr lang="en-US" sz="2400" dirty="0">
                <a:solidFill>
                  <a:schemeClr val="accent1">
                    <a:lumMod val="40000"/>
                    <a:lumOff val="60000"/>
                  </a:schemeClr>
                </a:solidFill>
                <a:latin typeface="Britannic Bold" panose="020B0903060703020204" pitchFamily="34" charset="0"/>
              </a:rPr>
              <a:t>PRIYANKA.G            (211422104362) CSE-C</a:t>
            </a:r>
          </a:p>
          <a:p>
            <a:pPr algn="l"/>
            <a:r>
              <a:rPr lang="en-US" sz="2400" dirty="0">
                <a:solidFill>
                  <a:schemeClr val="accent1">
                    <a:lumMod val="40000"/>
                    <a:lumOff val="60000"/>
                  </a:schemeClr>
                </a:solidFill>
                <a:latin typeface="Britannic Bold" panose="020B0903060703020204" pitchFamily="34" charset="0"/>
              </a:rPr>
              <a:t>MENTOR NAME:</a:t>
            </a:r>
          </a:p>
          <a:p>
            <a:pPr algn="l"/>
            <a:endParaRPr lang="en-US" sz="2400" dirty="0">
              <a:solidFill>
                <a:schemeClr val="accent1">
                  <a:lumMod val="40000"/>
                  <a:lumOff val="60000"/>
                </a:schemeClr>
              </a:solidFill>
              <a:latin typeface="Britannic Bold" panose="020B0903060703020204" pitchFamily="34" charset="0"/>
            </a:endParaRPr>
          </a:p>
        </p:txBody>
      </p:sp>
      <p:sp>
        <p:nvSpPr>
          <p:cNvPr id="4" name="Title 1">
            <a:extLst>
              <a:ext uri="{FF2B5EF4-FFF2-40B4-BE49-F238E27FC236}">
                <a16:creationId xmlns="" xmlns:a16="http://schemas.microsoft.com/office/drawing/2014/main" id="{2179F3FA-2219-B555-1FB8-8E22B8CAAA3A}"/>
              </a:ext>
            </a:extLst>
          </p:cNvPr>
          <p:cNvSpPr txBox="1">
            <a:spLocks/>
          </p:cNvSpPr>
          <p:nvPr/>
        </p:nvSpPr>
        <p:spPr>
          <a:xfrm>
            <a:off x="1140544" y="983225"/>
            <a:ext cx="9930580" cy="747831"/>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latin typeface="Britannic Bold" panose="020B0903060703020204" pitchFamily="34" charset="0"/>
              </a:rPr>
              <a:t>BE COMPUTER SCIENCE ENGINEERING </a:t>
            </a:r>
          </a:p>
        </p:txBody>
      </p:sp>
      <p:sp>
        <p:nvSpPr>
          <p:cNvPr id="6" name="Title 1">
            <a:extLst>
              <a:ext uri="{FF2B5EF4-FFF2-40B4-BE49-F238E27FC236}">
                <a16:creationId xmlns="" xmlns:a16="http://schemas.microsoft.com/office/drawing/2014/main" id="{5F94FEBE-2968-A071-668F-86803E8E2BB6}"/>
              </a:ext>
            </a:extLst>
          </p:cNvPr>
          <p:cNvSpPr txBox="1">
            <a:spLocks/>
          </p:cNvSpPr>
          <p:nvPr/>
        </p:nvSpPr>
        <p:spPr>
          <a:xfrm>
            <a:off x="-117980" y="1700985"/>
            <a:ext cx="12309980" cy="845573"/>
          </a:xfrm>
          <a:prstGeom prst="rect">
            <a:avLst/>
          </a:prstGeom>
          <a:effectLst/>
        </p:spPr>
        <p:txBody>
          <a:bodyPr vert="horz" lIns="91440" tIns="45720" rIns="91440" bIns="45720" rtlCol="0" anchor="b">
            <a:no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latin typeface="Bahnschrift SemiLight SemiConde" panose="020B0502040204020203" pitchFamily="34" charset="0"/>
              </a:rPr>
              <a:t>21CS1512 - </a:t>
            </a:r>
            <a:r>
              <a:rPr lang="en-US" sz="3600" u="sng" dirty="0" err="1">
                <a:latin typeface="Bahnschrift SemiLight SemiConde" panose="020B0502040204020203" pitchFamily="34" charset="0"/>
              </a:rPr>
              <a:t>SociAlly</a:t>
            </a:r>
            <a:r>
              <a:rPr lang="en-US" sz="3600" u="sng" dirty="0">
                <a:latin typeface="Bahnschrift SemiLight SemiConde" panose="020B0502040204020203" pitchFamily="34" charset="0"/>
              </a:rPr>
              <a:t> relevant mini project</a:t>
            </a:r>
          </a:p>
        </p:txBody>
      </p:sp>
      <p:sp>
        <p:nvSpPr>
          <p:cNvPr id="7" name="Title 1">
            <a:extLst>
              <a:ext uri="{FF2B5EF4-FFF2-40B4-BE49-F238E27FC236}">
                <a16:creationId xmlns="" xmlns:a16="http://schemas.microsoft.com/office/drawing/2014/main" id="{B4EAD8B4-8D0A-0055-DC29-1AA93E079CEF}"/>
              </a:ext>
            </a:extLst>
          </p:cNvPr>
          <p:cNvSpPr txBox="1">
            <a:spLocks/>
          </p:cNvSpPr>
          <p:nvPr/>
        </p:nvSpPr>
        <p:spPr>
          <a:xfrm>
            <a:off x="688258" y="3392713"/>
            <a:ext cx="10559845" cy="888659"/>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smtClean="0">
                <a:latin typeface="Britannic Bold" panose="020B0903060703020204" pitchFamily="34" charset="0"/>
              </a:rPr>
              <a:t>DETECTION </a:t>
            </a:r>
            <a:r>
              <a:rPr lang="en-US" sz="3600" b="1" dirty="0">
                <a:latin typeface="Britannic Bold" panose="020B0903060703020204" pitchFamily="34" charset="0"/>
              </a:rPr>
              <a:t>OF HIV USING DEEP LEARNING</a:t>
            </a:r>
          </a:p>
        </p:txBody>
      </p:sp>
      <p:sp>
        <p:nvSpPr>
          <p:cNvPr id="8" name="Title 1">
            <a:extLst>
              <a:ext uri="{FF2B5EF4-FFF2-40B4-BE49-F238E27FC236}">
                <a16:creationId xmlns="" xmlns:a16="http://schemas.microsoft.com/office/drawing/2014/main" id="{013A0087-2E82-FCCB-0FE5-77884F71CD49}"/>
              </a:ext>
            </a:extLst>
          </p:cNvPr>
          <p:cNvSpPr txBox="1">
            <a:spLocks/>
          </p:cNvSpPr>
          <p:nvPr/>
        </p:nvSpPr>
        <p:spPr>
          <a:xfrm>
            <a:off x="2723535" y="2704454"/>
            <a:ext cx="6587613" cy="688259"/>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u="sng" dirty="0">
                <a:latin typeface="Bahnschrift Light" panose="020B0502040204020203" pitchFamily="34" charset="0"/>
              </a:rPr>
              <a:t>DOMAIN: DEEP LEARNING</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Britannic Bold" panose="020B0903060703020204" pitchFamily="34" charset="0"/>
              </a:rPr>
              <a:t>USE CASE DIAGRAM</a:t>
            </a:r>
            <a:endParaRPr lang="en-IN" sz="4800" dirty="0">
              <a:latin typeface="Britannic Bold" panose="020B09030607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55971"/>
            <a:ext cx="11125899" cy="3405930"/>
          </a:xfrm>
        </p:spPr>
      </p:pic>
    </p:spTree>
    <p:extLst>
      <p:ext uri="{BB962C8B-B14F-4D97-AF65-F5344CB8AC3E}">
        <p14:creationId xmlns:p14="http://schemas.microsoft.com/office/powerpoint/2010/main" val="866579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2895"/>
            <a:ext cx="10131425" cy="1456267"/>
          </a:xfrm>
        </p:spPr>
        <p:txBody>
          <a:bodyPr>
            <a:normAutofit/>
          </a:bodyPr>
          <a:lstStyle/>
          <a:p>
            <a:pPr algn="ctr"/>
            <a:r>
              <a:rPr lang="en-US" sz="4800" dirty="0">
                <a:latin typeface="Britannic Bold" panose="020B0903060703020204" pitchFamily="34" charset="0"/>
              </a:rPr>
              <a:t>ACTIVITY DIAGRAM</a:t>
            </a:r>
            <a:endParaRPr lang="en-IN" sz="4800" dirty="0">
              <a:latin typeface="Britannic Bold" panose="020B0903060703020204" pitchFamily="34" charset="0"/>
            </a:endParaRPr>
          </a:p>
        </p:txBody>
      </p:sp>
      <p:pic>
        <p:nvPicPr>
          <p:cNvPr id="5" name="Content Placeholder 4">
            <a:extLst>
              <a:ext uri="{FF2B5EF4-FFF2-40B4-BE49-F238E27FC236}">
                <a16:creationId xmlns="" xmlns:a16="http://schemas.microsoft.com/office/drawing/2014/main" id="{2644AD25-6B9C-1951-BDF9-3EC85A2F5816}"/>
              </a:ext>
            </a:extLst>
          </p:cNvPr>
          <p:cNvPicPr>
            <a:picLocks noGrp="1" noChangeAspect="1"/>
          </p:cNvPicPr>
          <p:nvPr>
            <p:ph idx="1"/>
          </p:nvPr>
        </p:nvPicPr>
        <p:blipFill>
          <a:blip r:embed="rId2"/>
          <a:stretch>
            <a:fillRect/>
          </a:stretch>
        </p:blipFill>
        <p:spPr>
          <a:xfrm>
            <a:off x="4512883" y="1407519"/>
            <a:ext cx="2477260" cy="4991876"/>
          </a:xfrm>
        </p:spPr>
      </p:pic>
    </p:spTree>
    <p:extLst>
      <p:ext uri="{BB962C8B-B14F-4D97-AF65-F5344CB8AC3E}">
        <p14:creationId xmlns:p14="http://schemas.microsoft.com/office/powerpoint/2010/main" val="362932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40728"/>
            <a:ext cx="10131425" cy="1456267"/>
          </a:xfrm>
        </p:spPr>
        <p:txBody>
          <a:bodyPr>
            <a:normAutofit/>
          </a:bodyPr>
          <a:lstStyle/>
          <a:p>
            <a:pPr algn="ctr"/>
            <a:r>
              <a:rPr lang="en-US" sz="4800" dirty="0">
                <a:latin typeface="Britannic Bold" panose="020B0903060703020204" pitchFamily="34" charset="0"/>
              </a:rPr>
              <a:t>STATE CHART DIAGRAM</a:t>
            </a:r>
            <a:endParaRPr lang="en-IN" sz="4800" dirty="0">
              <a:latin typeface="Britannic Bold" panose="020B0903060703020204"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4255" y="1696476"/>
            <a:ext cx="6346008" cy="4536404"/>
          </a:xfrm>
        </p:spPr>
      </p:pic>
    </p:spTree>
    <p:extLst>
      <p:ext uri="{BB962C8B-B14F-4D97-AF65-F5344CB8AC3E}">
        <p14:creationId xmlns:p14="http://schemas.microsoft.com/office/powerpoint/2010/main" val="2229487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48155"/>
            <a:ext cx="10131425" cy="1456267"/>
          </a:xfrm>
        </p:spPr>
        <p:txBody>
          <a:bodyPr>
            <a:normAutofit/>
          </a:bodyPr>
          <a:lstStyle/>
          <a:p>
            <a:pPr algn="ctr"/>
            <a:r>
              <a:rPr lang="en-US" sz="4800" dirty="0">
                <a:latin typeface="Britannic Bold" panose="020B0903060703020204" pitchFamily="34" charset="0"/>
              </a:rPr>
              <a:t>COMPONENT DIAGRAM</a:t>
            </a:r>
            <a:endParaRPr lang="en-IN" sz="4800" dirty="0">
              <a:latin typeface="Britannic Bold" panose="020B09030607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0171" y="990179"/>
            <a:ext cx="4858480" cy="5201433"/>
          </a:xfrm>
        </p:spPr>
      </p:pic>
    </p:spTree>
    <p:extLst>
      <p:ext uri="{BB962C8B-B14F-4D97-AF65-F5344CB8AC3E}">
        <p14:creationId xmlns:p14="http://schemas.microsoft.com/office/powerpoint/2010/main" val="366108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90697"/>
            <a:ext cx="10131425" cy="1456267"/>
          </a:xfrm>
        </p:spPr>
        <p:txBody>
          <a:bodyPr>
            <a:normAutofit/>
          </a:bodyPr>
          <a:lstStyle/>
          <a:p>
            <a:pPr algn="ctr"/>
            <a:r>
              <a:rPr lang="en-US" sz="4800" dirty="0">
                <a:latin typeface="Britannic Bold" panose="020B0903060703020204" pitchFamily="34" charset="0"/>
              </a:rPr>
              <a:t>DEPLOYMENT DIAGRAM</a:t>
            </a:r>
            <a:endParaRPr lang="en-IN" sz="4800" dirty="0">
              <a:latin typeface="Britannic Bold" panose="020B0903060703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527" y="1052581"/>
            <a:ext cx="5107958" cy="5321246"/>
          </a:xfrm>
        </p:spPr>
      </p:pic>
    </p:spTree>
    <p:extLst>
      <p:ext uri="{BB962C8B-B14F-4D97-AF65-F5344CB8AC3E}">
        <p14:creationId xmlns:p14="http://schemas.microsoft.com/office/powerpoint/2010/main" val="61429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51051"/>
            <a:ext cx="10131425" cy="1456267"/>
          </a:xfrm>
        </p:spPr>
        <p:txBody>
          <a:bodyPr/>
          <a:lstStyle/>
          <a:p>
            <a:pPr algn="ctr"/>
            <a:r>
              <a:rPr lang="en-US" b="1" dirty="0" smtClean="0"/>
              <a:t>MODULES</a:t>
            </a:r>
            <a:endParaRPr lang="en-IN" b="1" dirty="0"/>
          </a:p>
        </p:txBody>
      </p:sp>
      <p:sp>
        <p:nvSpPr>
          <p:cNvPr id="3" name="Content Placeholder 2"/>
          <p:cNvSpPr>
            <a:spLocks noGrp="1"/>
          </p:cNvSpPr>
          <p:nvPr>
            <p:ph idx="1"/>
          </p:nvPr>
        </p:nvSpPr>
        <p:spPr>
          <a:xfrm>
            <a:off x="977114" y="1715513"/>
            <a:ext cx="10131425" cy="4580092"/>
          </a:xfrm>
        </p:spPr>
        <p:txBody>
          <a:bodyPr>
            <a:noAutofit/>
          </a:bodyPr>
          <a:lstStyle/>
          <a:p>
            <a:pPr marL="0" indent="0" algn="just">
              <a:buNone/>
            </a:pPr>
            <a:r>
              <a:rPr lang="en-US" sz="1400" b="1" dirty="0" smtClean="0"/>
              <a:t>1.      Data </a:t>
            </a:r>
            <a:r>
              <a:rPr lang="en-US" sz="1400" b="1" dirty="0"/>
              <a:t>Collection and Preprocessing:</a:t>
            </a:r>
            <a:r>
              <a:rPr lang="en-US" sz="1400" dirty="0"/>
              <a:t> </a:t>
            </a:r>
            <a:endParaRPr lang="en-US" sz="1400" dirty="0" smtClean="0"/>
          </a:p>
          <a:p>
            <a:pPr marL="0" indent="0" algn="just">
              <a:buNone/>
            </a:pPr>
            <a:r>
              <a:rPr lang="en-US" sz="1400" dirty="0" smtClean="0"/>
              <a:t>This </a:t>
            </a:r>
            <a:r>
              <a:rPr lang="en-US" sz="1400" dirty="0"/>
              <a:t>module integrates clinical data and EHRs to gather comprehensive patient information, including HIV test results. Data is cleaned, normalized, and prepared for the model through handling missing values, noise reduction, and feature extraction.</a:t>
            </a:r>
          </a:p>
          <a:p>
            <a:pPr marL="0" indent="0" algn="just">
              <a:buNone/>
            </a:pPr>
            <a:r>
              <a:rPr lang="en-US" sz="1400" b="1" dirty="0" smtClean="0"/>
              <a:t>2.      Deep </a:t>
            </a:r>
            <a:r>
              <a:rPr lang="en-US" sz="1400" b="1" dirty="0"/>
              <a:t>Learning Model:</a:t>
            </a:r>
            <a:r>
              <a:rPr lang="en-US" sz="1400" dirty="0"/>
              <a:t> </a:t>
            </a:r>
            <a:endParaRPr lang="en-US" sz="1400" dirty="0" smtClean="0"/>
          </a:p>
          <a:p>
            <a:pPr marL="0" indent="0" algn="just">
              <a:buNone/>
            </a:pPr>
            <a:r>
              <a:rPr lang="en-US" sz="1400" dirty="0" smtClean="0"/>
              <a:t>The </a:t>
            </a:r>
            <a:r>
              <a:rPr lang="en-US" sz="1400" dirty="0"/>
              <a:t>Feed Forward Neural Network (FNN) is designed to learn patterns from preprocessed data indicative of HIV infection. It uses advanced techniques to achieve high accuracy in detection.</a:t>
            </a:r>
          </a:p>
          <a:p>
            <a:pPr marL="0" indent="0" algn="just">
              <a:buNone/>
            </a:pPr>
            <a:r>
              <a:rPr lang="en-US" sz="1400" b="1" dirty="0" smtClean="0"/>
              <a:t>3.      Prediction </a:t>
            </a:r>
            <a:r>
              <a:rPr lang="en-US" sz="1400" b="1" dirty="0"/>
              <a:t>and Instant Feedback:</a:t>
            </a:r>
            <a:r>
              <a:rPr lang="en-US" sz="1400" dirty="0"/>
              <a:t> </a:t>
            </a:r>
            <a:endParaRPr lang="en-US" sz="1400" dirty="0" smtClean="0"/>
          </a:p>
          <a:p>
            <a:pPr marL="0" indent="0" algn="just">
              <a:buNone/>
            </a:pPr>
            <a:r>
              <a:rPr lang="en-US" sz="1400" dirty="0" smtClean="0"/>
              <a:t>This </a:t>
            </a:r>
            <a:r>
              <a:rPr lang="en-US" sz="1400" dirty="0"/>
              <a:t>module generates real-time predictions on new patient data, assessing HIV presence and potential risk factors. Instant feedback ensures timely decision-making for healthcare providers and patients.</a:t>
            </a:r>
          </a:p>
          <a:p>
            <a:pPr marL="0" indent="0" algn="just">
              <a:buNone/>
            </a:pPr>
            <a:r>
              <a:rPr lang="en-US" sz="1400" b="1" dirty="0"/>
              <a:t>4.      User Interface:</a:t>
            </a:r>
            <a:r>
              <a:rPr lang="en-US" sz="1400" dirty="0"/>
              <a:t> </a:t>
            </a:r>
          </a:p>
          <a:p>
            <a:pPr marL="0" indent="0" algn="just">
              <a:buNone/>
            </a:pPr>
            <a:r>
              <a:rPr lang="en-US" sz="1400" dirty="0"/>
              <a:t>Interactive dashboards built with tools like </a:t>
            </a:r>
            <a:r>
              <a:rPr lang="en-US" sz="1400" dirty="0" err="1"/>
              <a:t>Streamlit</a:t>
            </a:r>
            <a:r>
              <a:rPr lang="en-US" sz="1400" dirty="0"/>
              <a:t> enable easy access to data and predictions. The user-friendly design ensures efficient interaction for healthcare professionals.</a:t>
            </a:r>
          </a:p>
          <a:p>
            <a:pPr marL="0" indent="0" algn="just">
              <a:buNone/>
            </a:pPr>
            <a:r>
              <a:rPr lang="en-US" sz="1400" b="1" dirty="0"/>
              <a:t>5.      Cloud Deployment:</a:t>
            </a:r>
            <a:r>
              <a:rPr lang="en-US" sz="1400" dirty="0"/>
              <a:t> </a:t>
            </a:r>
          </a:p>
          <a:p>
            <a:pPr marL="0" indent="0" algn="just">
              <a:buNone/>
            </a:pPr>
            <a:r>
              <a:rPr lang="en-US" sz="1400" dirty="0"/>
              <a:t>The system is deployed on scalable cloud infrastructure, ensuring accessibility and performance for large datasets and multiple users. Cloud deployment provides the necessary computational power for smooth operation.</a:t>
            </a:r>
          </a:p>
          <a:p>
            <a:pPr marL="0" indent="0" algn="just">
              <a:buNone/>
            </a:pPr>
            <a:r>
              <a:rPr lang="en-US" sz="1400" b="1" dirty="0"/>
              <a:t>6.       Performance Monitoring:</a:t>
            </a:r>
            <a:endParaRPr lang="en-US" sz="1400" dirty="0"/>
          </a:p>
          <a:p>
            <a:pPr marL="0" indent="0" algn="just">
              <a:buNone/>
            </a:pPr>
            <a:r>
              <a:rPr lang="en-US" sz="1400" dirty="0"/>
              <a:t>This module tracks system performance and implements periodic updates and retraining to improve accuracy. Continuous monitoring ensures the system stays up-to-date and reliable in detecting HIV.</a:t>
            </a:r>
          </a:p>
          <a:p>
            <a:pPr marL="342900" indent="-342900" algn="just">
              <a:buFont typeface="+mj-lt"/>
              <a:buAutoNum type="arabicPeriod"/>
            </a:pPr>
            <a:endParaRPr lang="en-IN" sz="1400" dirty="0"/>
          </a:p>
        </p:txBody>
      </p:sp>
    </p:spTree>
    <p:extLst>
      <p:ext uri="{BB962C8B-B14F-4D97-AF65-F5344CB8AC3E}">
        <p14:creationId xmlns:p14="http://schemas.microsoft.com/office/powerpoint/2010/main" val="140878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9F444-FCBD-B140-9C05-E443FA0805C4}"/>
              </a:ext>
            </a:extLst>
          </p:cNvPr>
          <p:cNvSpPr>
            <a:spLocks noGrp="1"/>
          </p:cNvSpPr>
          <p:nvPr>
            <p:ph type="title"/>
          </p:nvPr>
        </p:nvSpPr>
        <p:spPr>
          <a:xfrm>
            <a:off x="1411657" y="191151"/>
            <a:ext cx="8907266" cy="610914"/>
          </a:xfrm>
        </p:spPr>
        <p:txBody>
          <a:bodyPr>
            <a:noAutofit/>
          </a:bodyPr>
          <a:lstStyle/>
          <a:p>
            <a:pPr algn="ctr"/>
            <a:r>
              <a:rPr lang="en-US" sz="4800" dirty="0" err="1">
                <a:latin typeface="Britannic Bold" panose="020B0903060703020204" pitchFamily="34" charset="0"/>
              </a:rPr>
              <a:t>ABSTract</a:t>
            </a:r>
            <a:endParaRPr lang="ru-RU" sz="4800" dirty="0"/>
          </a:p>
        </p:txBody>
      </p:sp>
      <p:grpSp>
        <p:nvGrpSpPr>
          <p:cNvPr id="179" name="Group 178">
            <a:extLst>
              <a:ext uri="{FF2B5EF4-FFF2-40B4-BE49-F238E27FC236}">
                <a16:creationId xmlns="" xmlns:a16="http://schemas.microsoft.com/office/drawing/2014/main" id="{CFEF753B-CA1B-4178-80F5-095B7FEA21C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 xmlns:a16="http://schemas.microsoft.com/office/drawing/2014/main" id="{86C68ECC-F0A0-411E-A303-6DC0707A36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 xmlns:a16="http://schemas.microsoft.com/office/drawing/2014/main" id="{6A21E140-4ECB-4C42-BDC7-F4351513DA97}"/>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 xmlns:a16="http://schemas.microsoft.com/office/drawing/2014/main" id="{2940CFC5-AC4C-4746-A3B9-3DD434FF6DE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 xmlns:a16="http://schemas.microsoft.com/office/drawing/2014/main" id="{6EC95677-9C92-4D0D-91D4-E07380F2502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 xmlns:a16="http://schemas.microsoft.com/office/drawing/2014/main" id="{097602B2-71E1-4395-9C47-DE48B712AE8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 xmlns:a16="http://schemas.microsoft.com/office/drawing/2014/main" id="{7FC50570-F1A9-4DB3-A64D-3A21A588820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 xmlns:a16="http://schemas.microsoft.com/office/drawing/2014/main" id="{88E4F209-3FDA-4C17-A86D-59990132FF4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 xmlns:a16="http://schemas.microsoft.com/office/drawing/2014/main" id="{9950C402-F8DC-4C99-90A8-CD67BDEC6CB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 xmlns:a16="http://schemas.microsoft.com/office/drawing/2014/main" id="{76483FEF-FBDD-456C-AD52-B6D166FB1C0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 xmlns:a16="http://schemas.microsoft.com/office/drawing/2014/main" id="{DA316CA5-D470-4E6D-A6E8-D35DB7725D2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 xmlns:a16="http://schemas.microsoft.com/office/drawing/2014/main" id="{8BFA4937-71AA-4400-8DCD-20E5DF05017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 xmlns:a16="http://schemas.microsoft.com/office/drawing/2014/main" id="{768FA0D4-7119-47B3-8329-0978770774F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 xmlns:a16="http://schemas.microsoft.com/office/drawing/2014/main" id="{62C433AC-8114-47CC-9467-FCB5FE9807B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 xmlns:a16="http://schemas.microsoft.com/office/drawing/2014/main" id="{BF9CB489-BA36-4004-A019-75FBA23CCB9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 xmlns:a16="http://schemas.microsoft.com/office/drawing/2014/main" id="{B4C060E4-E790-4A31-B683-EA834FCF4E2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 xmlns:a16="http://schemas.microsoft.com/office/drawing/2014/main" id="{13F00D2A-400F-4678-BB33-16B61650F47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 xmlns:a16="http://schemas.microsoft.com/office/drawing/2014/main" id="{46AABFD4-3727-4DF4-933A-C0A090248A8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 xmlns:a16="http://schemas.microsoft.com/office/drawing/2014/main" id="{6CC40A87-D067-41BF-B368-A197EC0D9DF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 xmlns:a16="http://schemas.microsoft.com/office/drawing/2014/main" id="{E116F92B-7098-4139-AC77-75B4CE3323F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 xmlns:a16="http://schemas.microsoft.com/office/drawing/2014/main" id="{CFDF485C-38E7-4C0D-A2A7-3F1DE3B918A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 xmlns:a16="http://schemas.microsoft.com/office/drawing/2014/main" id="{BF6DBD12-21A0-4F07-953F-D3B3486C151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 xmlns:a16="http://schemas.microsoft.com/office/drawing/2014/main" id="{554F4E42-5B16-41F4-8FF4-2EB134C1FE1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 xmlns:a16="http://schemas.microsoft.com/office/drawing/2014/main" id="{6F4CC20F-EBF6-4AFE-9A4F-68ACC7513B4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 xmlns:a16="http://schemas.microsoft.com/office/drawing/2014/main" id="{FA745DE2-9816-4D5B-BB41-BE1874612FF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 xmlns:a16="http://schemas.microsoft.com/office/drawing/2014/main" id="{D5B5D721-5554-457C-BE2F-BCA2505CADF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 xmlns:a16="http://schemas.microsoft.com/office/drawing/2014/main" id="{BAFF390C-48FB-4FA5-998E-6DDDF9D2B41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 xmlns:a16="http://schemas.microsoft.com/office/drawing/2014/main" id="{F4B2E647-1CF4-4AF8-9AF5-8EAB6D6E888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 xmlns:a16="http://schemas.microsoft.com/office/drawing/2014/main" id="{46DA8C50-AA32-47D8-8DCB-DE9624E60EF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 xmlns:a16="http://schemas.microsoft.com/office/drawing/2014/main" id="{51ED6412-8EBC-4680-B7D2-65A4F73BBBD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 xmlns:a16="http://schemas.microsoft.com/office/drawing/2014/main" id="{2983F033-A214-4959-956E-4B50B7AC660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 xmlns:a16="http://schemas.microsoft.com/office/drawing/2014/main" id="{A77F30C3-5A8C-4BEB-95C1-A7B9C0961F3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 xmlns:a16="http://schemas.microsoft.com/office/drawing/2014/main" id="{99A432F5-9A86-437C-8108-7945FA72EC4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 xmlns:a16="http://schemas.microsoft.com/office/drawing/2014/main" id="{4F8B1465-BA18-4D1C-ADED-D4BAA7638AA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 xmlns:a16="http://schemas.microsoft.com/office/drawing/2014/main" id="{45DD7842-E27E-4461-B9C8-63AD2F0C44F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 xmlns:a16="http://schemas.microsoft.com/office/drawing/2014/main" id="{3C45934F-49A5-4EDB-A9A3-5540D74AB1A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 xmlns:a16="http://schemas.microsoft.com/office/drawing/2014/main" id="{EEF9B0E3-0DC0-4D03-A02B-8F62D905F4F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 xmlns:a16="http://schemas.microsoft.com/office/drawing/2014/main" id="{2B1998C4-BF81-4332-A399-AD43467F677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 xmlns:a16="http://schemas.microsoft.com/office/drawing/2014/main" id="{44CFAF52-7684-46F2-8DFD-70A7F36DB0E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 xmlns:a16="http://schemas.microsoft.com/office/drawing/2014/main" id="{93EFB5D1-BDF7-40B6-BBEA-D489CE79F15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 xmlns:a16="http://schemas.microsoft.com/office/drawing/2014/main" id="{B5A98777-A259-461F-A9B2-21DFC45C179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 xmlns:a16="http://schemas.microsoft.com/office/drawing/2014/main" id="{0F795195-D966-482A-8D47-6265C00F6D0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 xmlns:a16="http://schemas.microsoft.com/office/drawing/2014/main" id="{6E881E12-FFE1-441E-B36B-804289472BA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 xmlns:a16="http://schemas.microsoft.com/office/drawing/2014/main" id="{61DBEB97-C3B3-4646-9760-227E20B1555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 xmlns:a16="http://schemas.microsoft.com/office/drawing/2014/main" id="{0BA17FBA-A611-4CA2-9CDC-E073B889C4C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 xmlns:a16="http://schemas.microsoft.com/office/drawing/2014/main" id="{1B66F6D2-50DA-4E7A-8583-E9159CD9622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 xmlns:a16="http://schemas.microsoft.com/office/drawing/2014/main" id="{DD181CC7-8652-404A-B5C7-58004FD15F3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 xmlns:a16="http://schemas.microsoft.com/office/drawing/2014/main" id="{75706D69-47CD-47E3-83C9-EDB4EAF58C8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 xmlns:a16="http://schemas.microsoft.com/office/drawing/2014/main" id="{2ADC21AA-CD21-436C-A9D7-DC4167E5008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 xmlns:a16="http://schemas.microsoft.com/office/drawing/2014/main" id="{4702CCCC-772F-4AF1-8201-73C25371105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 xmlns:a16="http://schemas.microsoft.com/office/drawing/2014/main" id="{62AAD2B7-288B-42CF-804B-E33B84D747A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 xmlns:a16="http://schemas.microsoft.com/office/drawing/2014/main" id="{D51CCD7B-95EB-4EE4-BAED-4308C80BF36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 xmlns:a16="http://schemas.microsoft.com/office/drawing/2014/main" id="{F92C4B5C-D0FB-4C0A-B5FA-2C7DDF7625C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 xmlns:a16="http://schemas.microsoft.com/office/drawing/2014/main" id="{64D2931E-A280-496D-99C1-5C2A820CB4D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 xmlns:a16="http://schemas.microsoft.com/office/drawing/2014/main" id="{ED33CBE3-55B1-43CF-96B9-2E994EBCEA3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 xmlns:a16="http://schemas.microsoft.com/office/drawing/2014/main" id="{16C6D563-A48C-4E6B-AE46-2CCE38A6601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 xmlns:a16="http://schemas.microsoft.com/office/drawing/2014/main" id="{AD0ABECB-C92E-4F76-89A6-1334939CDF8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 xmlns:a16="http://schemas.microsoft.com/office/drawing/2014/main" id="{8C258514-FFA8-4DE3-9B25-D55705AC3BD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 xmlns:a16="http://schemas.microsoft.com/office/drawing/2014/main" id="{C2B9E312-EEBF-4783-B25E-D7DD0D6E712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 xmlns:a16="http://schemas.microsoft.com/office/drawing/2014/main" id="{7CB21139-A4D5-4D0F-9AD0-868FFC4240F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 xmlns:a16="http://schemas.microsoft.com/office/drawing/2014/main" id="{E72FF9AC-BC86-42FD-8DF7-72429C958CA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 xmlns:a16="http://schemas.microsoft.com/office/drawing/2014/main" id="{23D09EAB-27F8-4FAC-91C2-4942ABA7408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 xmlns:a16="http://schemas.microsoft.com/office/drawing/2014/main" id="{10D82CB2-C309-4CCD-9FB1-EF8F4407ECC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 xmlns:a16="http://schemas.microsoft.com/office/drawing/2014/main" id="{3625D6FE-BC58-4E33-B4E9-282D5CB75E0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 xmlns:a16="http://schemas.microsoft.com/office/drawing/2014/main" id="{2158CF66-DCD3-4627-9675-61B42A30371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 xmlns:a16="http://schemas.microsoft.com/office/drawing/2014/main" id="{44ED85B9-D0C1-4222-B4BC-E81876EC388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 xmlns:a16="http://schemas.microsoft.com/office/drawing/2014/main" id="{1299F075-06C0-46B8-A3F7-1D7E8D6001D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 xmlns:a16="http://schemas.microsoft.com/office/drawing/2014/main" id="{AEA87578-2C04-4651-A5BF-81D06050C9F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 xmlns:a16="http://schemas.microsoft.com/office/drawing/2014/main" id="{12A8551E-D8EB-40F2-AD25-87484A17D2F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 xmlns:a16="http://schemas.microsoft.com/office/drawing/2014/main" id="{AC1E0E32-3B75-404A-9165-57337825085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 xmlns:a16="http://schemas.microsoft.com/office/drawing/2014/main" id="{4A410333-16BA-443A-B24F-418ED775366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 xmlns:a16="http://schemas.microsoft.com/office/drawing/2014/main" id="{271589D1-7914-4EA7-B6B4-C1E7EA5FE67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 xmlns:a16="http://schemas.microsoft.com/office/drawing/2014/main" id="{E62A5ACA-F5D5-41F3-9549-06DB799C4D1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 xmlns:a16="http://schemas.microsoft.com/office/drawing/2014/main" id="{EA254CA6-3565-4CD0-8BEB-C94A533C011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 xmlns:a16="http://schemas.microsoft.com/office/drawing/2014/main" id="{E62203F9-E5BE-44F8-8D43-31EEF85E922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 xmlns:a16="http://schemas.microsoft.com/office/drawing/2014/main" id="{FC43FC58-4722-4D22-88C1-652EB165851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 xmlns:a16="http://schemas.microsoft.com/office/drawing/2014/main" id="{D4C87F1C-06F8-43CD-8920-F525A5504B5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 xmlns:a16="http://schemas.microsoft.com/office/drawing/2014/main" id="{F75BF2BA-0DFF-4812-986E-9F2286A9F46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 xmlns:a16="http://schemas.microsoft.com/office/drawing/2014/main" id="{7B79CBCB-DE00-4F16-A2FC-E54EF816BA3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 xmlns:a16="http://schemas.microsoft.com/office/drawing/2014/main" id="{DEA1374B-AC49-4266-965E-1F9CD9E53BC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 xmlns:a16="http://schemas.microsoft.com/office/drawing/2014/main" id="{325DE178-9F40-48D5-B0A9-4B032474225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 xmlns:a16="http://schemas.microsoft.com/office/drawing/2014/main" id="{29858C9E-401F-4216-8087-A25D1B58814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 xmlns:a16="http://schemas.microsoft.com/office/drawing/2014/main" id="{D963FBC5-E6AD-44F8-AF49-6F5B5BF9DB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 xmlns:a16="http://schemas.microsoft.com/office/drawing/2014/main" id="{EF1F68DE-2C0A-4FBF-8033-8DFBB75AE20F}"/>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 xmlns:a16="http://schemas.microsoft.com/office/drawing/2014/main" id="{1C147FEA-3E5D-4830-B91C-78418FE209F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 xmlns:a16="http://schemas.microsoft.com/office/drawing/2014/main" id="{C91F075D-8726-4FD6-BE73-EDCD7607303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 xmlns:a16="http://schemas.microsoft.com/office/drawing/2014/main" id="{0BDE3685-352D-4E32-9662-2C6C92E20FA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 xmlns:a16="http://schemas.microsoft.com/office/drawing/2014/main" id="{10A2922F-AA86-4B02-80C4-409D71A0AD7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 xmlns:a16="http://schemas.microsoft.com/office/drawing/2014/main" id="{A23C72B0-E133-40CF-A094-E239AD994B2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 xmlns:a16="http://schemas.microsoft.com/office/drawing/2014/main" id="{63F2DFC9-23E2-4429-911D-AA55B034054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 xmlns:a16="http://schemas.microsoft.com/office/drawing/2014/main" id="{E71590EC-7AA6-47B3-AFF5-6E9A1B8B1C7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 xmlns:a16="http://schemas.microsoft.com/office/drawing/2014/main" id="{23C6AC81-5D5E-4224-B222-B731E90F1C7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 xmlns:a16="http://schemas.microsoft.com/office/drawing/2014/main" id="{164FB43F-3082-49BF-A7C5-72A42773D43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 xmlns:a16="http://schemas.microsoft.com/office/drawing/2014/main" id="{C9F3EE03-5655-4428-86AC-F579E8F339B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 xmlns:a16="http://schemas.microsoft.com/office/drawing/2014/main" id="{EF7335E6-5FFD-4206-9AF0-1791A88C9A0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 xmlns:a16="http://schemas.microsoft.com/office/drawing/2014/main" id="{CE837EB7-EE63-4B6B-9334-1B8055AD9F3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 xmlns:a16="http://schemas.microsoft.com/office/drawing/2014/main" id="{4EE8D5FB-B44C-43C8-A4F4-D786090733F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 xmlns:a16="http://schemas.microsoft.com/office/drawing/2014/main" id="{8847AA0E-6A2D-41F5-A9B5-3A2F3B87528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 xmlns:a16="http://schemas.microsoft.com/office/drawing/2014/main" id="{9E4D651B-C768-4CBE-B971-A3CA38D803F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 xmlns:a16="http://schemas.microsoft.com/office/drawing/2014/main" id="{913496D3-4182-4D80-9A16-89DBB740861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 xmlns:a16="http://schemas.microsoft.com/office/drawing/2014/main" id="{088D4C91-F0F7-4549-B54A-CC855FD3A78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 xmlns:a16="http://schemas.microsoft.com/office/drawing/2014/main" id="{84885948-783E-4197-B942-2DDCD542EA6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 xmlns:a16="http://schemas.microsoft.com/office/drawing/2014/main" id="{2837E330-008B-45A6-98A5-CE7D6FBBE10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 xmlns:a16="http://schemas.microsoft.com/office/drawing/2014/main" id="{DD807602-B947-4984-8017-D89F3B0ADBA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 xmlns:a16="http://schemas.microsoft.com/office/drawing/2014/main" id="{57AA37C4-9C24-41F1-98CA-BBD9BE15956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 xmlns:a16="http://schemas.microsoft.com/office/drawing/2014/main" id="{692CF8CD-056F-4556-939F-1EFF0FECEC1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 xmlns:a16="http://schemas.microsoft.com/office/drawing/2014/main" id="{A29F3FAC-18B2-4886-9A93-44B7AD01DF6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 xmlns:a16="http://schemas.microsoft.com/office/drawing/2014/main" id="{35B536E5-4149-49B5-8119-04FF4A5ACF3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 xmlns:a16="http://schemas.microsoft.com/office/drawing/2014/main" id="{4A2B8B6A-D5D3-4DAA-AB4B-A1C1086B408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 xmlns:a16="http://schemas.microsoft.com/office/drawing/2014/main" id="{F8E4C672-BE9E-4026-992B-B2FE6C13618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 xmlns:a16="http://schemas.microsoft.com/office/drawing/2014/main" id="{AC36DA4E-F1E7-4B68-ADA1-4F132BDCF23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 xmlns:a16="http://schemas.microsoft.com/office/drawing/2014/main" id="{EB5D2532-6A77-4DE1-8BB0-37AA33FD9F2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 xmlns:a16="http://schemas.microsoft.com/office/drawing/2014/main" id="{BF234A36-BE57-450D-BDA2-AD70152CF5C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 xmlns:a16="http://schemas.microsoft.com/office/drawing/2014/main" id="{D461473E-1290-4BD0-B4DF-3C95DCE0F61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 xmlns:a16="http://schemas.microsoft.com/office/drawing/2014/main" id="{50325318-A62D-4427-B613-AF5E076E3D3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 xmlns:a16="http://schemas.microsoft.com/office/drawing/2014/main" id="{3F928DB9-6B46-43EF-A7CF-C4B9830CA51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 xmlns:a16="http://schemas.microsoft.com/office/drawing/2014/main" id="{BA011901-65F6-4D44-BD40-744878B6B2D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 xmlns:a16="http://schemas.microsoft.com/office/drawing/2014/main" id="{E838496B-B788-4873-9E1C-9B4442984E6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 xmlns:a16="http://schemas.microsoft.com/office/drawing/2014/main" id="{A15262F7-23A5-4A6B-BD2C-44CF82ECDEE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 xmlns:a16="http://schemas.microsoft.com/office/drawing/2014/main" id="{B5857A42-75EB-4FF2-AF41-2D612A687D34}"/>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 xmlns:a16="http://schemas.microsoft.com/office/drawing/2014/main" id="{3FC449E1-9573-406B-A201-3E897E668A4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 xmlns:a16="http://schemas.microsoft.com/office/drawing/2014/main" id="{71001847-954F-46EC-97E7-E38732517B9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 xmlns:a16="http://schemas.microsoft.com/office/drawing/2014/main" id="{F3B040FD-D427-4F90-8CFC-D4295224879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 xmlns:a16="http://schemas.microsoft.com/office/drawing/2014/main" id="{975C627A-78ED-4D2B-9F9E-26BE2C0A750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 xmlns:a16="http://schemas.microsoft.com/office/drawing/2014/main" id="{2523831A-B9F1-40EF-B113-873BEFA6609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 xmlns:a16="http://schemas.microsoft.com/office/drawing/2014/main" id="{07483313-610C-403C-811D-EE70A78046D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 xmlns:a16="http://schemas.microsoft.com/office/drawing/2014/main" id="{E1CE5A29-BB15-441C-B3CD-3D3EE2163DA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 xmlns:a16="http://schemas.microsoft.com/office/drawing/2014/main" id="{E476D005-3155-4DEF-88DE-068B497DED9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 xmlns:a16="http://schemas.microsoft.com/office/drawing/2014/main" id="{2628975E-6165-407B-8A45-7F23746BCC6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 xmlns:a16="http://schemas.microsoft.com/office/drawing/2014/main" id="{6A69F000-3171-47D5-8EFE-4F201716C07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 xmlns:a16="http://schemas.microsoft.com/office/drawing/2014/main" id="{60092325-1C07-4FBC-9C9C-42244C9B9DC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 xmlns:a16="http://schemas.microsoft.com/office/drawing/2014/main" id="{2A33CB00-75FF-4DFF-9D6A-CEF5EA2E260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 xmlns:a16="http://schemas.microsoft.com/office/drawing/2014/main" id="{139B85FF-580E-435C-8523-23A0352695B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 xmlns:a16="http://schemas.microsoft.com/office/drawing/2014/main" id="{C53E7419-AF0F-4B69-88BF-853EDC328C5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 xmlns:a16="http://schemas.microsoft.com/office/drawing/2014/main" id="{052C8AEF-9C9D-4737-BA0F-DBB3BF0C04C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 xmlns:a16="http://schemas.microsoft.com/office/drawing/2014/main" id="{6ADDDBC2-F0DB-4038-98D0-B38749D8C0E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 xmlns:a16="http://schemas.microsoft.com/office/drawing/2014/main" id="{E5F14C72-98E5-4A6C-BA03-5E105AA4D4C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 xmlns:a16="http://schemas.microsoft.com/office/drawing/2014/main" id="{9ACEF013-464E-44D2-9B83-863E69077E16}"/>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 xmlns:a16="http://schemas.microsoft.com/office/drawing/2014/main" id="{3141F09F-05CE-4CE9-9F5A-861FBC31A83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 xmlns:a16="http://schemas.microsoft.com/office/drawing/2014/main" id="{7ED70A3C-4B21-4941-9F11-00A51A748A05}"/>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 xmlns:a16="http://schemas.microsoft.com/office/drawing/2014/main" id="{11927814-33EF-4FBA-95F7-4138C1C7CEC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 xmlns:a16="http://schemas.microsoft.com/office/drawing/2014/main" id="{F4D2B900-3BAC-4EE3-AB6E-9F3212F4DCA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 xmlns:a16="http://schemas.microsoft.com/office/drawing/2014/main" id="{FB00017B-AD65-4759-8A6A-B03C70E07BA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 xmlns:a16="http://schemas.microsoft.com/office/drawing/2014/main" id="{22C4A8E2-640F-4D30-99EC-A2D2B0FD6E5D}"/>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 xmlns:a16="http://schemas.microsoft.com/office/drawing/2014/main" id="{9492085E-DF05-4380-B8C2-93832478CFEB}"/>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 xmlns:a16="http://schemas.microsoft.com/office/drawing/2014/main" id="{49750F82-33DB-42EE-B31F-CC5DE7EBA14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 xmlns:a16="http://schemas.microsoft.com/office/drawing/2014/main" id="{60B9848F-8B4C-4440-9BF6-98A4F3F72C09}"/>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 xmlns:a16="http://schemas.microsoft.com/office/drawing/2014/main" id="{E7AA0900-78F5-4163-807F-3DEE6DCBB10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 xmlns:a16="http://schemas.microsoft.com/office/drawing/2014/main" id="{0F627689-9632-474B-B3A8-EC1A82A36E6C}"/>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 xmlns:a16="http://schemas.microsoft.com/office/drawing/2014/main" id="{71C6CB03-F81D-48A2-BF05-98D4EF2CC20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 xmlns:a16="http://schemas.microsoft.com/office/drawing/2014/main" id="{12FB4D2F-4789-48A1-A4AA-F318ED2BA5B7}"/>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 xmlns:a16="http://schemas.microsoft.com/office/drawing/2014/main" id="{64B8907A-2A80-490C-AACF-678CA6DE19D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 xmlns:a16="http://schemas.microsoft.com/office/drawing/2014/main" id="{A175CCF3-4796-4C76-A92E-B495335FB45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 xmlns:a16="http://schemas.microsoft.com/office/drawing/2014/main" id="{8CFC6D15-64F3-449C-8C0B-3FCB2976D261}"/>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 xmlns:a16="http://schemas.microsoft.com/office/drawing/2014/main" id="{008AA4A6-DD28-4235-AAE3-CC28DF83430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 xmlns:a16="http://schemas.microsoft.com/office/drawing/2014/main" id="{3D393E8B-AAB8-4606-A4FA-815EDABDD12F}"/>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 xmlns:a16="http://schemas.microsoft.com/office/drawing/2014/main" id="{8BA7B770-7EB6-4AC1-B028-9C45DEE440EE}"/>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 xmlns:a16="http://schemas.microsoft.com/office/drawing/2014/main" id="{D87B822C-3951-4E65-A45D-7160FAC3FD08}"/>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 xmlns:a16="http://schemas.microsoft.com/office/drawing/2014/main" id="{54B9CDF0-DC54-4868-B60A-6840FDE6A293}"/>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 xmlns:a16="http://schemas.microsoft.com/office/drawing/2014/main" id="{3706BEC8-029B-4E0F-A55F-A552E1DE26CA}"/>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 xmlns:a16="http://schemas.microsoft.com/office/drawing/2014/main" id="{25EBA5EB-4807-4E96-BA08-B6B74AE04050}"/>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 xmlns:a16="http://schemas.microsoft.com/office/drawing/2014/main" id="{5548885E-CABE-42B5-B06A-1E6B9B198112}"/>
                  </a:ext>
                  <a:ext uri="{C183D7F6-B498-43B3-948B-1728B52AA6E4}">
                    <adec:decorative xmlns="" xmlns:adec="http://schemas.microsoft.com/office/drawing/2017/decorative" val="1"/>
                  </a:ext>
                </a:extLst>
              </p:cNvPr>
              <p:cNvCxnSpPr/>
              <p:nvPr>
                <p:extLst>
                  <p:ext uri="{386F3935-93C4-4BCD-93E2-E3B085C9AB24}">
                    <p16:designElem xmlns=""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12" name="TextBox 11">
            <a:extLst>
              <a:ext uri="{FF2B5EF4-FFF2-40B4-BE49-F238E27FC236}">
                <a16:creationId xmlns="" xmlns:a16="http://schemas.microsoft.com/office/drawing/2014/main" id="{78669A89-6FBB-523D-900F-CD3E2CD26D63}"/>
              </a:ext>
            </a:extLst>
          </p:cNvPr>
          <p:cNvSpPr txBox="1"/>
          <p:nvPr/>
        </p:nvSpPr>
        <p:spPr>
          <a:xfrm>
            <a:off x="809204" y="1102994"/>
            <a:ext cx="10978351" cy="5262979"/>
          </a:xfrm>
          <a:prstGeom prst="rect">
            <a:avLst/>
          </a:prstGeom>
          <a:noFill/>
        </p:spPr>
        <p:txBody>
          <a:bodyPr wrap="square" rtlCol="0">
            <a:spAutoFit/>
          </a:bodyPr>
          <a:lstStyle/>
          <a:p>
            <a:pPr algn="just"/>
            <a:r>
              <a:rPr lang="en-US" sz="2400" dirty="0"/>
              <a:t>Human Immunodeficiency Virus (HIV) is a significant global health concern that attacks the immune system, leading to Acquired Immunodeficiency Syndrome (AIDS) if untreated. Early detection of HIV is crucial for effective treatment and prevention of disease progression. This project presents a deep learning-based system for predicting HIV status, utilizing a </a:t>
            </a:r>
            <a:r>
              <a:rPr lang="en-US" sz="2400" dirty="0" err="1"/>
              <a:t>feedforward</a:t>
            </a:r>
            <a:r>
              <a:rPr lang="en-US" sz="2400" dirty="0"/>
              <a:t> neural network architecture. The system processes patient data by extracting key medical and demographic features, allowing it to classify individuals as HIV-positive or negative. Through rigorous data preprocessing, including feature encoding, missing value handling, and feature scaling, the model is trained using a substantial dataset with labeled outcomes. It employs binary </a:t>
            </a:r>
            <a:r>
              <a:rPr lang="en-US" sz="2400" dirty="0" err="1"/>
              <a:t>crossentropy</a:t>
            </a:r>
            <a:r>
              <a:rPr lang="en-US" sz="2400" dirty="0"/>
              <a:t> as the loss function and the Adam optimizer for effective training. Key performance metrics, such as accuracy, confusion matrix, and ROC curve analysis, validate the model's reliability and predictive capabilities. The proposed system aims to facilitate early detection of HIV, providing healthcare practitioners with rapid and accurate predictions to aid in patient care and treatment planning.</a:t>
            </a:r>
            <a:endParaRPr lang="en-US" dirty="0"/>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71061"/>
            <a:ext cx="10131425" cy="1456267"/>
          </a:xfrm>
        </p:spPr>
        <p:txBody>
          <a:bodyPr>
            <a:normAutofit/>
          </a:bodyPr>
          <a:lstStyle/>
          <a:p>
            <a:pPr algn="ctr"/>
            <a:r>
              <a:rPr lang="en-US" sz="4800" dirty="0">
                <a:latin typeface="Britannic Bold" panose="020B0903060703020204" pitchFamily="34" charset="0"/>
              </a:rPr>
              <a:t>EXISTING system</a:t>
            </a:r>
            <a:endParaRPr lang="en-IN" sz="4800" dirty="0">
              <a:latin typeface="Britannic Bold" panose="020B0903060703020204" pitchFamily="34" charset="0"/>
            </a:endParaRPr>
          </a:p>
        </p:txBody>
      </p:sp>
      <p:sp>
        <p:nvSpPr>
          <p:cNvPr id="3" name="Content Placeholder 2"/>
          <p:cNvSpPr>
            <a:spLocks noGrp="1"/>
          </p:cNvSpPr>
          <p:nvPr>
            <p:ph idx="1"/>
          </p:nvPr>
        </p:nvSpPr>
        <p:spPr>
          <a:xfrm>
            <a:off x="685801" y="2188303"/>
            <a:ext cx="10131425" cy="3649133"/>
          </a:xfrm>
        </p:spPr>
        <p:txBody>
          <a:bodyPr>
            <a:normAutofit fontScale="25000" lnSpcReduction="20000"/>
          </a:bodyPr>
          <a:lstStyle/>
          <a:p>
            <a:pPr marL="0" indent="0">
              <a:buNone/>
            </a:pPr>
            <a:r>
              <a:rPr lang="en-IN" sz="7200" dirty="0">
                <a:cs typeface="Times New Roman" pitchFamily="18" charset="0"/>
              </a:rPr>
              <a:t>Here are the top 6 HIV prediction and detection systems with brief descriptions:</a:t>
            </a:r>
          </a:p>
          <a:p>
            <a:pPr marL="914400" indent="-914400">
              <a:buFont typeface="+mj-lt"/>
              <a:buAutoNum type="arabicPeriod"/>
            </a:pPr>
            <a:endParaRPr lang="en-IN" sz="7200" dirty="0">
              <a:cs typeface="Times New Roman" pitchFamily="18" charset="0"/>
            </a:endParaRPr>
          </a:p>
          <a:p>
            <a:pPr marL="0" indent="0">
              <a:buNone/>
            </a:pPr>
            <a:r>
              <a:rPr lang="en-IN" sz="7200" dirty="0">
                <a:cs typeface="Times New Roman" pitchFamily="18" charset="0"/>
              </a:rPr>
              <a:t>1. </a:t>
            </a:r>
            <a:r>
              <a:rPr lang="en-IN" sz="7200" dirty="0" err="1" smtClean="0">
                <a:cs typeface="Times New Roman" pitchFamily="18" charset="0"/>
              </a:rPr>
              <a:t>DeepGen</a:t>
            </a:r>
            <a:r>
              <a:rPr lang="en-IN" sz="7200" dirty="0" smtClean="0">
                <a:cs typeface="Times New Roman" pitchFamily="18" charset="0"/>
              </a:rPr>
              <a:t>-HIV </a:t>
            </a:r>
            <a:r>
              <a:rPr lang="en-IN" sz="7200" dirty="0">
                <a:cs typeface="Times New Roman" pitchFamily="18" charset="0"/>
              </a:rPr>
              <a:t>- Predicts drug resistance from HIV genotype sequences using machine learning.</a:t>
            </a:r>
          </a:p>
          <a:p>
            <a:pPr marL="0" indent="0">
              <a:buNone/>
            </a:pPr>
            <a:r>
              <a:rPr lang="en-IN" sz="7200" dirty="0">
                <a:cs typeface="Times New Roman" pitchFamily="18" charset="0"/>
              </a:rPr>
              <a:t>  </a:t>
            </a:r>
          </a:p>
          <a:p>
            <a:pPr marL="0" indent="0">
              <a:buNone/>
            </a:pPr>
            <a:r>
              <a:rPr lang="en-IN" sz="7200" dirty="0">
                <a:cs typeface="Times New Roman" pitchFamily="18" charset="0"/>
              </a:rPr>
              <a:t>2. </a:t>
            </a:r>
            <a:r>
              <a:rPr lang="en-IN" sz="7200" dirty="0" err="1" smtClean="0">
                <a:cs typeface="Times New Roman" pitchFamily="18" charset="0"/>
              </a:rPr>
              <a:t>DeepHIV</a:t>
            </a:r>
            <a:r>
              <a:rPr lang="en-IN" sz="7200" dirty="0" smtClean="0">
                <a:cs typeface="Times New Roman" pitchFamily="18" charset="0"/>
              </a:rPr>
              <a:t> </a:t>
            </a:r>
            <a:r>
              <a:rPr lang="en-IN" sz="7200" dirty="0">
                <a:cs typeface="Times New Roman" pitchFamily="18" charset="0"/>
              </a:rPr>
              <a:t>- Utilizes CNNs to </a:t>
            </a:r>
            <a:r>
              <a:rPr lang="en-IN" sz="7200" dirty="0" err="1">
                <a:cs typeface="Times New Roman" pitchFamily="18" charset="0"/>
              </a:rPr>
              <a:t>analyze</a:t>
            </a:r>
            <a:r>
              <a:rPr lang="en-IN" sz="7200" dirty="0">
                <a:cs typeface="Times New Roman" pitchFamily="18" charset="0"/>
              </a:rPr>
              <a:t> next-generation sequencing (NGS) data for HIV detection.</a:t>
            </a:r>
          </a:p>
          <a:p>
            <a:pPr marL="0" indent="0">
              <a:buNone/>
            </a:pPr>
            <a:r>
              <a:rPr lang="en-IN" sz="7200" dirty="0">
                <a:cs typeface="Times New Roman" pitchFamily="18" charset="0"/>
              </a:rPr>
              <a:t>  </a:t>
            </a:r>
          </a:p>
          <a:p>
            <a:pPr marL="0" indent="0">
              <a:buNone/>
            </a:pPr>
            <a:r>
              <a:rPr lang="en-IN" sz="7200" dirty="0">
                <a:cs typeface="Times New Roman" pitchFamily="18" charset="0"/>
              </a:rPr>
              <a:t>3. </a:t>
            </a:r>
            <a:r>
              <a:rPr lang="en-IN" sz="7200" dirty="0" smtClean="0">
                <a:cs typeface="Times New Roman" pitchFamily="18" charset="0"/>
              </a:rPr>
              <a:t>HIV-TRACE </a:t>
            </a:r>
            <a:r>
              <a:rPr lang="en-IN" sz="7200" dirty="0">
                <a:cs typeface="Times New Roman" pitchFamily="18" charset="0"/>
              </a:rPr>
              <a:t>- Identifies HIV transmission clusters by </a:t>
            </a:r>
            <a:r>
              <a:rPr lang="en-IN" sz="7200" dirty="0" err="1">
                <a:cs typeface="Times New Roman" pitchFamily="18" charset="0"/>
              </a:rPr>
              <a:t>analyzing</a:t>
            </a:r>
            <a:r>
              <a:rPr lang="en-IN" sz="7200" dirty="0">
                <a:cs typeface="Times New Roman" pitchFamily="18" charset="0"/>
              </a:rPr>
              <a:t> genetic sequence data.</a:t>
            </a:r>
          </a:p>
          <a:p>
            <a:pPr marL="0" indent="0">
              <a:buNone/>
            </a:pPr>
            <a:r>
              <a:rPr lang="en-IN" sz="7200" dirty="0">
                <a:cs typeface="Times New Roman" pitchFamily="18" charset="0"/>
              </a:rPr>
              <a:t>  </a:t>
            </a:r>
          </a:p>
          <a:p>
            <a:pPr marL="0" indent="0">
              <a:buNone/>
            </a:pPr>
            <a:r>
              <a:rPr lang="en-IN" sz="7200" dirty="0">
                <a:cs typeface="Times New Roman" pitchFamily="18" charset="0"/>
              </a:rPr>
              <a:t>4. </a:t>
            </a:r>
            <a:r>
              <a:rPr lang="en-IN" sz="7200" dirty="0" smtClean="0">
                <a:cs typeface="Times New Roman" pitchFamily="18" charset="0"/>
              </a:rPr>
              <a:t>geno2pheno </a:t>
            </a:r>
            <a:r>
              <a:rPr lang="en-IN" sz="7200" dirty="0">
                <a:cs typeface="Times New Roman" pitchFamily="18" charset="0"/>
              </a:rPr>
              <a:t>- Predicts HIV drug resistance based on genetic sequences using machine learning.</a:t>
            </a:r>
          </a:p>
          <a:p>
            <a:pPr marL="0" indent="0">
              <a:buNone/>
            </a:pPr>
            <a:r>
              <a:rPr lang="en-IN" sz="7200" dirty="0">
                <a:cs typeface="Times New Roman" pitchFamily="18" charset="0"/>
              </a:rPr>
              <a:t>  </a:t>
            </a:r>
          </a:p>
          <a:p>
            <a:pPr marL="0" indent="0">
              <a:buNone/>
            </a:pPr>
            <a:r>
              <a:rPr lang="en-IN" sz="7200" dirty="0">
                <a:cs typeface="Times New Roman" pitchFamily="18" charset="0"/>
              </a:rPr>
              <a:t>5. </a:t>
            </a:r>
            <a:r>
              <a:rPr lang="en-IN" sz="7200" dirty="0" smtClean="0">
                <a:cs typeface="Times New Roman" pitchFamily="18" charset="0"/>
              </a:rPr>
              <a:t>HIV-PR- </a:t>
            </a:r>
            <a:r>
              <a:rPr lang="en-IN" sz="7200" dirty="0">
                <a:cs typeface="Times New Roman" pitchFamily="18" charset="0"/>
              </a:rPr>
              <a:t>Deep learning model predicting HIV protease inhibitor resistance.</a:t>
            </a:r>
          </a:p>
          <a:p>
            <a:pPr marL="0" indent="0">
              <a:buNone/>
            </a:pPr>
            <a:r>
              <a:rPr lang="en-IN" sz="7200" dirty="0">
                <a:cs typeface="Times New Roman" pitchFamily="18" charset="0"/>
              </a:rPr>
              <a:t>  </a:t>
            </a:r>
          </a:p>
          <a:p>
            <a:pPr marL="0" indent="0">
              <a:buNone/>
            </a:pPr>
            <a:r>
              <a:rPr lang="en-IN" sz="7200" dirty="0">
                <a:cs typeface="Times New Roman" pitchFamily="18" charset="0"/>
              </a:rPr>
              <a:t>6. </a:t>
            </a:r>
            <a:r>
              <a:rPr lang="en-IN" sz="7200" dirty="0" err="1" smtClean="0">
                <a:cs typeface="Times New Roman" pitchFamily="18" charset="0"/>
              </a:rPr>
              <a:t>CleavPredict</a:t>
            </a:r>
            <a:r>
              <a:rPr lang="en-IN" sz="7200" dirty="0" smtClean="0">
                <a:cs typeface="Times New Roman" pitchFamily="18" charset="0"/>
              </a:rPr>
              <a:t> </a:t>
            </a:r>
            <a:r>
              <a:rPr lang="en-IN" sz="7200" dirty="0">
                <a:cs typeface="Times New Roman" pitchFamily="18" charset="0"/>
              </a:rPr>
              <a:t>- Machine learning model predicting HIV protease cleavage sites to guide treatment</a:t>
            </a:r>
            <a:r>
              <a:rPr lang="en-IN" sz="6400" dirty="0">
                <a:cs typeface="Times New Roman" pitchFamily="18" charset="0"/>
              </a:rPr>
              <a:t>.</a:t>
            </a:r>
            <a:endParaRPr lang="en-IN" dirty="0"/>
          </a:p>
        </p:txBody>
      </p:sp>
    </p:spTree>
    <p:extLst>
      <p:ext uri="{BB962C8B-B14F-4D97-AF65-F5344CB8AC3E}">
        <p14:creationId xmlns:p14="http://schemas.microsoft.com/office/powerpoint/2010/main" val="165711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normAutofit/>
          </a:bodyPr>
          <a:lstStyle/>
          <a:p>
            <a:pPr algn="ctr"/>
            <a:r>
              <a:rPr lang="en-US" sz="4800" dirty="0">
                <a:latin typeface="Britannic Bold" panose="020B0903060703020204" pitchFamily="34" charset="0"/>
              </a:rPr>
              <a:t>Proposed system</a:t>
            </a:r>
            <a:endParaRPr lang="en-IN" sz="4800" dirty="0">
              <a:latin typeface="Britannic Bold" panose="020B0903060703020204" pitchFamily="34" charset="0"/>
            </a:endParaRPr>
          </a:p>
        </p:txBody>
      </p:sp>
      <p:sp>
        <p:nvSpPr>
          <p:cNvPr id="3" name="Content Placeholder 2"/>
          <p:cNvSpPr>
            <a:spLocks noGrp="1"/>
          </p:cNvSpPr>
          <p:nvPr>
            <p:ph idx="1"/>
          </p:nvPr>
        </p:nvSpPr>
        <p:spPr/>
        <p:txBody>
          <a:bodyPr>
            <a:noAutofit/>
          </a:bodyPr>
          <a:lstStyle/>
          <a:p>
            <a:r>
              <a:rPr lang="en-US" sz="1600" b="1" dirty="0"/>
              <a:t>Overview</a:t>
            </a:r>
            <a:r>
              <a:rPr lang="en-US" sz="1600" dirty="0"/>
              <a:t>: A deep learning model for binary classification of HIV status based on processed patient data.</a:t>
            </a:r>
          </a:p>
          <a:p>
            <a:r>
              <a:rPr lang="en-US" sz="1600" b="1" dirty="0"/>
              <a:t>Input Data</a:t>
            </a:r>
            <a:r>
              <a:rPr lang="en-US" sz="1600" dirty="0"/>
              <a:t>: Includes medical and demographic features like age, marital status, STD history, and education.</a:t>
            </a:r>
          </a:p>
          <a:p>
            <a:r>
              <a:rPr lang="en-US" sz="1600" b="1" dirty="0"/>
              <a:t>Architecture</a:t>
            </a:r>
            <a:r>
              <a:rPr lang="en-US" sz="1600" dirty="0"/>
              <a:t>:</a:t>
            </a:r>
          </a:p>
          <a:p>
            <a:pPr lvl="1"/>
            <a:r>
              <a:rPr lang="en-US" b="1" dirty="0" err="1"/>
              <a:t>Feedforward</a:t>
            </a:r>
            <a:r>
              <a:rPr lang="en-US" b="1" dirty="0"/>
              <a:t> Neural Network</a:t>
            </a:r>
            <a:r>
              <a:rPr lang="en-US" dirty="0"/>
              <a:t>: Comprises input, hidden, and output layers.</a:t>
            </a:r>
          </a:p>
          <a:p>
            <a:pPr lvl="1"/>
            <a:r>
              <a:rPr lang="en-US" b="1" dirty="0"/>
              <a:t>Hidden Layers</a:t>
            </a:r>
            <a:r>
              <a:rPr lang="en-US" dirty="0"/>
              <a:t>: Extract and transform features.</a:t>
            </a:r>
          </a:p>
          <a:p>
            <a:pPr lvl="1"/>
            <a:r>
              <a:rPr lang="en-US" b="1" dirty="0"/>
              <a:t>Output Layer</a:t>
            </a:r>
            <a:r>
              <a:rPr lang="en-US" dirty="0"/>
              <a:t>: Provides the probability of HIV positivity.</a:t>
            </a:r>
          </a:p>
          <a:p>
            <a:r>
              <a:rPr lang="en-US" sz="1600" b="1" dirty="0"/>
              <a:t>Data Preprocessing</a:t>
            </a:r>
            <a:r>
              <a:rPr lang="en-US" sz="1600" dirty="0"/>
              <a:t>:</a:t>
            </a:r>
          </a:p>
          <a:p>
            <a:pPr lvl="1"/>
            <a:r>
              <a:rPr lang="en-US" b="1" dirty="0"/>
              <a:t>Feature Encoding</a:t>
            </a:r>
            <a:r>
              <a:rPr lang="en-US" dirty="0"/>
              <a:t>: Converts categorical features to numerical form.</a:t>
            </a:r>
          </a:p>
          <a:p>
            <a:pPr lvl="1"/>
            <a:r>
              <a:rPr lang="en-US" b="1" dirty="0"/>
              <a:t>Missing Value Handling</a:t>
            </a:r>
            <a:r>
              <a:rPr lang="en-US" dirty="0"/>
              <a:t>: Addresses missing data through imputation.</a:t>
            </a:r>
          </a:p>
          <a:p>
            <a:pPr lvl="1"/>
            <a:r>
              <a:rPr lang="en-US" b="1" dirty="0"/>
              <a:t>Feature Scaling</a:t>
            </a:r>
            <a:r>
              <a:rPr lang="en-US" dirty="0"/>
              <a:t>: Standardizes numerical data for balanced contributions.</a:t>
            </a:r>
          </a:p>
          <a:p>
            <a:r>
              <a:rPr lang="en-US" sz="1600" b="1" dirty="0"/>
              <a:t>Prediction</a:t>
            </a:r>
            <a:r>
              <a:rPr lang="en-US" sz="1600" dirty="0"/>
              <a:t>: Outputs real-time classifications of HIV status based on a probability threshold.</a:t>
            </a:r>
          </a:p>
          <a:p>
            <a:r>
              <a:rPr lang="en-US" sz="1600" b="1" dirty="0"/>
              <a:t>Deployment</a:t>
            </a:r>
            <a:r>
              <a:rPr lang="en-US" sz="1600" dirty="0"/>
              <a:t>: Designed as a web or mobile application for healthcare practitioners to assist in early detection and treatment planning.</a:t>
            </a:r>
          </a:p>
          <a:p>
            <a:r>
              <a:rPr lang="en-US" sz="1600" b="1" dirty="0"/>
              <a:t>Goal</a:t>
            </a:r>
            <a:r>
              <a:rPr lang="en-US" sz="1600" dirty="0"/>
              <a:t>: Provides accurate risk assessments to aid in the early detection and prevention of HIV</a:t>
            </a:r>
            <a:r>
              <a:rPr lang="en-US" sz="1600" dirty="0" smtClean="0"/>
              <a:t>.</a:t>
            </a:r>
            <a:endParaRPr lang="en-US" sz="1600" dirty="0"/>
          </a:p>
        </p:txBody>
      </p:sp>
    </p:spTree>
    <p:extLst>
      <p:ext uri="{BB962C8B-B14F-4D97-AF65-F5344CB8AC3E}">
        <p14:creationId xmlns:p14="http://schemas.microsoft.com/office/powerpoint/2010/main" val="39881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Britannic Bold" panose="020B0903060703020204" pitchFamily="34" charset="0"/>
              </a:rPr>
              <a:t>Hardware components</a:t>
            </a:r>
            <a:endParaRPr lang="en-IN" sz="4800" dirty="0">
              <a:latin typeface="Britannic Bold" panose="020B0903060703020204" pitchFamily="34"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IN" dirty="0"/>
              <a:t>Computing Device: Intel i7/i9, AMD </a:t>
            </a:r>
            <a:r>
              <a:rPr lang="en-IN" dirty="0" err="1"/>
              <a:t>Ryzen</a:t>
            </a:r>
            <a:r>
              <a:rPr lang="en-IN" dirty="0"/>
              <a:t> 7/9 or better, 16 GB RAM or higher, 512 GB SSD or higher.</a:t>
            </a:r>
          </a:p>
          <a:p>
            <a:pPr marL="342900" indent="-342900">
              <a:buFont typeface="+mj-lt"/>
              <a:buAutoNum type="arabicPeriod"/>
            </a:pPr>
            <a:r>
              <a:rPr lang="en-IN" dirty="0"/>
              <a:t>Peripherals: Monitor, keyboard, mouse.</a:t>
            </a:r>
          </a:p>
          <a:p>
            <a:pPr marL="342900" indent="-342900">
              <a:buFont typeface="+mj-lt"/>
              <a:buAutoNum type="arabicPeriod"/>
            </a:pPr>
            <a:r>
              <a:rPr lang="en-IN" dirty="0"/>
              <a:t>Networking: Stable internet connection.</a:t>
            </a:r>
          </a:p>
          <a:p>
            <a:pPr marL="342900" indent="-342900">
              <a:buFont typeface="+mj-lt"/>
              <a:buAutoNum type="arabicPeriod"/>
            </a:pPr>
            <a:r>
              <a:rPr lang="en-IN" dirty="0"/>
              <a:t>Power: Uninterrupted power supply (UPS).</a:t>
            </a:r>
          </a:p>
          <a:p>
            <a:pPr marL="342900" indent="-342900">
              <a:buFont typeface="+mj-lt"/>
              <a:buAutoNum type="arabicPeriod"/>
            </a:pPr>
            <a:r>
              <a:rPr lang="en-IN" dirty="0"/>
              <a:t>Cloud Resources: Cloud storage and compute instances for model hosting and deployment.</a:t>
            </a:r>
          </a:p>
        </p:txBody>
      </p:sp>
    </p:spTree>
    <p:extLst>
      <p:ext uri="{BB962C8B-B14F-4D97-AF65-F5344CB8AC3E}">
        <p14:creationId xmlns:p14="http://schemas.microsoft.com/office/powerpoint/2010/main" val="3755983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latin typeface="Britannic Bold" panose="020B0903060703020204" pitchFamily="34" charset="0"/>
              </a:rPr>
              <a:t>Software components</a:t>
            </a:r>
            <a:endParaRPr lang="en-IN" sz="4800" dirty="0">
              <a:latin typeface="Britannic Bold" panose="020B0903060703020204" pitchFamily="34"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b="1" dirty="0"/>
              <a:t>Python 3.x</a:t>
            </a:r>
            <a:r>
              <a:rPr lang="en-US" dirty="0"/>
              <a:t>: For scripting and building the application.</a:t>
            </a:r>
          </a:p>
          <a:p>
            <a:pPr marL="342900" indent="-342900">
              <a:buFont typeface="+mj-lt"/>
              <a:buAutoNum type="arabicPeriod"/>
            </a:pPr>
            <a:r>
              <a:rPr lang="en-US" b="1" dirty="0" err="1"/>
              <a:t>TensorFlow</a:t>
            </a:r>
            <a:r>
              <a:rPr lang="en-US" b="1" dirty="0"/>
              <a:t>/</a:t>
            </a:r>
            <a:r>
              <a:rPr lang="en-US" b="1" dirty="0" err="1"/>
              <a:t>Keras</a:t>
            </a:r>
            <a:r>
              <a:rPr lang="en-US" dirty="0"/>
              <a:t>: For building and training the deep learning model.</a:t>
            </a:r>
          </a:p>
          <a:p>
            <a:pPr marL="342900" indent="-342900">
              <a:buFont typeface="+mj-lt"/>
              <a:buAutoNum type="arabicPeriod"/>
            </a:pPr>
            <a:r>
              <a:rPr lang="en-US" b="1" dirty="0" err="1"/>
              <a:t>Scikit</a:t>
            </a:r>
            <a:r>
              <a:rPr lang="en-US" b="1" dirty="0"/>
              <a:t>-learn</a:t>
            </a:r>
            <a:r>
              <a:rPr lang="en-US" dirty="0"/>
              <a:t>: For data preprocessing and scaling.</a:t>
            </a:r>
          </a:p>
          <a:p>
            <a:pPr marL="342900" indent="-342900">
              <a:buFont typeface="+mj-lt"/>
              <a:buAutoNum type="arabicPeriod"/>
            </a:pPr>
            <a:r>
              <a:rPr lang="en-US" b="1" dirty="0"/>
              <a:t>Pandas</a:t>
            </a:r>
            <a:r>
              <a:rPr lang="en-US" dirty="0"/>
              <a:t>: For data manipulation and processing.</a:t>
            </a:r>
          </a:p>
          <a:p>
            <a:pPr marL="342900" indent="-342900">
              <a:buFont typeface="+mj-lt"/>
              <a:buAutoNum type="arabicPeriod"/>
            </a:pPr>
            <a:r>
              <a:rPr lang="en-US" b="1" dirty="0" err="1"/>
              <a:t>Streamlit</a:t>
            </a:r>
            <a:r>
              <a:rPr lang="en-US" dirty="0"/>
              <a:t>: To create the web app interface.</a:t>
            </a:r>
          </a:p>
          <a:p>
            <a:pPr marL="342900" indent="-342900">
              <a:buFont typeface="+mj-lt"/>
              <a:buAutoNum type="arabicPeriod"/>
            </a:pPr>
            <a:r>
              <a:rPr lang="en-US" b="1" dirty="0" err="1"/>
              <a:t>Joblib</a:t>
            </a:r>
            <a:r>
              <a:rPr lang="en-US" dirty="0"/>
              <a:t>: For saving and loading the </a:t>
            </a:r>
            <a:r>
              <a:rPr lang="en-US" dirty="0" err="1"/>
              <a:t>scaler</a:t>
            </a:r>
            <a:r>
              <a:rPr lang="en-US" dirty="0"/>
              <a:t>.</a:t>
            </a:r>
          </a:p>
          <a:p>
            <a:pPr marL="342900" indent="-342900">
              <a:buFont typeface="+mj-lt"/>
              <a:buAutoNum type="arabicPeriod"/>
            </a:pPr>
            <a:r>
              <a:rPr lang="en-US" b="1" dirty="0"/>
              <a:t>Google </a:t>
            </a:r>
            <a:r>
              <a:rPr lang="en-US" b="1" dirty="0" err="1"/>
              <a:t>Colab</a:t>
            </a:r>
            <a:r>
              <a:rPr lang="en-US" dirty="0"/>
              <a:t>: For training and testing the </a:t>
            </a:r>
            <a:r>
              <a:rPr lang="en-US" err="1"/>
              <a:t>model</a:t>
            </a:r>
            <a:r>
              <a:rPr lang="en-US"/>
              <a:t>.</a:t>
            </a:r>
          </a:p>
          <a:p>
            <a:pPr marL="342900" indent="-342900">
              <a:buFont typeface="+mj-lt"/>
              <a:buAutoNum type="arabicPeriod"/>
            </a:pPr>
            <a:r>
              <a:rPr lang="en-US" b="1"/>
              <a:t>Jupyter</a:t>
            </a:r>
            <a:r>
              <a:rPr lang="en-US" b="1" dirty="0"/>
              <a:t> Notebook</a:t>
            </a:r>
            <a:r>
              <a:rPr lang="en-US" dirty="0"/>
              <a:t>: For development and experimentation.</a:t>
            </a:r>
            <a:endParaRPr lang="en-IN" dirty="0"/>
          </a:p>
        </p:txBody>
      </p:sp>
    </p:spTree>
    <p:extLst>
      <p:ext uri="{BB962C8B-B14F-4D97-AF65-F5344CB8AC3E}">
        <p14:creationId xmlns:p14="http://schemas.microsoft.com/office/powerpoint/2010/main" val="260675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4E241E-3110-4B1C-B9B0-F17B90FEEC1D}"/>
              </a:ext>
            </a:extLst>
          </p:cNvPr>
          <p:cNvSpPr>
            <a:spLocks noGrp="1"/>
          </p:cNvSpPr>
          <p:nvPr>
            <p:ph type="title"/>
          </p:nvPr>
        </p:nvSpPr>
        <p:spPr>
          <a:xfrm>
            <a:off x="2408903" y="0"/>
            <a:ext cx="7390680" cy="906011"/>
          </a:xfrm>
        </p:spPr>
        <p:txBody>
          <a:bodyPr vert="horz" lIns="91440" tIns="45720" rIns="91440" bIns="45720" rtlCol="0" anchor="ctr">
            <a:noAutofit/>
          </a:bodyPr>
          <a:lstStyle/>
          <a:p>
            <a:pPr algn="ctr"/>
            <a:r>
              <a:rPr lang="en-US" sz="4800" dirty="0">
                <a:latin typeface="Britannic Bold" panose="020B0903060703020204" pitchFamily="34" charset="0"/>
              </a:rPr>
              <a:t>ARCHITECTURE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2088" y="1027688"/>
            <a:ext cx="8181049" cy="5292479"/>
          </a:xfrm>
          <a:prstGeom prst="rect">
            <a:avLst/>
          </a:prstGeom>
        </p:spPr>
      </p:pic>
    </p:spTree>
    <p:extLst>
      <p:ext uri="{BB962C8B-B14F-4D97-AF65-F5344CB8AC3E}">
        <p14:creationId xmlns:p14="http://schemas.microsoft.com/office/powerpoint/2010/main" val="197482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68449"/>
            <a:ext cx="10131425" cy="671118"/>
          </a:xfrm>
        </p:spPr>
        <p:txBody>
          <a:bodyPr>
            <a:noAutofit/>
          </a:bodyPr>
          <a:lstStyle/>
          <a:p>
            <a:pPr algn="ctr"/>
            <a:r>
              <a:rPr lang="en-US" sz="4800" dirty="0">
                <a:latin typeface="Britannic Bold" panose="020B0903060703020204" pitchFamily="34" charset="0"/>
              </a:rPr>
              <a:t>UML CLASS DIAGRAM</a:t>
            </a:r>
            <a:endParaRPr lang="en-IN" sz="4800" dirty="0">
              <a:latin typeface="Britannic Bold" panose="020B0903060703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737" y="1057013"/>
            <a:ext cx="9974510" cy="5478011"/>
          </a:xfrm>
        </p:spPr>
      </p:pic>
    </p:spTree>
    <p:extLst>
      <p:ext uri="{BB962C8B-B14F-4D97-AF65-F5344CB8AC3E}">
        <p14:creationId xmlns:p14="http://schemas.microsoft.com/office/powerpoint/2010/main" val="16578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18782"/>
            <a:ext cx="10131425" cy="755009"/>
          </a:xfrm>
        </p:spPr>
        <p:txBody>
          <a:bodyPr>
            <a:noAutofit/>
          </a:bodyPr>
          <a:lstStyle/>
          <a:p>
            <a:pPr algn="ctr"/>
            <a:r>
              <a:rPr lang="en-US" sz="4800" dirty="0">
                <a:latin typeface="Britannic Bold" panose="020B0903060703020204" pitchFamily="34" charset="0"/>
              </a:rPr>
              <a:t>SEQUENCE DIAGRAM</a:t>
            </a:r>
            <a:endParaRPr lang="en-IN" sz="4800" dirty="0">
              <a:latin typeface="Britannic Bold" panose="020B0903060703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526" y="1262359"/>
            <a:ext cx="9052886" cy="5389296"/>
          </a:xfrm>
          <a:prstGeom prst="rect">
            <a:avLst/>
          </a:prstGeom>
        </p:spPr>
      </p:pic>
    </p:spTree>
    <p:extLst>
      <p:ext uri="{BB962C8B-B14F-4D97-AF65-F5344CB8AC3E}">
        <p14:creationId xmlns:p14="http://schemas.microsoft.com/office/powerpoint/2010/main" val="1127402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1606</TotalTime>
  <Words>874</Words>
  <Application>Microsoft Office PowerPoint</Application>
  <PresentationFormat>Custom</PresentationFormat>
  <Paragraphs>78</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PANIMALAR ENGINEERING COLLEGE</vt:lpstr>
      <vt:lpstr>ABSTract</vt:lpstr>
      <vt:lpstr>EXISTING system</vt:lpstr>
      <vt:lpstr>Proposed system</vt:lpstr>
      <vt:lpstr>Hardware components</vt:lpstr>
      <vt:lpstr>Software components</vt:lpstr>
      <vt:lpstr>ARCHITECTURE</vt:lpstr>
      <vt:lpstr>UML CLASS DIAGRAM</vt:lpstr>
      <vt:lpstr>SEQUENCE DIAGRAM</vt:lpstr>
      <vt:lpstr>USE CASE DIAGRAM</vt:lpstr>
      <vt:lpstr>ACTIVITY DIAGRAM</vt:lpstr>
      <vt:lpstr>STATE CHART DIAGRAM</vt:lpstr>
      <vt:lpstr>COMPONENT DIAGRAM</vt:lpstr>
      <vt:lpstr>DEPLOYMENT DIAGRAM</vt:lpstr>
      <vt:lpstr>MODULES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PANIMALAR ENGINEERING COLLEGE</dc:title>
  <dc:creator>Rakshaka Selvan</dc:creator>
  <cp:lastModifiedBy>Admin</cp:lastModifiedBy>
  <cp:revision>31</cp:revision>
  <dcterms:created xsi:type="dcterms:W3CDTF">2024-07-18T14:52:02Z</dcterms:created>
  <dcterms:modified xsi:type="dcterms:W3CDTF">2024-10-15T17:11:15Z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