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5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852E57-D6F5-4B3F-AACE-7083BCE6A8E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2C7D29-1F33-49E9-B61E-0C4D72D6A4D0}">
      <dgm:prSet custT="1"/>
      <dgm:spPr>
        <a:blipFill rotWithShape="0">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t>
        <a:bodyPr/>
        <a:lstStyle/>
        <a:p>
          <a:pPr>
            <a:lnSpc>
              <a:spcPct val="100000"/>
            </a:lnSpc>
          </a:pPr>
          <a:endParaRPr lang="en-IN" sz="1100" dirty="0"/>
        </a:p>
        <a:p>
          <a:pPr>
            <a:lnSpc>
              <a:spcPct val="100000"/>
            </a:lnSpc>
          </a:pPr>
          <a:endParaRPr lang="en-IN" sz="1100" dirty="0"/>
        </a:p>
        <a:p>
          <a:pPr>
            <a:lnSpc>
              <a:spcPct val="100000"/>
            </a:lnSpc>
          </a:pPr>
          <a:endParaRPr lang="en-IN" sz="1100" dirty="0"/>
        </a:p>
        <a:p>
          <a:pPr>
            <a:lnSpc>
              <a:spcPct val="100000"/>
            </a:lnSpc>
          </a:pPr>
          <a:endParaRPr lang="en-IN" sz="1100" dirty="0"/>
        </a:p>
        <a:p>
          <a:pPr>
            <a:lnSpc>
              <a:spcPct val="100000"/>
            </a:lnSpc>
          </a:pPr>
          <a:endParaRPr lang="en-IN" sz="1600" b="1" dirty="0">
            <a:latin typeface="Times New Roman" panose="02020603050405020304" pitchFamily="18" charset="0"/>
            <a:cs typeface="Times New Roman" panose="02020603050405020304" pitchFamily="18" charset="0"/>
          </a:endParaRPr>
        </a:p>
        <a:p>
          <a:pPr>
            <a:lnSpc>
              <a:spcPct val="100000"/>
            </a:lnSpc>
          </a:pPr>
          <a:r>
            <a:rPr lang="en-IN" sz="1600" b="1" dirty="0">
              <a:latin typeface="Times New Roman" panose="02020603050405020304" pitchFamily="18" charset="0"/>
              <a:cs typeface="Times New Roman" panose="02020603050405020304" pitchFamily="18" charset="0"/>
            </a:rPr>
            <a:t>Project Report Python Code</a:t>
          </a:r>
          <a:endParaRPr lang="en-US" sz="1600" b="1" dirty="0">
            <a:latin typeface="Times New Roman" panose="02020603050405020304" pitchFamily="18" charset="0"/>
            <a:cs typeface="Times New Roman" panose="02020603050405020304" pitchFamily="18" charset="0"/>
          </a:endParaRPr>
        </a:p>
      </dgm:t>
    </dgm:pt>
    <dgm:pt modelId="{186A4F75-1CE9-4554-A57C-53D2D5374DBF}" type="parTrans" cxnId="{93205336-1E50-4816-BA08-247B405EB328}">
      <dgm:prSet/>
      <dgm:spPr/>
      <dgm:t>
        <a:bodyPr/>
        <a:lstStyle/>
        <a:p>
          <a:endParaRPr lang="en-US"/>
        </a:p>
      </dgm:t>
    </dgm:pt>
    <dgm:pt modelId="{C6D09591-AD26-4ED0-BC12-CB84B98A756D}" type="sibTrans" cxnId="{93205336-1E50-4816-BA08-247B405EB328}">
      <dgm:prSet/>
      <dgm:spPr/>
      <dgm:t>
        <a:bodyPr/>
        <a:lstStyle/>
        <a:p>
          <a:endParaRPr lang="en-US"/>
        </a:p>
      </dgm:t>
    </dgm:pt>
    <dgm:pt modelId="{8408A9C2-18E8-4703-8780-4C5AF9B738D2}">
      <dgm:prSet custT="1"/>
      <dgm:spPr>
        <a:blipFill rotWithShape="0">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t>
        <a:bodyPr/>
        <a:lstStyle/>
        <a:p>
          <a:pPr>
            <a:lnSpc>
              <a:spcPct val="100000"/>
            </a:lnSpc>
          </a:pPr>
          <a:endParaRPr lang="en-IN" sz="1100" dirty="0"/>
        </a:p>
        <a:p>
          <a:pPr>
            <a:lnSpc>
              <a:spcPct val="100000"/>
            </a:lnSpc>
          </a:pPr>
          <a:endParaRPr lang="en-IN" sz="1100" dirty="0"/>
        </a:p>
        <a:p>
          <a:pPr>
            <a:lnSpc>
              <a:spcPct val="100000"/>
            </a:lnSpc>
          </a:pPr>
          <a:endParaRPr lang="en-IN" sz="1100" dirty="0"/>
        </a:p>
        <a:p>
          <a:pPr>
            <a:lnSpc>
              <a:spcPct val="100000"/>
            </a:lnSpc>
          </a:pPr>
          <a:endParaRPr lang="en-IN" sz="1100" dirty="0"/>
        </a:p>
        <a:p>
          <a:pPr>
            <a:lnSpc>
              <a:spcPct val="100000"/>
            </a:lnSpc>
          </a:pPr>
          <a:endParaRPr lang="en-IN" sz="1100" dirty="0"/>
        </a:p>
        <a:p>
          <a:pPr>
            <a:lnSpc>
              <a:spcPct val="100000"/>
            </a:lnSpc>
          </a:pPr>
          <a:endParaRPr lang="en-IN" sz="1100" dirty="0"/>
        </a:p>
        <a:p>
          <a:pPr>
            <a:lnSpc>
              <a:spcPct val="100000"/>
            </a:lnSpc>
          </a:pPr>
          <a:r>
            <a:rPr lang="en-IN" sz="1600" b="1" dirty="0">
              <a:latin typeface="Times New Roman" panose="02020603050405020304" pitchFamily="18" charset="0"/>
              <a:cs typeface="Times New Roman" panose="02020603050405020304" pitchFamily="18" charset="0"/>
            </a:rPr>
            <a:t>Presentation of the project videos</a:t>
          </a:r>
          <a:endParaRPr lang="en-US" sz="1600" b="1" dirty="0">
            <a:latin typeface="Times New Roman" panose="02020603050405020304" pitchFamily="18" charset="0"/>
            <a:cs typeface="Times New Roman" panose="02020603050405020304" pitchFamily="18" charset="0"/>
          </a:endParaRPr>
        </a:p>
      </dgm:t>
    </dgm:pt>
    <dgm:pt modelId="{976756F6-1A0D-443B-BAD5-E35D4BEAECC9}" type="parTrans" cxnId="{7B80F198-D543-46EC-8ADD-F92FBF973011}">
      <dgm:prSet/>
      <dgm:spPr/>
      <dgm:t>
        <a:bodyPr/>
        <a:lstStyle/>
        <a:p>
          <a:endParaRPr lang="en-US"/>
        </a:p>
      </dgm:t>
    </dgm:pt>
    <dgm:pt modelId="{E151DB67-11C4-4A04-BF39-A0EC03E4701F}" type="sibTrans" cxnId="{7B80F198-D543-46EC-8ADD-F92FBF973011}">
      <dgm:prSet/>
      <dgm:spPr/>
      <dgm:t>
        <a:bodyPr/>
        <a:lstStyle/>
        <a:p>
          <a:endParaRPr lang="en-US"/>
        </a:p>
      </dgm:t>
    </dgm:pt>
    <dgm:pt modelId="{E9C051D4-CD7A-4161-A645-8F7CE287B14E}" type="pres">
      <dgm:prSet presAssocID="{0A852E57-D6F5-4B3F-AACE-7083BCE6A8E0}" presName="root" presStyleCnt="0">
        <dgm:presLayoutVars>
          <dgm:dir/>
          <dgm:resizeHandles val="exact"/>
        </dgm:presLayoutVars>
      </dgm:prSet>
      <dgm:spPr/>
    </dgm:pt>
    <dgm:pt modelId="{8F62EA83-BDF6-4398-8C00-77B517466D73}" type="pres">
      <dgm:prSet presAssocID="{2A2C7D29-1F33-49E9-B61E-0C4D72D6A4D0}" presName="compNode" presStyleCnt="0"/>
      <dgm:spPr/>
    </dgm:pt>
    <dgm:pt modelId="{1D5AA9BB-D8C8-4AB1-B346-8B37E9E1F657}" type="pres">
      <dgm:prSet presAssocID="{2A2C7D29-1F33-49E9-B61E-0C4D72D6A4D0}" presName="iconRect" presStyleLbl="node1" presStyleIdx="0"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cument"/>
        </a:ext>
      </dgm:extLst>
    </dgm:pt>
    <dgm:pt modelId="{D049657B-9E49-43E4-B47D-C8D09209454A}" type="pres">
      <dgm:prSet presAssocID="{2A2C7D29-1F33-49E9-B61E-0C4D72D6A4D0}" presName="spaceRect" presStyleCnt="0"/>
      <dgm:spPr/>
    </dgm:pt>
    <dgm:pt modelId="{EB2BF362-4CF7-4257-BD3B-F14346A8D091}" type="pres">
      <dgm:prSet presAssocID="{2A2C7D29-1F33-49E9-B61E-0C4D72D6A4D0}" presName="textRect" presStyleLbl="revTx" presStyleIdx="0" presStyleCnt="2">
        <dgm:presLayoutVars>
          <dgm:chMax val="1"/>
          <dgm:chPref val="1"/>
        </dgm:presLayoutVars>
      </dgm:prSet>
      <dgm:spPr/>
    </dgm:pt>
    <dgm:pt modelId="{4F017DB2-40CD-4BB1-926F-88814864AEAE}" type="pres">
      <dgm:prSet presAssocID="{C6D09591-AD26-4ED0-BC12-CB84B98A756D}" presName="sibTrans" presStyleCnt="0"/>
      <dgm:spPr/>
    </dgm:pt>
    <dgm:pt modelId="{B09575B6-5BF6-4A1B-BFAE-B6E0E17620B2}" type="pres">
      <dgm:prSet presAssocID="{8408A9C2-18E8-4703-8780-4C5AF9B738D2}" presName="compNode" presStyleCnt="0"/>
      <dgm:spPr/>
    </dgm:pt>
    <dgm:pt modelId="{472F852B-76CE-494E-9809-307D0098AA6F}" type="pres">
      <dgm:prSet presAssocID="{8408A9C2-18E8-4703-8780-4C5AF9B738D2}" presName="iconRect" presStyleLbl="node1" presStyleIdx="1" presStyleCnt="2" custScaleX="109760"/>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Video camera"/>
        </a:ext>
      </dgm:extLst>
    </dgm:pt>
    <dgm:pt modelId="{7F400B7E-B886-4C14-B5FF-05EEA5A02F71}" type="pres">
      <dgm:prSet presAssocID="{8408A9C2-18E8-4703-8780-4C5AF9B738D2}" presName="spaceRect" presStyleCnt="0"/>
      <dgm:spPr/>
    </dgm:pt>
    <dgm:pt modelId="{568FA8E3-2889-4CAA-BEA0-FF107521C65E}" type="pres">
      <dgm:prSet presAssocID="{8408A9C2-18E8-4703-8780-4C5AF9B738D2}" presName="textRect" presStyleLbl="revTx" presStyleIdx="1" presStyleCnt="2">
        <dgm:presLayoutVars>
          <dgm:chMax val="1"/>
          <dgm:chPref val="1"/>
        </dgm:presLayoutVars>
      </dgm:prSet>
      <dgm:spPr/>
    </dgm:pt>
  </dgm:ptLst>
  <dgm:cxnLst>
    <dgm:cxn modelId="{066FC22E-CE9B-4675-872F-F73545D5CB64}" type="presOf" srcId="{8408A9C2-18E8-4703-8780-4C5AF9B738D2}" destId="{568FA8E3-2889-4CAA-BEA0-FF107521C65E}" srcOrd="0" destOrd="0" presId="urn:microsoft.com/office/officeart/2018/2/layout/IconLabelList"/>
    <dgm:cxn modelId="{93205336-1E50-4816-BA08-247B405EB328}" srcId="{0A852E57-D6F5-4B3F-AACE-7083BCE6A8E0}" destId="{2A2C7D29-1F33-49E9-B61E-0C4D72D6A4D0}" srcOrd="0" destOrd="0" parTransId="{186A4F75-1CE9-4554-A57C-53D2D5374DBF}" sibTransId="{C6D09591-AD26-4ED0-BC12-CB84B98A756D}"/>
    <dgm:cxn modelId="{42926F3F-A978-43D3-B306-FC3A58AA4F57}" type="presOf" srcId="{0A852E57-D6F5-4B3F-AACE-7083BCE6A8E0}" destId="{E9C051D4-CD7A-4161-A645-8F7CE287B14E}" srcOrd="0" destOrd="0" presId="urn:microsoft.com/office/officeart/2018/2/layout/IconLabelList"/>
    <dgm:cxn modelId="{7B80F198-D543-46EC-8ADD-F92FBF973011}" srcId="{0A852E57-D6F5-4B3F-AACE-7083BCE6A8E0}" destId="{8408A9C2-18E8-4703-8780-4C5AF9B738D2}" srcOrd="1" destOrd="0" parTransId="{976756F6-1A0D-443B-BAD5-E35D4BEAECC9}" sibTransId="{E151DB67-11C4-4A04-BF39-A0EC03E4701F}"/>
    <dgm:cxn modelId="{99E08EB9-530E-45B0-A407-6C3234C3E807}" type="presOf" srcId="{2A2C7D29-1F33-49E9-B61E-0C4D72D6A4D0}" destId="{EB2BF362-4CF7-4257-BD3B-F14346A8D091}" srcOrd="0" destOrd="0" presId="urn:microsoft.com/office/officeart/2018/2/layout/IconLabelList"/>
    <dgm:cxn modelId="{FCE88232-80AD-41B8-9CE1-E077E148CBF9}" type="presParOf" srcId="{E9C051D4-CD7A-4161-A645-8F7CE287B14E}" destId="{8F62EA83-BDF6-4398-8C00-77B517466D73}" srcOrd="0" destOrd="0" presId="urn:microsoft.com/office/officeart/2018/2/layout/IconLabelList"/>
    <dgm:cxn modelId="{FDF2697E-C39F-4B5A-BD85-D956CF684691}" type="presParOf" srcId="{8F62EA83-BDF6-4398-8C00-77B517466D73}" destId="{1D5AA9BB-D8C8-4AB1-B346-8B37E9E1F657}" srcOrd="0" destOrd="0" presId="urn:microsoft.com/office/officeart/2018/2/layout/IconLabelList"/>
    <dgm:cxn modelId="{9DD58534-BE0E-4636-B513-C862F7EEE20F}" type="presParOf" srcId="{8F62EA83-BDF6-4398-8C00-77B517466D73}" destId="{D049657B-9E49-43E4-B47D-C8D09209454A}" srcOrd="1" destOrd="0" presId="urn:microsoft.com/office/officeart/2018/2/layout/IconLabelList"/>
    <dgm:cxn modelId="{7BCD855B-65C1-4A4D-AC4C-AD5E27318AA6}" type="presParOf" srcId="{8F62EA83-BDF6-4398-8C00-77B517466D73}" destId="{EB2BF362-4CF7-4257-BD3B-F14346A8D091}" srcOrd="2" destOrd="0" presId="urn:microsoft.com/office/officeart/2018/2/layout/IconLabelList"/>
    <dgm:cxn modelId="{A7D49B72-9D9E-49EE-B32C-EFFE4A4D6AED}" type="presParOf" srcId="{E9C051D4-CD7A-4161-A645-8F7CE287B14E}" destId="{4F017DB2-40CD-4BB1-926F-88814864AEAE}" srcOrd="1" destOrd="0" presId="urn:microsoft.com/office/officeart/2018/2/layout/IconLabelList"/>
    <dgm:cxn modelId="{1502E7BD-E8D8-4751-ABBF-D60C9C3E66EA}" type="presParOf" srcId="{E9C051D4-CD7A-4161-A645-8F7CE287B14E}" destId="{B09575B6-5BF6-4A1B-BFAE-B6E0E17620B2}" srcOrd="2" destOrd="0" presId="urn:microsoft.com/office/officeart/2018/2/layout/IconLabelList"/>
    <dgm:cxn modelId="{605D2F61-9EF1-4392-A43C-276DA2E41C8C}" type="presParOf" srcId="{B09575B6-5BF6-4A1B-BFAE-B6E0E17620B2}" destId="{472F852B-76CE-494E-9809-307D0098AA6F}" srcOrd="0" destOrd="0" presId="urn:microsoft.com/office/officeart/2018/2/layout/IconLabelList"/>
    <dgm:cxn modelId="{AF815D0E-9C27-470B-B754-D839177CB17F}" type="presParOf" srcId="{B09575B6-5BF6-4A1B-BFAE-B6E0E17620B2}" destId="{7F400B7E-B886-4C14-B5FF-05EEA5A02F71}" srcOrd="1" destOrd="0" presId="urn:microsoft.com/office/officeart/2018/2/layout/IconLabelList"/>
    <dgm:cxn modelId="{6E46B84E-FDF7-4534-AD79-CA5E8B3A5EBD}" type="presParOf" srcId="{B09575B6-5BF6-4A1B-BFAE-B6E0E17620B2}" destId="{568FA8E3-2889-4CAA-BEA0-FF107521C6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21719-D09E-4E7E-A9EE-1A9254606A0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7515B22-11A7-44D0-8EFD-E5E3BC4F9380}">
      <dgm:prSet custT="1"/>
      <dgm:spPr/>
      <dgm:t>
        <a:bodyPr/>
        <a:lstStyle/>
        <a:p>
          <a:pPr algn="just"/>
          <a:r>
            <a:rPr lang="en-US" sz="1200" dirty="0">
              <a:latin typeface="Times New Roman" panose="02020603050405020304" pitchFamily="18" charset="0"/>
              <a:cs typeface="Times New Roman" panose="02020603050405020304" pitchFamily="18" charset="0"/>
            </a:rPr>
            <a:t>Evaluate the performance of each model on the validation set using the chosen performance metrics, such as accuracy, precision, recall, and F1 score</a:t>
          </a:r>
        </a:p>
      </dgm:t>
    </dgm:pt>
    <dgm:pt modelId="{3667FDD5-B288-4385-83C6-ACC0C67A511E}" type="parTrans" cxnId="{88DE3692-AAFD-4FB9-8F23-55F29E7DB482}">
      <dgm:prSet/>
      <dgm:spPr/>
      <dgm:t>
        <a:bodyPr/>
        <a:lstStyle/>
        <a:p>
          <a:endParaRPr lang="en-US"/>
        </a:p>
      </dgm:t>
    </dgm:pt>
    <dgm:pt modelId="{7F8D12F1-CB4D-4C2A-B001-239E748E7246}" type="sibTrans" cxnId="{88DE3692-AAFD-4FB9-8F23-55F29E7DB482}">
      <dgm:prSet/>
      <dgm:spPr/>
      <dgm:t>
        <a:bodyPr/>
        <a:lstStyle/>
        <a:p>
          <a:endParaRPr lang="en-US"/>
        </a:p>
      </dgm:t>
    </dgm:pt>
    <dgm:pt modelId="{6E59F24E-E3A2-41F2-BA1D-85DA9263988B}">
      <dgm:prSet custT="1"/>
      <dgm:spPr/>
      <dgm:t>
        <a:bodyPr/>
        <a:lstStyle/>
        <a:p>
          <a:pPr algn="just"/>
          <a:r>
            <a:rPr lang="en-US" sz="1200" dirty="0">
              <a:latin typeface="Times New Roman" panose="02020603050405020304" pitchFamily="18" charset="0"/>
              <a:cs typeface="Times New Roman" panose="02020603050405020304" pitchFamily="18" charset="0"/>
            </a:rPr>
            <a:t>Once the hyperparameters of each model are fine-tuned, retrain each model on the combined training and validation set. </a:t>
          </a:r>
        </a:p>
      </dgm:t>
    </dgm:pt>
    <dgm:pt modelId="{FBEAE153-A839-4D48-81E6-5F2CFE97645F}" type="parTrans" cxnId="{9B654E0C-D74C-4E2B-87CB-17CBA2873045}">
      <dgm:prSet/>
      <dgm:spPr/>
      <dgm:t>
        <a:bodyPr/>
        <a:lstStyle/>
        <a:p>
          <a:endParaRPr lang="en-US"/>
        </a:p>
      </dgm:t>
    </dgm:pt>
    <dgm:pt modelId="{4736D190-93DB-4B02-A59F-0153C71A5115}" type="sibTrans" cxnId="{9B654E0C-D74C-4E2B-87CB-17CBA2873045}">
      <dgm:prSet/>
      <dgm:spPr/>
      <dgm:t>
        <a:bodyPr/>
        <a:lstStyle/>
        <a:p>
          <a:endParaRPr lang="en-US"/>
        </a:p>
      </dgm:t>
    </dgm:pt>
    <dgm:pt modelId="{E2A03104-D1FD-4853-A2E3-AC4FF7279FBC}">
      <dgm:prSet custT="1"/>
      <dgm:spPr/>
      <dgm:t>
        <a:bodyPr/>
        <a:lstStyle/>
        <a:p>
          <a:pPr algn="just"/>
          <a:r>
            <a:rPr lang="en-US" sz="1200" dirty="0">
              <a:latin typeface="Times New Roman" panose="02020603050405020304" pitchFamily="18" charset="0"/>
              <a:cs typeface="Times New Roman" panose="02020603050405020304" pitchFamily="18" charset="0"/>
            </a:rPr>
            <a:t>Evaluate the performance of each model on the testing set using the same performance metrics. </a:t>
          </a:r>
        </a:p>
      </dgm:t>
    </dgm:pt>
    <dgm:pt modelId="{F00BF3FA-9C6A-4BCA-BF57-829179261A6B}" type="parTrans" cxnId="{44D595A9-3B53-4381-88D9-D73FA03ECB28}">
      <dgm:prSet/>
      <dgm:spPr/>
      <dgm:t>
        <a:bodyPr/>
        <a:lstStyle/>
        <a:p>
          <a:endParaRPr lang="en-US"/>
        </a:p>
      </dgm:t>
    </dgm:pt>
    <dgm:pt modelId="{68BB84E9-42F7-43B0-BF21-EED7BE381BD1}" type="sibTrans" cxnId="{44D595A9-3B53-4381-88D9-D73FA03ECB28}">
      <dgm:prSet/>
      <dgm:spPr/>
      <dgm:t>
        <a:bodyPr/>
        <a:lstStyle/>
        <a:p>
          <a:endParaRPr lang="en-US"/>
        </a:p>
      </dgm:t>
    </dgm:pt>
    <dgm:pt modelId="{C4BDE10D-786A-43DC-B5DA-279BEBF5DBFA}">
      <dgm:prSet custT="1"/>
      <dgm:spPr/>
      <dgm:t>
        <a:bodyPr/>
        <a:lstStyle/>
        <a:p>
          <a:pPr algn="just"/>
          <a:r>
            <a:rPr lang="en-US" sz="1200" dirty="0">
              <a:latin typeface="Times New Roman" panose="02020603050405020304" pitchFamily="18" charset="0"/>
              <a:cs typeface="Times New Roman" panose="02020603050405020304" pitchFamily="18" charset="0"/>
            </a:rPr>
            <a:t>Compare the results of each model in terms of the chosen performance metrics and computational cost</a:t>
          </a:r>
        </a:p>
      </dgm:t>
    </dgm:pt>
    <dgm:pt modelId="{4BCD2128-4B93-4FD7-8402-EC7D1613D4A5}" type="parTrans" cxnId="{84A12874-153E-448B-B683-72564315C448}">
      <dgm:prSet/>
      <dgm:spPr/>
      <dgm:t>
        <a:bodyPr/>
        <a:lstStyle/>
        <a:p>
          <a:endParaRPr lang="en-US"/>
        </a:p>
      </dgm:t>
    </dgm:pt>
    <dgm:pt modelId="{9A427A75-F1E0-404C-9325-CCC4BA95F33E}" type="sibTrans" cxnId="{84A12874-153E-448B-B683-72564315C448}">
      <dgm:prSet/>
      <dgm:spPr/>
      <dgm:t>
        <a:bodyPr/>
        <a:lstStyle/>
        <a:p>
          <a:endParaRPr lang="en-US"/>
        </a:p>
      </dgm:t>
    </dgm:pt>
    <dgm:pt modelId="{FFDE5D00-6BED-4F5D-9730-9F7E93939669}" type="pres">
      <dgm:prSet presAssocID="{B6621719-D09E-4E7E-A9EE-1A9254606A09}" presName="root" presStyleCnt="0">
        <dgm:presLayoutVars>
          <dgm:dir/>
          <dgm:resizeHandles val="exact"/>
        </dgm:presLayoutVars>
      </dgm:prSet>
      <dgm:spPr/>
    </dgm:pt>
    <dgm:pt modelId="{73E63F33-058C-4C77-BA49-01B2EB90230A}" type="pres">
      <dgm:prSet presAssocID="{B7515B22-11A7-44D0-8EFD-E5E3BC4F9380}" presName="compNode" presStyleCnt="0"/>
      <dgm:spPr/>
    </dgm:pt>
    <dgm:pt modelId="{1FCE6879-8E23-450E-9FD7-5ACF4CC361EE}" type="pres">
      <dgm:prSet presAssocID="{B7515B22-11A7-44D0-8EFD-E5E3BC4F93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091F3EFD-2145-482B-A8CE-FEA8189A295B}" type="pres">
      <dgm:prSet presAssocID="{B7515B22-11A7-44D0-8EFD-E5E3BC4F9380}" presName="spaceRect" presStyleCnt="0"/>
      <dgm:spPr/>
    </dgm:pt>
    <dgm:pt modelId="{B85ECBDC-AD6D-4533-AE0D-C4F1179E92CD}" type="pres">
      <dgm:prSet presAssocID="{B7515B22-11A7-44D0-8EFD-E5E3BC4F9380}" presName="textRect" presStyleLbl="revTx" presStyleIdx="0" presStyleCnt="4">
        <dgm:presLayoutVars>
          <dgm:chMax val="1"/>
          <dgm:chPref val="1"/>
        </dgm:presLayoutVars>
      </dgm:prSet>
      <dgm:spPr/>
    </dgm:pt>
    <dgm:pt modelId="{59AB8C4B-0292-4762-B7C1-004AF7168E5C}" type="pres">
      <dgm:prSet presAssocID="{7F8D12F1-CB4D-4C2A-B001-239E748E7246}" presName="sibTrans" presStyleCnt="0"/>
      <dgm:spPr/>
    </dgm:pt>
    <dgm:pt modelId="{B533AEA3-F044-49D8-B66C-899BC540F950}" type="pres">
      <dgm:prSet presAssocID="{6E59F24E-E3A2-41F2-BA1D-85DA9263988B}" presName="compNode" presStyleCnt="0"/>
      <dgm:spPr/>
    </dgm:pt>
    <dgm:pt modelId="{04B88AA6-8E03-4318-8B66-3D24E55BDD64}" type="pres">
      <dgm:prSet presAssocID="{6E59F24E-E3A2-41F2-BA1D-85DA9263988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108A0FF-6D8C-46A8-955D-108B59FFB6EA}" type="pres">
      <dgm:prSet presAssocID="{6E59F24E-E3A2-41F2-BA1D-85DA9263988B}" presName="spaceRect" presStyleCnt="0"/>
      <dgm:spPr/>
    </dgm:pt>
    <dgm:pt modelId="{8191D491-40F4-4DB1-A8CC-CD51E3C6CCC8}" type="pres">
      <dgm:prSet presAssocID="{6E59F24E-E3A2-41F2-BA1D-85DA9263988B}" presName="textRect" presStyleLbl="revTx" presStyleIdx="1" presStyleCnt="4">
        <dgm:presLayoutVars>
          <dgm:chMax val="1"/>
          <dgm:chPref val="1"/>
        </dgm:presLayoutVars>
      </dgm:prSet>
      <dgm:spPr/>
    </dgm:pt>
    <dgm:pt modelId="{F11BAFD2-1DE8-4A60-B6D7-9D0189290769}" type="pres">
      <dgm:prSet presAssocID="{4736D190-93DB-4B02-A59F-0153C71A5115}" presName="sibTrans" presStyleCnt="0"/>
      <dgm:spPr/>
    </dgm:pt>
    <dgm:pt modelId="{A758EA37-7FFE-4205-8DD9-FFC2A4E18D13}" type="pres">
      <dgm:prSet presAssocID="{E2A03104-D1FD-4853-A2E3-AC4FF7279FBC}" presName="compNode" presStyleCnt="0"/>
      <dgm:spPr/>
    </dgm:pt>
    <dgm:pt modelId="{5A37573B-5CFD-45AF-B1A5-9DEE1E60789E}" type="pres">
      <dgm:prSet presAssocID="{E2A03104-D1FD-4853-A2E3-AC4FF7279F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EC2597B-108F-4DAE-9DFF-17FB2E28EA03}" type="pres">
      <dgm:prSet presAssocID="{E2A03104-D1FD-4853-A2E3-AC4FF7279FBC}" presName="spaceRect" presStyleCnt="0"/>
      <dgm:spPr/>
    </dgm:pt>
    <dgm:pt modelId="{7FFF005C-4688-4794-8965-19634853ACD5}" type="pres">
      <dgm:prSet presAssocID="{E2A03104-D1FD-4853-A2E3-AC4FF7279FBC}" presName="textRect" presStyleLbl="revTx" presStyleIdx="2" presStyleCnt="4">
        <dgm:presLayoutVars>
          <dgm:chMax val="1"/>
          <dgm:chPref val="1"/>
        </dgm:presLayoutVars>
      </dgm:prSet>
      <dgm:spPr/>
    </dgm:pt>
    <dgm:pt modelId="{C6859CC0-90DC-4783-B8F4-4F0CDA444AA2}" type="pres">
      <dgm:prSet presAssocID="{68BB84E9-42F7-43B0-BF21-EED7BE381BD1}" presName="sibTrans" presStyleCnt="0"/>
      <dgm:spPr/>
    </dgm:pt>
    <dgm:pt modelId="{42140010-1F18-4710-9752-A886C975B6D8}" type="pres">
      <dgm:prSet presAssocID="{C4BDE10D-786A-43DC-B5DA-279BEBF5DBFA}" presName="compNode" presStyleCnt="0"/>
      <dgm:spPr/>
    </dgm:pt>
    <dgm:pt modelId="{E16755AD-4C73-4B94-9045-668BB59CC6A2}" type="pres">
      <dgm:prSet presAssocID="{C4BDE10D-786A-43DC-B5DA-279BEBF5DB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E1612FFF-90CB-412B-8998-5359621F94DD}" type="pres">
      <dgm:prSet presAssocID="{C4BDE10D-786A-43DC-B5DA-279BEBF5DBFA}" presName="spaceRect" presStyleCnt="0"/>
      <dgm:spPr/>
    </dgm:pt>
    <dgm:pt modelId="{A458EACE-9E47-430A-B1B8-7B081599783B}" type="pres">
      <dgm:prSet presAssocID="{C4BDE10D-786A-43DC-B5DA-279BEBF5DBFA}" presName="textRect" presStyleLbl="revTx" presStyleIdx="3" presStyleCnt="4">
        <dgm:presLayoutVars>
          <dgm:chMax val="1"/>
          <dgm:chPref val="1"/>
        </dgm:presLayoutVars>
      </dgm:prSet>
      <dgm:spPr/>
    </dgm:pt>
  </dgm:ptLst>
  <dgm:cxnLst>
    <dgm:cxn modelId="{9B654E0C-D74C-4E2B-87CB-17CBA2873045}" srcId="{B6621719-D09E-4E7E-A9EE-1A9254606A09}" destId="{6E59F24E-E3A2-41F2-BA1D-85DA9263988B}" srcOrd="1" destOrd="0" parTransId="{FBEAE153-A839-4D48-81E6-5F2CFE97645F}" sibTransId="{4736D190-93DB-4B02-A59F-0153C71A5115}"/>
    <dgm:cxn modelId="{84A12874-153E-448B-B683-72564315C448}" srcId="{B6621719-D09E-4E7E-A9EE-1A9254606A09}" destId="{C4BDE10D-786A-43DC-B5DA-279BEBF5DBFA}" srcOrd="3" destOrd="0" parTransId="{4BCD2128-4B93-4FD7-8402-EC7D1613D4A5}" sibTransId="{9A427A75-F1E0-404C-9325-CCC4BA95F33E}"/>
    <dgm:cxn modelId="{88DE3692-AAFD-4FB9-8F23-55F29E7DB482}" srcId="{B6621719-D09E-4E7E-A9EE-1A9254606A09}" destId="{B7515B22-11A7-44D0-8EFD-E5E3BC4F9380}" srcOrd="0" destOrd="0" parTransId="{3667FDD5-B288-4385-83C6-ACC0C67A511E}" sibTransId="{7F8D12F1-CB4D-4C2A-B001-239E748E7246}"/>
    <dgm:cxn modelId="{37874CA3-D8CA-42C5-80A4-E2139C926216}" type="presOf" srcId="{C4BDE10D-786A-43DC-B5DA-279BEBF5DBFA}" destId="{A458EACE-9E47-430A-B1B8-7B081599783B}" srcOrd="0" destOrd="0" presId="urn:microsoft.com/office/officeart/2018/2/layout/IconLabelList"/>
    <dgm:cxn modelId="{44D595A9-3B53-4381-88D9-D73FA03ECB28}" srcId="{B6621719-D09E-4E7E-A9EE-1A9254606A09}" destId="{E2A03104-D1FD-4853-A2E3-AC4FF7279FBC}" srcOrd="2" destOrd="0" parTransId="{F00BF3FA-9C6A-4BCA-BF57-829179261A6B}" sibTransId="{68BB84E9-42F7-43B0-BF21-EED7BE381BD1}"/>
    <dgm:cxn modelId="{B50CDDBB-DB0E-4E32-AC9F-CE8EC30DC621}" type="presOf" srcId="{E2A03104-D1FD-4853-A2E3-AC4FF7279FBC}" destId="{7FFF005C-4688-4794-8965-19634853ACD5}" srcOrd="0" destOrd="0" presId="urn:microsoft.com/office/officeart/2018/2/layout/IconLabelList"/>
    <dgm:cxn modelId="{082082CF-231D-4AB9-B075-0F763B3A11EF}" type="presOf" srcId="{B7515B22-11A7-44D0-8EFD-E5E3BC4F9380}" destId="{B85ECBDC-AD6D-4533-AE0D-C4F1179E92CD}" srcOrd="0" destOrd="0" presId="urn:microsoft.com/office/officeart/2018/2/layout/IconLabelList"/>
    <dgm:cxn modelId="{0622CFD2-3E27-49CF-820C-49D80B73AE07}" type="presOf" srcId="{B6621719-D09E-4E7E-A9EE-1A9254606A09}" destId="{FFDE5D00-6BED-4F5D-9730-9F7E93939669}" srcOrd="0" destOrd="0" presId="urn:microsoft.com/office/officeart/2018/2/layout/IconLabelList"/>
    <dgm:cxn modelId="{105806D9-ED3D-437A-A50E-3669557ACD9F}" type="presOf" srcId="{6E59F24E-E3A2-41F2-BA1D-85DA9263988B}" destId="{8191D491-40F4-4DB1-A8CC-CD51E3C6CCC8}" srcOrd="0" destOrd="0" presId="urn:microsoft.com/office/officeart/2018/2/layout/IconLabelList"/>
    <dgm:cxn modelId="{ECEE8613-1E40-4B6C-B479-F56409E01CA2}" type="presParOf" srcId="{FFDE5D00-6BED-4F5D-9730-9F7E93939669}" destId="{73E63F33-058C-4C77-BA49-01B2EB90230A}" srcOrd="0" destOrd="0" presId="urn:microsoft.com/office/officeart/2018/2/layout/IconLabelList"/>
    <dgm:cxn modelId="{A4BC376D-6349-4AE1-AB98-2292F357305F}" type="presParOf" srcId="{73E63F33-058C-4C77-BA49-01B2EB90230A}" destId="{1FCE6879-8E23-450E-9FD7-5ACF4CC361EE}" srcOrd="0" destOrd="0" presId="urn:microsoft.com/office/officeart/2018/2/layout/IconLabelList"/>
    <dgm:cxn modelId="{ECCE15B9-DFE4-41BF-9332-7EAA9239187C}" type="presParOf" srcId="{73E63F33-058C-4C77-BA49-01B2EB90230A}" destId="{091F3EFD-2145-482B-A8CE-FEA8189A295B}" srcOrd="1" destOrd="0" presId="urn:microsoft.com/office/officeart/2018/2/layout/IconLabelList"/>
    <dgm:cxn modelId="{8B4335FD-F92C-4DC9-9F8C-9D68C0A9D899}" type="presParOf" srcId="{73E63F33-058C-4C77-BA49-01B2EB90230A}" destId="{B85ECBDC-AD6D-4533-AE0D-C4F1179E92CD}" srcOrd="2" destOrd="0" presId="urn:microsoft.com/office/officeart/2018/2/layout/IconLabelList"/>
    <dgm:cxn modelId="{42B1669E-D1EB-4461-A079-61DAD9B6519C}" type="presParOf" srcId="{FFDE5D00-6BED-4F5D-9730-9F7E93939669}" destId="{59AB8C4B-0292-4762-B7C1-004AF7168E5C}" srcOrd="1" destOrd="0" presId="urn:microsoft.com/office/officeart/2018/2/layout/IconLabelList"/>
    <dgm:cxn modelId="{767C4E71-BDE9-4E31-A4D0-B1B99D9FCE04}" type="presParOf" srcId="{FFDE5D00-6BED-4F5D-9730-9F7E93939669}" destId="{B533AEA3-F044-49D8-B66C-899BC540F950}" srcOrd="2" destOrd="0" presId="urn:microsoft.com/office/officeart/2018/2/layout/IconLabelList"/>
    <dgm:cxn modelId="{A3D08BF9-66C1-4A67-AF4D-21ADCE82D466}" type="presParOf" srcId="{B533AEA3-F044-49D8-B66C-899BC540F950}" destId="{04B88AA6-8E03-4318-8B66-3D24E55BDD64}" srcOrd="0" destOrd="0" presId="urn:microsoft.com/office/officeart/2018/2/layout/IconLabelList"/>
    <dgm:cxn modelId="{E18AC75C-F62A-4511-9EDD-6D8A00A85F6F}" type="presParOf" srcId="{B533AEA3-F044-49D8-B66C-899BC540F950}" destId="{5108A0FF-6D8C-46A8-955D-108B59FFB6EA}" srcOrd="1" destOrd="0" presId="urn:microsoft.com/office/officeart/2018/2/layout/IconLabelList"/>
    <dgm:cxn modelId="{A4622D30-14C8-497F-9279-370A4424F1F1}" type="presParOf" srcId="{B533AEA3-F044-49D8-B66C-899BC540F950}" destId="{8191D491-40F4-4DB1-A8CC-CD51E3C6CCC8}" srcOrd="2" destOrd="0" presId="urn:microsoft.com/office/officeart/2018/2/layout/IconLabelList"/>
    <dgm:cxn modelId="{6F278C67-F5E3-4FDC-8DD1-CAB1D0C4E3DE}" type="presParOf" srcId="{FFDE5D00-6BED-4F5D-9730-9F7E93939669}" destId="{F11BAFD2-1DE8-4A60-B6D7-9D0189290769}" srcOrd="3" destOrd="0" presId="urn:microsoft.com/office/officeart/2018/2/layout/IconLabelList"/>
    <dgm:cxn modelId="{B4843294-93E0-4005-8CDF-F861CE9B694A}" type="presParOf" srcId="{FFDE5D00-6BED-4F5D-9730-9F7E93939669}" destId="{A758EA37-7FFE-4205-8DD9-FFC2A4E18D13}" srcOrd="4" destOrd="0" presId="urn:microsoft.com/office/officeart/2018/2/layout/IconLabelList"/>
    <dgm:cxn modelId="{8A61DEF9-6193-4310-87AA-B5201F2B55C0}" type="presParOf" srcId="{A758EA37-7FFE-4205-8DD9-FFC2A4E18D13}" destId="{5A37573B-5CFD-45AF-B1A5-9DEE1E60789E}" srcOrd="0" destOrd="0" presId="urn:microsoft.com/office/officeart/2018/2/layout/IconLabelList"/>
    <dgm:cxn modelId="{9EAB5A4E-E13F-48CE-9C54-1223AB2853C9}" type="presParOf" srcId="{A758EA37-7FFE-4205-8DD9-FFC2A4E18D13}" destId="{1EC2597B-108F-4DAE-9DFF-17FB2E28EA03}" srcOrd="1" destOrd="0" presId="urn:microsoft.com/office/officeart/2018/2/layout/IconLabelList"/>
    <dgm:cxn modelId="{A46B9D09-51A7-4BD5-9BC1-423B8495CED3}" type="presParOf" srcId="{A758EA37-7FFE-4205-8DD9-FFC2A4E18D13}" destId="{7FFF005C-4688-4794-8965-19634853ACD5}" srcOrd="2" destOrd="0" presId="urn:microsoft.com/office/officeart/2018/2/layout/IconLabelList"/>
    <dgm:cxn modelId="{8BC2B0DE-BA88-4CEB-B7AF-5F339BD10145}" type="presParOf" srcId="{FFDE5D00-6BED-4F5D-9730-9F7E93939669}" destId="{C6859CC0-90DC-4783-B8F4-4F0CDA444AA2}" srcOrd="5" destOrd="0" presId="urn:microsoft.com/office/officeart/2018/2/layout/IconLabelList"/>
    <dgm:cxn modelId="{A9915C8E-283C-499B-9E2F-A62B7EEED675}" type="presParOf" srcId="{FFDE5D00-6BED-4F5D-9730-9F7E93939669}" destId="{42140010-1F18-4710-9752-A886C975B6D8}" srcOrd="6" destOrd="0" presId="urn:microsoft.com/office/officeart/2018/2/layout/IconLabelList"/>
    <dgm:cxn modelId="{8DCFCAF6-E2CF-4840-B0E7-293572A5E43E}" type="presParOf" srcId="{42140010-1F18-4710-9752-A886C975B6D8}" destId="{E16755AD-4C73-4B94-9045-668BB59CC6A2}" srcOrd="0" destOrd="0" presId="urn:microsoft.com/office/officeart/2018/2/layout/IconLabelList"/>
    <dgm:cxn modelId="{8BF6480F-72CC-4C45-8105-3CDCB27FE2E9}" type="presParOf" srcId="{42140010-1F18-4710-9752-A886C975B6D8}" destId="{E1612FFF-90CB-412B-8998-5359621F94DD}" srcOrd="1" destOrd="0" presId="urn:microsoft.com/office/officeart/2018/2/layout/IconLabelList"/>
    <dgm:cxn modelId="{33895A01-38A0-4296-926C-835B7CA9ABDC}" type="presParOf" srcId="{42140010-1F18-4710-9752-A886C975B6D8}" destId="{A458EACE-9E47-430A-B1B8-7B08159978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AA9BB-D8C8-4AB1-B346-8B37E9E1F657}">
      <dsp:nvSpPr>
        <dsp:cNvPr id="0" name=""/>
        <dsp:cNvSpPr/>
      </dsp:nvSpPr>
      <dsp:spPr>
        <a:xfrm>
          <a:off x="2287012" y="64696"/>
          <a:ext cx="1518750" cy="151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2BF362-4CF7-4257-BD3B-F14346A8D091}">
      <dsp:nvSpPr>
        <dsp:cNvPr id="0" name=""/>
        <dsp:cNvSpPr/>
      </dsp:nvSpPr>
      <dsp:spPr>
        <a:xfrm>
          <a:off x="1358887" y="2131969"/>
          <a:ext cx="3375000" cy="1589414"/>
        </a:xfrm>
        <a:prstGeom prst="rect">
          <a:avLst/>
        </a:prstGeom>
        <a:blipFill rotWithShape="0">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endParaRPr lang="en-IN" sz="1600" b="1" kern="1200" dirty="0">
            <a:latin typeface="Times New Roman" panose="02020603050405020304" pitchFamily="18" charset="0"/>
            <a:cs typeface="Times New Roman" panose="02020603050405020304" pitchFamily="18" charset="0"/>
          </a:endParaRPr>
        </a:p>
        <a:p>
          <a:pPr marL="0" lvl="0" indent="0" algn="ctr" defTabSz="488950">
            <a:lnSpc>
              <a:spcPct val="10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Project Report Python Code</a:t>
          </a:r>
          <a:endParaRPr lang="en-US" sz="1600" b="1" kern="1200" dirty="0">
            <a:latin typeface="Times New Roman" panose="02020603050405020304" pitchFamily="18" charset="0"/>
            <a:cs typeface="Times New Roman" panose="02020603050405020304" pitchFamily="18" charset="0"/>
          </a:endParaRPr>
        </a:p>
      </dsp:txBody>
      <dsp:txXfrm>
        <a:off x="1358887" y="2131969"/>
        <a:ext cx="3375000" cy="1589414"/>
      </dsp:txXfrm>
    </dsp:sp>
    <dsp:sp modelId="{472F852B-76CE-494E-9809-307D0098AA6F}">
      <dsp:nvSpPr>
        <dsp:cNvPr id="0" name=""/>
        <dsp:cNvSpPr/>
      </dsp:nvSpPr>
      <dsp:spPr>
        <a:xfrm>
          <a:off x="6178522" y="64696"/>
          <a:ext cx="1666980" cy="151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8FA8E3-2889-4CAA-BEA0-FF107521C65E}">
      <dsp:nvSpPr>
        <dsp:cNvPr id="0" name=""/>
        <dsp:cNvSpPr/>
      </dsp:nvSpPr>
      <dsp:spPr>
        <a:xfrm>
          <a:off x="5324512" y="2131969"/>
          <a:ext cx="3375000" cy="1589414"/>
        </a:xfrm>
        <a:prstGeom prst="rect">
          <a:avLst/>
        </a:prstGeom>
        <a:blipFill rotWithShape="0">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endParaRPr lang="en-IN" sz="1100" kern="1200" dirty="0"/>
        </a:p>
        <a:p>
          <a:pPr marL="0" lvl="0" indent="0" algn="ctr" defTabSz="488950">
            <a:lnSpc>
              <a:spcPct val="10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Presentation of the project videos</a:t>
          </a:r>
          <a:endParaRPr lang="en-US" sz="1600" b="1" kern="1200" dirty="0">
            <a:latin typeface="Times New Roman" panose="02020603050405020304" pitchFamily="18" charset="0"/>
            <a:cs typeface="Times New Roman" panose="02020603050405020304" pitchFamily="18" charset="0"/>
          </a:endParaRPr>
        </a:p>
      </dsp:txBody>
      <dsp:txXfrm>
        <a:off x="5324512" y="2131969"/>
        <a:ext cx="3375000" cy="1589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E6879-8E23-450E-9FD7-5ACF4CC361EE}">
      <dsp:nvSpPr>
        <dsp:cNvPr id="0" name=""/>
        <dsp:cNvSpPr/>
      </dsp:nvSpPr>
      <dsp:spPr>
        <a:xfrm>
          <a:off x="938775" y="871681"/>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ECBDC-AD6D-4533-AE0D-C4F1179E92CD}">
      <dsp:nvSpPr>
        <dsp:cNvPr id="0" name=""/>
        <dsp:cNvSpPr/>
      </dsp:nvSpPr>
      <dsp:spPr>
        <a:xfrm>
          <a:off x="372805" y="2104398"/>
          <a:ext cx="2058075"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Evaluate the performance of each model on the validation set using the chosen performance metrics, such as accuracy, precision, recall, and F1 score</a:t>
          </a:r>
        </a:p>
      </dsp:txBody>
      <dsp:txXfrm>
        <a:off x="372805" y="2104398"/>
        <a:ext cx="2058075" cy="810000"/>
      </dsp:txXfrm>
    </dsp:sp>
    <dsp:sp modelId="{04B88AA6-8E03-4318-8B66-3D24E55BDD64}">
      <dsp:nvSpPr>
        <dsp:cNvPr id="0" name=""/>
        <dsp:cNvSpPr/>
      </dsp:nvSpPr>
      <dsp:spPr>
        <a:xfrm>
          <a:off x="3357014" y="871681"/>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1D491-40F4-4DB1-A8CC-CD51E3C6CCC8}">
      <dsp:nvSpPr>
        <dsp:cNvPr id="0" name=""/>
        <dsp:cNvSpPr/>
      </dsp:nvSpPr>
      <dsp:spPr>
        <a:xfrm>
          <a:off x="2791043" y="2104398"/>
          <a:ext cx="2058075"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Once the hyperparameters of each model are fine-tuned, retrain each model on the combined training and validation set. </a:t>
          </a:r>
        </a:p>
      </dsp:txBody>
      <dsp:txXfrm>
        <a:off x="2791043" y="2104398"/>
        <a:ext cx="2058075" cy="810000"/>
      </dsp:txXfrm>
    </dsp:sp>
    <dsp:sp modelId="{5A37573B-5CFD-45AF-B1A5-9DEE1E60789E}">
      <dsp:nvSpPr>
        <dsp:cNvPr id="0" name=""/>
        <dsp:cNvSpPr/>
      </dsp:nvSpPr>
      <dsp:spPr>
        <a:xfrm>
          <a:off x="5775252" y="871681"/>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FF005C-4688-4794-8965-19634853ACD5}">
      <dsp:nvSpPr>
        <dsp:cNvPr id="0" name=""/>
        <dsp:cNvSpPr/>
      </dsp:nvSpPr>
      <dsp:spPr>
        <a:xfrm>
          <a:off x="5209281" y="2104398"/>
          <a:ext cx="2058075"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Evaluate the performance of each model on the testing set using the same performance metrics. </a:t>
          </a:r>
        </a:p>
      </dsp:txBody>
      <dsp:txXfrm>
        <a:off x="5209281" y="2104398"/>
        <a:ext cx="2058075" cy="810000"/>
      </dsp:txXfrm>
    </dsp:sp>
    <dsp:sp modelId="{E16755AD-4C73-4B94-9045-668BB59CC6A2}">
      <dsp:nvSpPr>
        <dsp:cNvPr id="0" name=""/>
        <dsp:cNvSpPr/>
      </dsp:nvSpPr>
      <dsp:spPr>
        <a:xfrm>
          <a:off x="8193490" y="871681"/>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58EACE-9E47-430A-B1B8-7B081599783B}">
      <dsp:nvSpPr>
        <dsp:cNvPr id="0" name=""/>
        <dsp:cNvSpPr/>
      </dsp:nvSpPr>
      <dsp:spPr>
        <a:xfrm>
          <a:off x="7627519" y="2104398"/>
          <a:ext cx="2058075"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Compare the results of each model in terms of the chosen performance metrics and computational cost</a:t>
          </a:r>
        </a:p>
      </dsp:txBody>
      <dsp:txXfrm>
        <a:off x="7627519" y="2104398"/>
        <a:ext cx="2058075" cy="81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994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04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384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983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1411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259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301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186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193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5519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39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46953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een and dry land">
            <a:extLst>
              <a:ext uri="{FF2B5EF4-FFF2-40B4-BE49-F238E27FC236}">
                <a16:creationId xmlns:a16="http://schemas.microsoft.com/office/drawing/2014/main" id="{D33E2893-44D5-2879-B7A8-59515A468A68}"/>
              </a:ext>
            </a:extLst>
          </p:cNvPr>
          <p:cNvPicPr>
            <a:picLocks noChangeAspect="1"/>
          </p:cNvPicPr>
          <p:nvPr/>
        </p:nvPicPr>
        <p:blipFill rotWithShape="1">
          <a:blip r:embed="rId2"/>
          <a:srcRect l="3160" r="10619" b="1"/>
          <a:stretch/>
        </p:blipFill>
        <p:spPr>
          <a:xfrm>
            <a:off x="164326" y="-228600"/>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E2AAC-9834-1F10-16A2-0977F52DDAC8}"/>
              </a:ext>
            </a:extLst>
          </p:cNvPr>
          <p:cNvSpPr>
            <a:spLocks noGrp="1"/>
          </p:cNvSpPr>
          <p:nvPr>
            <p:ph type="ctrTitle"/>
          </p:nvPr>
        </p:nvSpPr>
        <p:spPr>
          <a:xfrm>
            <a:off x="8123416" y="1475234"/>
            <a:ext cx="3214307" cy="2901694"/>
          </a:xfrm>
        </p:spPr>
        <p:txBody>
          <a:bodyPr anchor="b">
            <a:normAutofit fontScale="90000"/>
          </a:bodyPr>
          <a:lstStyle/>
          <a:p>
            <a:r>
              <a:rPr lang="en-US" sz="4100" b="1" i="0" dirty="0">
                <a:solidFill>
                  <a:schemeClr val="tx1"/>
                </a:solidFill>
                <a:effectLst/>
                <a:latin typeface="zeitung"/>
              </a:rPr>
              <a:t>Disaster Tweets Analysis Using LSTM</a:t>
            </a:r>
            <a:br>
              <a:rPr lang="en-US" sz="4100" b="1" i="0" dirty="0">
                <a:solidFill>
                  <a:schemeClr val="tx1"/>
                </a:solidFill>
                <a:effectLst/>
                <a:latin typeface="zeitung"/>
              </a:rPr>
            </a:br>
            <a:endParaRPr lang="en-IN" sz="4100" dirty="0">
              <a:solidFill>
                <a:schemeClr val="tx1"/>
              </a:solidFill>
            </a:endParaRPr>
          </a:p>
        </p:txBody>
      </p:sp>
      <p:sp>
        <p:nvSpPr>
          <p:cNvPr id="3" name="Subtitle 2">
            <a:extLst>
              <a:ext uri="{FF2B5EF4-FFF2-40B4-BE49-F238E27FC236}">
                <a16:creationId xmlns:a16="http://schemas.microsoft.com/office/drawing/2014/main" id="{60BDBA6D-FE43-E573-CD71-21BE7B59C47C}"/>
              </a:ext>
            </a:extLst>
          </p:cNvPr>
          <p:cNvSpPr>
            <a:spLocks noGrp="1"/>
          </p:cNvSpPr>
          <p:nvPr>
            <p:ph type="subTitle" idx="1"/>
          </p:nvPr>
        </p:nvSpPr>
        <p:spPr>
          <a:xfrm>
            <a:off x="8127749" y="4608575"/>
            <a:ext cx="3209973" cy="913541"/>
          </a:xfrm>
        </p:spPr>
        <p:txBody>
          <a:bodyPr anchor="t">
            <a:normAutofit fontScale="70000" lnSpcReduction="20000"/>
          </a:bodyPr>
          <a:lstStyle/>
          <a:p>
            <a:pPr marL="342900" indent="-342900">
              <a:buFont typeface="Wingdings" panose="05000000000000000000" pitchFamily="2" charset="2"/>
              <a:buChar char="q"/>
            </a:pPr>
            <a:r>
              <a:rPr lang="en-IN" sz="2000" dirty="0"/>
              <a:t>Rakshala Mukka</a:t>
            </a:r>
          </a:p>
          <a:p>
            <a:pPr marL="342900" indent="-342900">
              <a:buFont typeface="Wingdings" panose="05000000000000000000" pitchFamily="2" charset="2"/>
              <a:buChar char="q"/>
            </a:pPr>
            <a:r>
              <a:rPr lang="en-IN" sz="2000" dirty="0"/>
              <a:t>KEERTHANA KRISHNAMURTHY</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029266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C24C7B-210A-202B-5048-269748B4AEFF}"/>
              </a:ext>
            </a:extLst>
          </p:cNvPr>
          <p:cNvSpPr>
            <a:spLocks noGrp="1"/>
          </p:cNvSpPr>
          <p:nvPr>
            <p:ph type="title"/>
          </p:nvPr>
        </p:nvSpPr>
        <p:spPr>
          <a:xfrm>
            <a:off x="5116783" y="516835"/>
            <a:ext cx="5977937" cy="1666501"/>
          </a:xfrm>
        </p:spPr>
        <p:txBody>
          <a:bodyPr>
            <a:normAutofit/>
          </a:bodyPr>
          <a:lstStyle/>
          <a:p>
            <a:r>
              <a:rPr lang="en-IN" sz="4000" b="1" i="0" dirty="0">
                <a:solidFill>
                  <a:srgbClr val="FFFFFF"/>
                </a:solidFill>
                <a:effectLst/>
                <a:latin typeface="Söhne"/>
              </a:rPr>
              <a:t>Statement of Project Objectives</a:t>
            </a:r>
            <a:endParaRPr lang="en-IN" sz="4000" dirty="0">
              <a:solidFill>
                <a:srgbClr val="FFFFFF"/>
              </a:solidFill>
            </a:endParaRPr>
          </a:p>
        </p:txBody>
      </p:sp>
      <p:pic>
        <p:nvPicPr>
          <p:cNvPr id="28" name="Picture 27" descr="Wooden blocks stacked to create a bar graph">
            <a:extLst>
              <a:ext uri="{FF2B5EF4-FFF2-40B4-BE49-F238E27FC236}">
                <a16:creationId xmlns:a16="http://schemas.microsoft.com/office/drawing/2014/main" id="{92A992DC-CD86-123D-45A8-22B86BF25343}"/>
              </a:ext>
            </a:extLst>
          </p:cNvPr>
          <p:cNvPicPr>
            <a:picLocks noChangeAspect="1"/>
          </p:cNvPicPr>
          <p:nvPr/>
        </p:nvPicPr>
        <p:blipFill rotWithShape="1">
          <a:blip r:embed="rId2"/>
          <a:srcRect l="33082" r="22339" b="-1"/>
          <a:stretch/>
        </p:blipFill>
        <p:spPr>
          <a:xfrm>
            <a:off x="20" y="10"/>
            <a:ext cx="4580077" cy="6857990"/>
          </a:xfrm>
          <a:prstGeom prst="rect">
            <a:avLst/>
          </a:prstGeom>
        </p:spPr>
      </p:pic>
      <p:cxnSp>
        <p:nvCxnSpPr>
          <p:cNvPr id="34" name="Straight Connector 3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175E1D-35E9-281D-EA78-32525692E0D8}"/>
              </a:ext>
            </a:extLst>
          </p:cNvPr>
          <p:cNvSpPr>
            <a:spLocks noGrp="1"/>
          </p:cNvSpPr>
          <p:nvPr>
            <p:ph idx="1"/>
          </p:nvPr>
        </p:nvSpPr>
        <p:spPr>
          <a:xfrm>
            <a:off x="5116784" y="2404754"/>
            <a:ext cx="5977936" cy="4453246"/>
          </a:xfrm>
        </p:spPr>
        <p:txBody>
          <a:bodyPr>
            <a:noAutofit/>
          </a:bodyPr>
          <a:lstStyle/>
          <a:p>
            <a:pPr>
              <a:lnSpc>
                <a:spcPct val="110000"/>
              </a:lnSpc>
              <a:buFont typeface="Wingdings" panose="05000000000000000000" pitchFamily="2" charset="2"/>
              <a:buChar char="Ø"/>
            </a:pPr>
            <a:r>
              <a:rPr lang="en-US" sz="1400" b="0" i="0" dirty="0" err="1">
                <a:solidFill>
                  <a:srgbClr val="FFFFFF"/>
                </a:solidFill>
                <a:effectLst/>
                <a:latin typeface="Times New Roman" panose="02020603050405020304" pitchFamily="18" charset="0"/>
                <a:cs typeface="Times New Roman" panose="02020603050405020304" pitchFamily="18" charset="0"/>
              </a:rPr>
              <a:t>B</a:t>
            </a:r>
            <a:r>
              <a:rPr lang="en-US" sz="1400" dirty="0" err="1">
                <a:solidFill>
                  <a:srgbClr val="FFFFFF"/>
                </a:solidFill>
                <a:latin typeface="Times New Roman" panose="02020603050405020304" pitchFamily="18" charset="0"/>
                <a:cs typeface="Times New Roman" panose="02020603050405020304" pitchFamily="18" charset="0"/>
              </a:rPr>
              <a:t>uilding</a:t>
            </a:r>
            <a:r>
              <a:rPr lang="en-US" sz="1400" b="0" i="0" dirty="0" err="1">
                <a:solidFill>
                  <a:srgbClr val="FFFFFF"/>
                </a:solidFill>
                <a:effectLst/>
                <a:latin typeface="Times New Roman" panose="02020603050405020304" pitchFamily="18" charset="0"/>
                <a:cs typeface="Times New Roman" panose="02020603050405020304" pitchFamily="18" charset="0"/>
              </a:rPr>
              <a:t>and</a:t>
            </a:r>
            <a:r>
              <a:rPr lang="en-US" sz="1400" b="0" i="0" dirty="0">
                <a:solidFill>
                  <a:srgbClr val="FFFFFF"/>
                </a:solidFill>
                <a:effectLst/>
                <a:latin typeface="Times New Roman" panose="02020603050405020304" pitchFamily="18" charset="0"/>
                <a:cs typeface="Times New Roman" panose="02020603050405020304" pitchFamily="18" charset="0"/>
              </a:rPr>
              <a:t> optimizing a </a:t>
            </a:r>
            <a:r>
              <a:rPr lang="en-US" sz="1400" b="0" i="0" dirty="0" err="1">
                <a:solidFill>
                  <a:srgbClr val="FFFFFF"/>
                </a:solidFill>
                <a:effectLst/>
                <a:latin typeface="Times New Roman" panose="02020603050405020304" pitchFamily="18" charset="0"/>
                <a:cs typeface="Times New Roman" panose="02020603050405020304" pitchFamily="18" charset="0"/>
              </a:rPr>
              <a:t>PyTorch</a:t>
            </a:r>
            <a:r>
              <a:rPr lang="en-US" sz="1400" b="0" i="0" dirty="0">
                <a:solidFill>
                  <a:srgbClr val="FFFFFF"/>
                </a:solidFill>
                <a:effectLst/>
                <a:latin typeface="Times New Roman" panose="02020603050405020304" pitchFamily="18" charset="0"/>
                <a:cs typeface="Times New Roman" panose="02020603050405020304" pitchFamily="18" charset="0"/>
              </a:rPr>
              <a:t>-powered Long Short-Term Memory (LSTM) model designed for processing sequential data, with the aim of comprehending the meaning and context of tweets..</a:t>
            </a:r>
          </a:p>
          <a:p>
            <a:pPr>
              <a:lnSpc>
                <a:spcPct val="110000"/>
              </a:lnSpc>
              <a:buFont typeface="Wingdings" panose="05000000000000000000" pitchFamily="2" charset="2"/>
              <a:buChar char="Ø"/>
            </a:pPr>
            <a:r>
              <a:rPr lang="en-US" sz="1400" b="0" i="0" dirty="0">
                <a:solidFill>
                  <a:srgbClr val="FFFFFF"/>
                </a:solidFill>
                <a:effectLst/>
                <a:latin typeface="Times New Roman" panose="02020603050405020304" pitchFamily="18" charset="0"/>
                <a:cs typeface="Times New Roman" panose="02020603050405020304" pitchFamily="18" charset="0"/>
              </a:rPr>
              <a:t>Training the LSTM model for the purpose of categorizing tweets into either disaster-related or non-disaster-related, with a primary goal of achieving a high level of accuracy, ideally surpassing 90%</a:t>
            </a:r>
          </a:p>
          <a:p>
            <a:pPr>
              <a:lnSpc>
                <a:spcPct val="110000"/>
              </a:lnSpc>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The Primary Task is Binary Classification ,classifying tweets in to disaster-related and non disaster related tweets.</a:t>
            </a:r>
            <a:endParaRPr lang="en-US" sz="1400" b="0" i="0" dirty="0">
              <a:solidFill>
                <a:srgbClr val="FFFFFF"/>
              </a:solidFill>
              <a:effectLst/>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Developing a real-time tool for classifying tweets, which can be seamlessly integrated into disaster management systems to aid in promptly identifying crisis situations. This utility will assist emergency responders in making informed decisions and efficiently allocating resources during disasters.</a:t>
            </a:r>
          </a:p>
          <a:p>
            <a:pPr>
              <a:lnSpc>
                <a:spcPct val="110000"/>
              </a:lnSpc>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Ensuring that the trained LSTM model performs effectively across various real-world tweet data, enabling its use in a wide array of disaster scenarios.</a:t>
            </a:r>
          </a:p>
          <a:p>
            <a:pPr>
              <a:lnSpc>
                <a:spcPct val="110000"/>
              </a:lnSpc>
              <a:buFont typeface="Wingdings" panose="05000000000000000000" pitchFamily="2" charset="2"/>
              <a:buChar char="Ø"/>
            </a:pPr>
            <a:r>
              <a:rPr lang="en-US" sz="1400" dirty="0" err="1">
                <a:solidFill>
                  <a:srgbClr val="FFFFFF"/>
                </a:solidFill>
                <a:latin typeface="Times New Roman" panose="02020603050405020304" pitchFamily="18" charset="0"/>
                <a:cs typeface="Times New Roman" panose="02020603050405020304" pitchFamily="18" charset="0"/>
              </a:rPr>
              <a:t>Datasource:https</a:t>
            </a:r>
            <a:r>
              <a:rPr lang="en-US" sz="1400">
                <a:solidFill>
                  <a:srgbClr val="FFFFFF"/>
                </a:solidFill>
                <a:latin typeface="Times New Roman" panose="02020603050405020304" pitchFamily="18" charset="0"/>
                <a:cs typeface="Times New Roman" panose="02020603050405020304" pitchFamily="18" charset="0"/>
              </a:rPr>
              <a:t>://www.kaggle.com/competitions/nlp-getting-started/data</a:t>
            </a:r>
            <a:endParaRPr lang="en-US" sz="1400" dirty="0">
              <a:solidFill>
                <a:srgbClr val="FFFFFF"/>
              </a:solidFill>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endParaRPr lang="en-IN"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725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4A87DC-204E-9B39-3351-7A19EA779147}"/>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7AAC8D3-78EC-614A-8CEE-4BBD937BDADF}"/>
              </a:ext>
            </a:extLst>
          </p:cNvPr>
          <p:cNvSpPr>
            <a:spLocks noGrp="1"/>
          </p:cNvSpPr>
          <p:nvPr>
            <p:ph type="title"/>
          </p:nvPr>
        </p:nvSpPr>
        <p:spPr>
          <a:xfrm>
            <a:off x="1097280" y="286603"/>
            <a:ext cx="10058400" cy="1450757"/>
          </a:xfrm>
        </p:spPr>
        <p:txBody>
          <a:bodyPr>
            <a:normAutofit/>
          </a:bodyPr>
          <a:lstStyle/>
          <a:p>
            <a:r>
              <a:rPr lang="en-IN" b="1" i="0">
                <a:effectLst/>
                <a:latin typeface="Söhne"/>
              </a:rPr>
              <a:t>Statement of Value</a:t>
            </a:r>
            <a:endParaRPr lang="en-IN"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DA385F-B2C8-9DC4-3391-B78C0A6E7BD5}"/>
              </a:ext>
            </a:extLst>
          </p:cNvPr>
          <p:cNvSpPr>
            <a:spLocks noGrp="1"/>
          </p:cNvSpPr>
          <p:nvPr>
            <p:ph idx="1"/>
          </p:nvPr>
        </p:nvSpPr>
        <p:spPr>
          <a:xfrm>
            <a:off x="1097280" y="2108201"/>
            <a:ext cx="10058400" cy="3760891"/>
          </a:xfrm>
        </p:spPr>
        <p:txBody>
          <a:bodyPr>
            <a:noAutofit/>
          </a:bodyPr>
          <a:lstStyle/>
          <a:p>
            <a:pPr>
              <a:lnSpc>
                <a:spcPct val="11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an age characterized by the swift propagation of information through social media, the capacity to distinguish and categorize tweets related to disasters with accuracy is of great importance. </a:t>
            </a:r>
          </a:p>
          <a:p>
            <a:pPr>
              <a:lnSpc>
                <a:spcPct val="11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project's objective is to create a models like LSTM, Stacked LSTM, Bidirectional LSTM, GRU, Attention-based LSTM, and fine-tuned BERT for tweet categorization.</a:t>
            </a:r>
          </a:p>
          <a:p>
            <a:pPr>
              <a:lnSpc>
                <a:spcPct val="11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project directly enhances the effectiveness of disaster response initiatives. By promptly and precisely classifying tweets associated with disasters, it provides a crucial instrument for emergency response teams to promptly and specifically recognize and address crises.</a:t>
            </a:r>
          </a:p>
          <a:p>
            <a:pPr>
              <a:lnSpc>
                <a:spcPct val="11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Swift and accurate classification of disaster-related tweets can have life-saving and damage-reducing consequences by making sure that resources are directed to where they are most urgently required.</a:t>
            </a:r>
          </a:p>
          <a:p>
            <a:pPr>
              <a:lnSpc>
                <a:spcPct val="11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real-time tweet categorization tool offers valuable decision support to disaster management personnel, enabling them to make well-informed choices and prioritize actions during critical situations. This empowers responders to take swift and efficient actions.</a:t>
            </a:r>
            <a:endParaRPr lang="en-IN" sz="16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3235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B3A7BF68-5526-2747-9DA6-21DE0B23952D}"/>
              </a:ext>
            </a:extLst>
          </p:cNvPr>
          <p:cNvPicPr>
            <a:picLocks noChangeAspect="1"/>
          </p:cNvPicPr>
          <p:nvPr/>
        </p:nvPicPr>
        <p:blipFill rotWithShape="1">
          <a:blip r:embed="rId2">
            <a:alphaModFix amt="35000"/>
          </a:blip>
          <a:srcRect t="1310" b="14420"/>
          <a:stretch/>
        </p:blipFill>
        <p:spPr>
          <a:xfrm>
            <a:off x="20" y="10"/>
            <a:ext cx="12191980" cy="6857990"/>
          </a:xfrm>
          <a:prstGeom prst="rect">
            <a:avLst/>
          </a:prstGeom>
        </p:spPr>
      </p:pic>
      <p:sp>
        <p:nvSpPr>
          <p:cNvPr id="2" name="Title 1">
            <a:extLst>
              <a:ext uri="{FF2B5EF4-FFF2-40B4-BE49-F238E27FC236}">
                <a16:creationId xmlns:a16="http://schemas.microsoft.com/office/drawing/2014/main" id="{12B257F9-B47B-A5FD-1443-3133A4717853}"/>
              </a:ext>
            </a:extLst>
          </p:cNvPr>
          <p:cNvSpPr>
            <a:spLocks noGrp="1"/>
          </p:cNvSpPr>
          <p:nvPr>
            <p:ph type="title"/>
          </p:nvPr>
        </p:nvSpPr>
        <p:spPr>
          <a:xfrm>
            <a:off x="1097280" y="286603"/>
            <a:ext cx="10058400" cy="1450757"/>
          </a:xfrm>
        </p:spPr>
        <p:txBody>
          <a:bodyPr>
            <a:normAutofit/>
          </a:bodyPr>
          <a:lstStyle/>
          <a:p>
            <a:r>
              <a:rPr lang="en-US" b="1" i="0">
                <a:effectLst/>
                <a:latin typeface="Söhne"/>
              </a:rPr>
              <a:t>Review of the State of the Art and Relevant Works</a:t>
            </a:r>
            <a:endParaRPr lang="en-IN"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53FF40-1BE5-A561-0A9E-484654374E24}"/>
              </a:ext>
            </a:extLst>
          </p:cNvPr>
          <p:cNvSpPr>
            <a:spLocks noGrp="1"/>
          </p:cNvSpPr>
          <p:nvPr>
            <p:ph idx="1"/>
          </p:nvPr>
        </p:nvSpPr>
        <p:spPr>
          <a:xfrm>
            <a:off x="1097280" y="2108201"/>
            <a:ext cx="10058400" cy="3760891"/>
          </a:xfrm>
        </p:spPr>
        <p:txBody>
          <a:bodyPr>
            <a:normAutofit lnSpcReduction="10000"/>
          </a:bodyPr>
          <a:lstStyle/>
          <a:p>
            <a:pPr>
              <a:lnSpc>
                <a:spcPct val="110000"/>
              </a:lnSpc>
            </a:pPr>
            <a:r>
              <a:rPr lang="en-US" sz="1600" b="1" i="0" dirty="0">
                <a:effectLst/>
                <a:latin typeface="Söhne"/>
              </a:rPr>
              <a:t>Existing Models:</a:t>
            </a:r>
          </a:p>
          <a:p>
            <a:pPr>
              <a:lnSpc>
                <a:spcPct val="110000"/>
              </a:lnSpc>
              <a:buFont typeface="Wingdings" panose="05000000000000000000" pitchFamily="2" charset="2"/>
              <a:buChar char="q"/>
            </a:pPr>
            <a:r>
              <a:rPr lang="en-US" sz="1600" b="0" i="0" dirty="0">
                <a:effectLst/>
                <a:latin typeface="Söhne"/>
              </a:rPr>
              <a:t>BERT and Transformers: Recent advancements in the field of natural language processing (NLP) have introduced models like BERT (Bidirectional Encoder Representations from Transformers) that excel at classifying tweets. These models efficiently capture contextual information and have demonstrated outstanding performance in categorizing tweets related to disasters.</a:t>
            </a:r>
          </a:p>
          <a:p>
            <a:pPr>
              <a:lnSpc>
                <a:spcPct val="110000"/>
              </a:lnSpc>
              <a:buFont typeface="Wingdings" panose="05000000000000000000" pitchFamily="2" charset="2"/>
              <a:buChar char="q"/>
            </a:pPr>
            <a:r>
              <a:rPr lang="en-US" sz="1600" b="0" i="0" dirty="0">
                <a:effectLst/>
                <a:latin typeface="Söhne"/>
              </a:rPr>
              <a:t>  Conventional Machine Learning Models: Previous models, such as Support Vector Machines (SVM) and Naïve Bayes, have been employed for tweet classification. While these models are less intricate than neural networks, they have proven to be effective in specific situations.</a:t>
            </a:r>
          </a:p>
          <a:p>
            <a:pPr>
              <a:lnSpc>
                <a:spcPct val="110000"/>
              </a:lnSpc>
            </a:pPr>
            <a:r>
              <a:rPr lang="en-US" sz="1600" b="1" i="0" dirty="0">
                <a:effectLst/>
                <a:latin typeface="Söhne"/>
              </a:rPr>
              <a:t>Challenges:</a:t>
            </a:r>
          </a:p>
          <a:p>
            <a:pPr>
              <a:lnSpc>
                <a:spcPct val="110000"/>
              </a:lnSpc>
            </a:pPr>
            <a:r>
              <a:rPr lang="en-US" sz="1600" dirty="0"/>
              <a:t>Noise and Variability in Tweets: Tweet data inherently contains a high level of noise and exhibits significant variations in terms of grammar, language, and length. Effectively handling this noise and variability represents a central challenge in the task of tweet classification.</a:t>
            </a:r>
            <a:endParaRPr lang="en-IN" sz="1600"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858492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08FB6CF7-F9B0-7DA8-141B-EB35BFE7D41C}"/>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2D0B6AE-2984-3CB3-F04C-00137AC7596C}"/>
              </a:ext>
            </a:extLst>
          </p:cNvPr>
          <p:cNvSpPr>
            <a:spLocks noGrp="1"/>
          </p:cNvSpPr>
          <p:nvPr>
            <p:ph type="title"/>
          </p:nvPr>
        </p:nvSpPr>
        <p:spPr>
          <a:xfrm>
            <a:off x="1097280" y="286603"/>
            <a:ext cx="10058400" cy="1450757"/>
          </a:xfrm>
        </p:spPr>
        <p:txBody>
          <a:bodyPr>
            <a:normAutofit/>
          </a:bodyPr>
          <a:lstStyle/>
          <a:p>
            <a:r>
              <a:rPr lang="en-US" b="1" i="0">
                <a:effectLst/>
                <a:latin typeface="Söhne"/>
              </a:rPr>
              <a:t>Review of the State of the Art and Relevant Works</a:t>
            </a:r>
            <a:endParaRPr lang="en-IN"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F5FF80-6FA0-3F8B-8591-20AFC55AA016}"/>
              </a:ext>
            </a:extLst>
          </p:cNvPr>
          <p:cNvSpPr>
            <a:spLocks noGrp="1"/>
          </p:cNvSpPr>
          <p:nvPr>
            <p:ph idx="1"/>
          </p:nvPr>
        </p:nvSpPr>
        <p:spPr>
          <a:xfrm>
            <a:off x="1097280" y="2108201"/>
            <a:ext cx="10058400" cy="4072903"/>
          </a:xfrm>
        </p:spPr>
        <p:txBody>
          <a:bodyPr>
            <a:normAutofit/>
          </a:bodyPr>
          <a:lstStyle/>
          <a:p>
            <a:pPr>
              <a:lnSpc>
                <a:spcPct val="110000"/>
              </a:lnSpc>
            </a:pPr>
            <a:r>
              <a:rPr lang="en-US" sz="1300" b="1" i="0" dirty="0">
                <a:effectLst/>
                <a:latin typeface="Söhne"/>
              </a:rPr>
              <a:t>Recent Advances:</a:t>
            </a:r>
            <a:r>
              <a:rPr lang="en-US" sz="1300" b="0" i="0" dirty="0">
                <a:effectLst/>
                <a:latin typeface="Söhne"/>
              </a:rPr>
              <a:t> </a:t>
            </a:r>
          </a:p>
          <a:p>
            <a:pPr>
              <a:lnSpc>
                <a:spcPct val="110000"/>
              </a:lnSpc>
            </a:pPr>
            <a:r>
              <a:rPr lang="en-US" sz="1400" b="0" i="0" dirty="0">
                <a:effectLst/>
                <a:latin typeface="Times New Roman" panose="02020603050405020304" pitchFamily="18" charset="0"/>
                <a:cs typeface="Times New Roman" panose="02020603050405020304" pitchFamily="18" charset="0"/>
              </a:rPr>
              <a:t>Attention Mechanisms: Current research in the field of natural language processing (NLP) has highlighted the effectiveness of attention mechanisms. These mechanisms enable models to concentrate on particular words or expressions within a tweet, enhancing their capacity to comprehend context and meaning. </a:t>
            </a:r>
          </a:p>
          <a:p>
            <a:pPr>
              <a:lnSpc>
                <a:spcPct val="110000"/>
              </a:lnSpc>
            </a:pPr>
            <a:r>
              <a:rPr lang="en-US" sz="1400" b="0" i="0" dirty="0">
                <a:effectLst/>
                <a:latin typeface="Times New Roman" panose="02020603050405020304" pitchFamily="18" charset="0"/>
                <a:cs typeface="Times New Roman" panose="02020603050405020304" pitchFamily="18" charset="0"/>
              </a:rPr>
              <a:t>Cross-Lingual Classification: Disasters are not confined to a single region, and tweets can be composed in various languages. Cross-lingual tweet classification models have been created to tackle this issue.</a:t>
            </a:r>
          </a:p>
          <a:p>
            <a:pPr marL="0" indent="0">
              <a:lnSpc>
                <a:spcPct val="110000"/>
              </a:lnSpc>
              <a:buNone/>
            </a:pPr>
            <a:r>
              <a:rPr lang="en-US" sz="1400" b="1" i="0" dirty="0">
                <a:effectLst/>
                <a:latin typeface="Times New Roman" panose="02020603050405020304" pitchFamily="18" charset="0"/>
                <a:cs typeface="Times New Roman" panose="02020603050405020304" pitchFamily="18" charset="0"/>
              </a:rPr>
              <a:t>Applications:</a:t>
            </a:r>
            <a:r>
              <a:rPr lang="en-US" sz="1400" b="0" i="0" dirty="0">
                <a:effectLst/>
                <a:latin typeface="Times New Roman" panose="02020603050405020304" pitchFamily="18" charset="0"/>
                <a:cs typeface="Times New Roman" panose="02020603050405020304" pitchFamily="18" charset="0"/>
              </a:rPr>
              <a:t> </a:t>
            </a:r>
          </a:p>
          <a:p>
            <a:pPr>
              <a:lnSpc>
                <a:spcPct val="110000"/>
              </a:lnSpc>
            </a:pPr>
            <a:r>
              <a:rPr lang="en-US" sz="1400" b="0" i="0" dirty="0">
                <a:effectLst/>
                <a:latin typeface="Times New Roman" panose="02020603050405020304" pitchFamily="18" charset="0"/>
                <a:cs typeface="Times New Roman" panose="02020603050405020304" pitchFamily="18" charset="0"/>
              </a:rPr>
              <a:t> </a:t>
            </a:r>
            <a:r>
              <a:rPr lang="en-US" sz="1400" b="1" i="0" dirty="0">
                <a:effectLst/>
                <a:latin typeface="Times New Roman" panose="02020603050405020304" pitchFamily="18" charset="0"/>
                <a:cs typeface="Times New Roman" panose="02020603050405020304" pitchFamily="18" charset="0"/>
              </a:rPr>
              <a:t>Twitter Disaster Response Tools:</a:t>
            </a:r>
            <a:r>
              <a:rPr lang="en-US" sz="1400" b="0" i="0" dirty="0">
                <a:effectLst/>
                <a:latin typeface="Times New Roman" panose="02020603050405020304" pitchFamily="18" charset="0"/>
                <a:cs typeface="Times New Roman" panose="02020603050405020304" pitchFamily="18" charset="0"/>
              </a:rPr>
              <a:t> Tools for managing disasters and researchers have already created utilities for monitoring Twitter during emergency situations. These utilities frequently employ tweet categorization to detect disaster occurrences and offer support in response activities.</a:t>
            </a:r>
          </a:p>
          <a:p>
            <a:pPr>
              <a:lnSpc>
                <a:spcPct val="110000"/>
              </a:lnSpc>
            </a:pPr>
            <a:r>
              <a:rPr lang="en-US" sz="1400" b="1" i="0" dirty="0">
                <a:effectLst/>
                <a:latin typeface="Times New Roman" panose="02020603050405020304" pitchFamily="18" charset="0"/>
                <a:cs typeface="Times New Roman" panose="02020603050405020304" pitchFamily="18" charset="0"/>
              </a:rPr>
              <a:t>Public Health Crisis Management: </a:t>
            </a:r>
            <a:r>
              <a:rPr lang="en-US" sz="1400" i="0" dirty="0">
                <a:effectLst/>
                <a:latin typeface="Times New Roman" panose="02020603050405020304" pitchFamily="18" charset="0"/>
                <a:cs typeface="Times New Roman" panose="02020603050405020304" pitchFamily="18" charset="0"/>
              </a:rPr>
              <a:t>Analogous models have been employed in the management of public health crises, including the surveillance of disease outbreaks. The capability to categorize tweets connected to disease outbreaks or health emergencies is crucial for public health organizations.</a:t>
            </a:r>
          </a:p>
          <a:p>
            <a:pPr>
              <a:lnSpc>
                <a:spcPct val="110000"/>
              </a:lnSpc>
            </a:pPr>
            <a:endParaRPr lang="en-IN" sz="1300"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773058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B400FFE-456D-6858-A26F-ACC77F064158}"/>
              </a:ext>
            </a:extLst>
          </p:cNvPr>
          <p:cNvSpPr>
            <a:spLocks noGrp="1"/>
          </p:cNvSpPr>
          <p:nvPr>
            <p:ph type="title"/>
          </p:nvPr>
        </p:nvSpPr>
        <p:spPr>
          <a:xfrm>
            <a:off x="5116783" y="516835"/>
            <a:ext cx="5977937" cy="1666501"/>
          </a:xfrm>
        </p:spPr>
        <p:txBody>
          <a:bodyPr>
            <a:normAutofit/>
          </a:bodyPr>
          <a:lstStyle/>
          <a:p>
            <a:r>
              <a:rPr lang="en-IN" sz="4000">
                <a:solidFill>
                  <a:srgbClr val="FFFFFF"/>
                </a:solidFill>
              </a:rPr>
              <a:t>Overview of Dataset</a:t>
            </a:r>
          </a:p>
        </p:txBody>
      </p:sp>
      <p:pic>
        <p:nvPicPr>
          <p:cNvPr id="5" name="Picture 4" descr="Magnifying glass showing decling performance">
            <a:extLst>
              <a:ext uri="{FF2B5EF4-FFF2-40B4-BE49-F238E27FC236}">
                <a16:creationId xmlns:a16="http://schemas.microsoft.com/office/drawing/2014/main" id="{794F74CB-E689-ABDC-16D8-593BDC72510D}"/>
              </a:ext>
            </a:extLst>
          </p:cNvPr>
          <p:cNvPicPr>
            <a:picLocks noChangeAspect="1"/>
          </p:cNvPicPr>
          <p:nvPr/>
        </p:nvPicPr>
        <p:blipFill rotWithShape="1">
          <a:blip r:embed="rId2"/>
          <a:srcRect l="12429" r="42992" b="-1"/>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D7A16F-4F33-1D4C-BEEF-B39BD134679C}"/>
              </a:ext>
            </a:extLst>
          </p:cNvPr>
          <p:cNvSpPr>
            <a:spLocks noGrp="1"/>
          </p:cNvSpPr>
          <p:nvPr>
            <p:ph idx="1"/>
          </p:nvPr>
        </p:nvSpPr>
        <p:spPr>
          <a:xfrm>
            <a:off x="5116784" y="2546224"/>
            <a:ext cx="6170712" cy="3854574"/>
          </a:xfrm>
        </p:spPr>
        <p:txBody>
          <a:bodyPr>
            <a:normAutofit fontScale="77500" lnSpcReduction="20000"/>
          </a:bodyPr>
          <a:lstStyle/>
          <a:p>
            <a:pPr>
              <a:lnSpc>
                <a:spcPct val="110000"/>
              </a:lnSpc>
            </a:pPr>
            <a:r>
              <a:rPr lang="en-US" sz="1800" b="1" i="0" dirty="0">
                <a:solidFill>
                  <a:srgbClr val="FFFFFF"/>
                </a:solidFill>
                <a:effectLst/>
                <a:latin typeface="Times New Roman" panose="02020603050405020304" pitchFamily="18" charset="0"/>
                <a:cs typeface="Times New Roman" panose="02020603050405020304" pitchFamily="18" charset="0"/>
              </a:rPr>
              <a:t>Dataset Source:</a:t>
            </a:r>
            <a:endParaRPr lang="en-US" sz="1800" b="0" i="0" dirty="0">
              <a:solidFill>
                <a:srgbClr val="FFFFFF"/>
              </a:solidFill>
              <a:effectLst/>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r>
              <a:rPr lang="en-US" sz="1800" b="0" i="0" dirty="0">
                <a:solidFill>
                  <a:srgbClr val="FFFFFF"/>
                </a:solidFill>
                <a:effectLst/>
                <a:latin typeface="Times New Roman" panose="02020603050405020304" pitchFamily="18" charset="0"/>
                <a:cs typeface="Times New Roman" panose="02020603050405020304" pitchFamily="18" charset="0"/>
              </a:rPr>
              <a:t>The dataset can be collected from various sources, such as Kaggle, Twitter, or other relevant data repositories.</a:t>
            </a:r>
          </a:p>
          <a:p>
            <a:pPr>
              <a:lnSpc>
                <a:spcPct val="110000"/>
              </a:lnSpc>
            </a:pPr>
            <a:r>
              <a:rPr lang="en-US" sz="1800" b="1" i="0" dirty="0">
                <a:solidFill>
                  <a:srgbClr val="FFFFFF"/>
                </a:solidFill>
                <a:effectLst/>
                <a:latin typeface="Times New Roman" panose="02020603050405020304" pitchFamily="18" charset="0"/>
                <a:cs typeface="Times New Roman" panose="02020603050405020304" pitchFamily="18" charset="0"/>
              </a:rPr>
              <a:t>Data Description:</a:t>
            </a:r>
            <a:endParaRPr lang="en-US" sz="1800" b="0" i="0" dirty="0">
              <a:solidFill>
                <a:srgbClr val="FFFFFF"/>
              </a:solidFill>
              <a:effectLst/>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r>
              <a:rPr lang="en-US" sz="1800" b="0" i="0" dirty="0">
                <a:solidFill>
                  <a:srgbClr val="FFFFFF"/>
                </a:solidFill>
                <a:effectLst/>
                <a:latin typeface="Times New Roman" panose="02020603050405020304" pitchFamily="18" charset="0"/>
                <a:cs typeface="Times New Roman" panose="02020603050405020304" pitchFamily="18" charset="0"/>
              </a:rPr>
              <a:t>The dataset consists of a collection of tweets, each labeled as either "disaster-related" or "non-disaster-related."</a:t>
            </a:r>
          </a:p>
          <a:p>
            <a:pPr>
              <a:lnSpc>
                <a:spcPct val="110000"/>
              </a:lnSpc>
              <a:buFont typeface="Arial" panose="020B0604020202020204" pitchFamily="34" charset="0"/>
              <a:buChar char="•"/>
            </a:pPr>
            <a:r>
              <a:rPr lang="en-US" sz="1800" b="0" i="0" dirty="0">
                <a:solidFill>
                  <a:srgbClr val="FFFFFF"/>
                </a:solidFill>
                <a:effectLst/>
                <a:latin typeface="Times New Roman" panose="02020603050405020304" pitchFamily="18" charset="0"/>
                <a:cs typeface="Times New Roman" panose="02020603050405020304" pitchFamily="18" charset="0"/>
              </a:rPr>
              <a:t>The tweets are in textual format and can vary in length.</a:t>
            </a:r>
          </a:p>
          <a:p>
            <a:pPr marL="0" indent="0">
              <a:lnSpc>
                <a:spcPct val="110000"/>
              </a:lnSpc>
              <a:buNone/>
            </a:pPr>
            <a:r>
              <a:rPr lang="en-US" sz="1800" dirty="0">
                <a:solidFill>
                  <a:srgbClr val="FFFFFF"/>
                </a:solidFill>
                <a:latin typeface="Times New Roman" panose="02020603050405020304" pitchFamily="18" charset="0"/>
                <a:cs typeface="Times New Roman" panose="02020603050405020304" pitchFamily="18" charset="0"/>
              </a:rPr>
              <a:t> </a:t>
            </a:r>
            <a:r>
              <a:rPr lang="en-IN" sz="1800" b="1" i="0" dirty="0">
                <a:solidFill>
                  <a:srgbClr val="FFFFFF"/>
                </a:solidFill>
                <a:effectLst/>
                <a:latin typeface="Times New Roman" panose="02020603050405020304" pitchFamily="18" charset="0"/>
                <a:cs typeface="Times New Roman" panose="02020603050405020304" pitchFamily="18" charset="0"/>
              </a:rPr>
              <a:t>Data Fields:</a:t>
            </a:r>
          </a:p>
          <a:p>
            <a:pPr marL="0" indent="0">
              <a:lnSpc>
                <a:spcPct val="110000"/>
              </a:lnSpc>
              <a:buNone/>
            </a:pPr>
            <a:r>
              <a:rPr lang="en-US" sz="1800" b="0" i="0" dirty="0">
                <a:solidFill>
                  <a:srgbClr val="FFFFFF"/>
                </a:solidFill>
                <a:effectLst/>
                <a:latin typeface="Times New Roman" panose="02020603050405020304" pitchFamily="18" charset="0"/>
                <a:cs typeface="Times New Roman" panose="02020603050405020304" pitchFamily="18" charset="0"/>
              </a:rPr>
              <a:t>  Each data entry in the dataset typically includes the following fields:</a:t>
            </a:r>
          </a:p>
          <a:p>
            <a:pPr marL="0" indent="0">
              <a:lnSpc>
                <a:spcPct val="110000"/>
              </a:lnSpc>
              <a:buNone/>
            </a:pPr>
            <a:r>
              <a:rPr lang="en-US" sz="1800" dirty="0">
                <a:solidFill>
                  <a:srgbClr val="FFFFFF"/>
                </a:solidFill>
                <a:latin typeface="Times New Roman" panose="02020603050405020304" pitchFamily="18" charset="0"/>
                <a:cs typeface="Times New Roman" panose="02020603050405020304" pitchFamily="18" charset="0"/>
              </a:rPr>
              <a:t>  </a:t>
            </a:r>
            <a:r>
              <a:rPr lang="en-US" sz="1800" dirty="0" err="1">
                <a:solidFill>
                  <a:srgbClr val="FFFFFF"/>
                </a:solidFill>
                <a:latin typeface="Times New Roman" panose="02020603050405020304" pitchFamily="18" charset="0"/>
                <a:cs typeface="Times New Roman" panose="02020603050405020304" pitchFamily="18" charset="0"/>
              </a:rPr>
              <a:t>Text:The</a:t>
            </a:r>
            <a:r>
              <a:rPr lang="en-US" sz="1800" dirty="0">
                <a:solidFill>
                  <a:srgbClr val="FFFFFF"/>
                </a:solidFill>
                <a:latin typeface="Times New Roman" panose="02020603050405020304" pitchFamily="18" charset="0"/>
                <a:cs typeface="Times New Roman" panose="02020603050405020304" pitchFamily="18" charset="0"/>
              </a:rPr>
              <a:t> tweet text</a:t>
            </a:r>
          </a:p>
          <a:p>
            <a:pPr marL="0" indent="0">
              <a:lnSpc>
                <a:spcPct val="110000"/>
              </a:lnSpc>
              <a:buNone/>
            </a:pPr>
            <a:r>
              <a:rPr lang="en-US" sz="1800" b="0" i="0" dirty="0">
                <a:solidFill>
                  <a:srgbClr val="FFFFFF"/>
                </a:solidFill>
                <a:effectLst/>
                <a:latin typeface="Times New Roman" panose="02020603050405020304" pitchFamily="18" charset="0"/>
                <a:cs typeface="Times New Roman" panose="02020603050405020304" pitchFamily="18" charset="0"/>
              </a:rPr>
              <a:t>   </a:t>
            </a:r>
            <a:r>
              <a:rPr lang="en-US" sz="1800" dirty="0" err="1">
                <a:solidFill>
                  <a:srgbClr val="FFFFFF"/>
                </a:solidFill>
                <a:latin typeface="Times New Roman" panose="02020603050405020304" pitchFamily="18" charset="0"/>
                <a:cs typeface="Times New Roman" panose="02020603050405020304" pitchFamily="18" charset="0"/>
              </a:rPr>
              <a:t>T</a:t>
            </a:r>
            <a:r>
              <a:rPr lang="en-US" sz="1800" b="0" i="0" dirty="0" err="1">
                <a:solidFill>
                  <a:srgbClr val="FFFFFF"/>
                </a:solidFill>
                <a:effectLst/>
                <a:latin typeface="Times New Roman" panose="02020603050405020304" pitchFamily="18" charset="0"/>
                <a:cs typeface="Times New Roman" panose="02020603050405020304" pitchFamily="18" charset="0"/>
              </a:rPr>
              <a:t>arget:A</a:t>
            </a:r>
            <a:r>
              <a:rPr lang="en-US" sz="1800" b="0" i="0" dirty="0">
                <a:solidFill>
                  <a:srgbClr val="FFFFFF"/>
                </a:solidFill>
                <a:effectLst/>
                <a:latin typeface="Times New Roman" panose="02020603050405020304" pitchFamily="18" charset="0"/>
                <a:cs typeface="Times New Roman" panose="02020603050405020304" pitchFamily="18" charset="0"/>
              </a:rPr>
              <a:t> binary label indicating whether the tweet is disaster-related (1) or not (0).</a:t>
            </a:r>
          </a:p>
          <a:p>
            <a:pPr marL="0" indent="0">
              <a:lnSpc>
                <a:spcPct val="110000"/>
              </a:lnSpc>
              <a:buNone/>
            </a:pPr>
            <a:endParaRPr lang="en-US" sz="1000" b="0" i="0" dirty="0">
              <a:solidFill>
                <a:srgbClr val="FFFFFF"/>
              </a:solidFill>
              <a:effectLst/>
              <a:latin typeface="Times New Roman" panose="02020603050405020304" pitchFamily="18" charset="0"/>
              <a:cs typeface="Times New Roman" panose="02020603050405020304" pitchFamily="18" charset="0"/>
            </a:endParaRPr>
          </a:p>
          <a:p>
            <a:pPr marL="0" indent="0">
              <a:lnSpc>
                <a:spcPct val="110000"/>
              </a:lnSpc>
              <a:buNone/>
            </a:pPr>
            <a:endParaRPr lang="en-US" sz="1000" b="0" i="0" dirty="0">
              <a:solidFill>
                <a:srgbClr val="FFFFFF"/>
              </a:solidFill>
              <a:effectLst/>
              <a:latin typeface="Times New Roman" panose="02020603050405020304" pitchFamily="18" charset="0"/>
              <a:cs typeface="Times New Roman" panose="02020603050405020304" pitchFamily="18" charset="0"/>
            </a:endParaRPr>
          </a:p>
          <a:p>
            <a:pPr>
              <a:lnSpc>
                <a:spcPct val="110000"/>
              </a:lnSpc>
            </a:pPr>
            <a:endParaRPr lang="en-IN" sz="1000" dirty="0">
              <a:solidFill>
                <a:srgbClr val="FFFFFF"/>
              </a:solidFill>
            </a:endParaRPr>
          </a:p>
        </p:txBody>
      </p:sp>
    </p:spTree>
    <p:extLst>
      <p:ext uri="{BB962C8B-B14F-4D97-AF65-F5344CB8AC3E}">
        <p14:creationId xmlns:p14="http://schemas.microsoft.com/office/powerpoint/2010/main" val="179345543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9DC6220-D35F-F7D5-77BF-D1FB6FCB3F30}"/>
              </a:ext>
            </a:extLst>
          </p:cNvPr>
          <p:cNvSpPr>
            <a:spLocks noGrp="1"/>
          </p:cNvSpPr>
          <p:nvPr>
            <p:ph type="title"/>
          </p:nvPr>
        </p:nvSpPr>
        <p:spPr>
          <a:xfrm>
            <a:off x="5116783" y="516836"/>
            <a:ext cx="5977937" cy="943830"/>
          </a:xfrm>
        </p:spPr>
        <p:txBody>
          <a:bodyPr>
            <a:normAutofit/>
          </a:bodyPr>
          <a:lstStyle/>
          <a:p>
            <a:r>
              <a:rPr lang="en-IN" sz="4000" b="1" i="0" dirty="0">
                <a:solidFill>
                  <a:srgbClr val="FFFFFF"/>
                </a:solidFill>
                <a:effectLst/>
                <a:latin typeface="Söhne"/>
              </a:rPr>
              <a:t>Approach</a:t>
            </a:r>
            <a:endParaRPr lang="en-IN" sz="4000" dirty="0">
              <a:solidFill>
                <a:srgbClr val="FFFFFF"/>
              </a:solidFill>
            </a:endParaRPr>
          </a:p>
        </p:txBody>
      </p:sp>
      <p:pic>
        <p:nvPicPr>
          <p:cNvPr id="5" name="Picture 4" descr="Graph on document with pen">
            <a:extLst>
              <a:ext uri="{FF2B5EF4-FFF2-40B4-BE49-F238E27FC236}">
                <a16:creationId xmlns:a16="http://schemas.microsoft.com/office/drawing/2014/main" id="{2C016C67-A01D-6DFD-D73F-6A6EFD139EAC}"/>
              </a:ext>
            </a:extLst>
          </p:cNvPr>
          <p:cNvPicPr>
            <a:picLocks noChangeAspect="1"/>
          </p:cNvPicPr>
          <p:nvPr/>
        </p:nvPicPr>
        <p:blipFill rotWithShape="1">
          <a:blip r:embed="rId2"/>
          <a:srcRect l="34572" r="20849" b="-1"/>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69027A-2329-B38B-FE45-767A11A24C44}"/>
              </a:ext>
            </a:extLst>
          </p:cNvPr>
          <p:cNvSpPr>
            <a:spLocks noGrp="1"/>
          </p:cNvSpPr>
          <p:nvPr>
            <p:ph idx="1"/>
          </p:nvPr>
        </p:nvSpPr>
        <p:spPr>
          <a:xfrm>
            <a:off x="5116783" y="2446324"/>
            <a:ext cx="6936671" cy="4465111"/>
          </a:xfrm>
        </p:spPr>
        <p:txBody>
          <a:bodyPr>
            <a:normAutofit lnSpcReduction="10000"/>
          </a:bodyPr>
          <a:lstStyle/>
          <a:p>
            <a:pPr>
              <a:lnSpc>
                <a:spcPct val="110000"/>
              </a:lnSpc>
              <a:buFont typeface="Arial" panose="020B0604020202020204" pitchFamily="34" charset="0"/>
              <a:buChar char="•"/>
            </a:pPr>
            <a:r>
              <a:rPr lang="en-US" sz="1400" dirty="0">
                <a:solidFill>
                  <a:srgbClr val="FFFFFF"/>
                </a:solidFill>
                <a:latin typeface="Times New Roman" panose="02020603050405020304" pitchFamily="18" charset="0"/>
                <a:cs typeface="Times New Roman" panose="02020603050405020304" pitchFamily="18" charset="0"/>
              </a:rPr>
              <a:t>we</a:t>
            </a:r>
            <a:r>
              <a:rPr lang="en-US" sz="1400" b="0" i="0" dirty="0">
                <a:solidFill>
                  <a:srgbClr val="FFFFFF"/>
                </a:solidFill>
                <a:effectLst/>
                <a:latin typeface="Times New Roman" panose="02020603050405020304" pitchFamily="18" charset="0"/>
                <a:cs typeface="Times New Roman" panose="02020603050405020304" pitchFamily="18" charset="0"/>
              </a:rPr>
              <a:t> Implemented a </a:t>
            </a:r>
            <a:r>
              <a:rPr lang="en-US" sz="1400" b="0" i="0" dirty="0" err="1">
                <a:solidFill>
                  <a:srgbClr val="FFFFFF"/>
                </a:solidFill>
                <a:effectLst/>
                <a:latin typeface="Times New Roman" panose="02020603050405020304" pitchFamily="18" charset="0"/>
                <a:cs typeface="Times New Roman" panose="02020603050405020304" pitchFamily="18" charset="0"/>
              </a:rPr>
              <a:t>PyTorch</a:t>
            </a:r>
            <a:r>
              <a:rPr lang="en-US" sz="1400" b="0" i="0" dirty="0">
                <a:solidFill>
                  <a:srgbClr val="FFFFFF"/>
                </a:solidFill>
                <a:effectLst/>
                <a:latin typeface="Times New Roman" panose="02020603050405020304" pitchFamily="18" charset="0"/>
                <a:cs typeface="Times New Roman" panose="02020603050405020304" pitchFamily="18" charset="0"/>
              </a:rPr>
              <a:t>-based LSTM (Long Short-Term Memory) model, known for its sequential data processing capabilities.</a:t>
            </a:r>
          </a:p>
          <a:p>
            <a:pPr>
              <a:lnSpc>
                <a:spcPct val="110000"/>
              </a:lnSpc>
              <a:buFont typeface="Arial" panose="020B0604020202020204" pitchFamily="34" charset="0"/>
              <a:buChar char="•"/>
            </a:pPr>
            <a:r>
              <a:rPr lang="en-US" sz="1400" b="0" i="0" dirty="0">
                <a:solidFill>
                  <a:srgbClr val="FFFFFF"/>
                </a:solidFill>
                <a:effectLst/>
                <a:latin typeface="Times New Roman" panose="02020603050405020304" pitchFamily="18" charset="0"/>
                <a:cs typeface="Times New Roman" panose="02020603050405020304" pitchFamily="18" charset="0"/>
              </a:rPr>
              <a:t> Utilize a labeled dataset containing a large collection of tweets, some of which are related to disasters.</a:t>
            </a:r>
          </a:p>
          <a:p>
            <a:pPr>
              <a:lnSpc>
                <a:spcPct val="110000"/>
              </a:lnSpc>
              <a:buFont typeface="Arial" panose="020B0604020202020204" pitchFamily="34" charset="0"/>
              <a:buChar char="•"/>
            </a:pPr>
            <a:r>
              <a:rPr lang="en-US" sz="1400" b="0" i="0" dirty="0">
                <a:solidFill>
                  <a:srgbClr val="FFFFFF"/>
                </a:solidFill>
                <a:effectLst/>
                <a:latin typeface="Times New Roman" panose="02020603050405020304" pitchFamily="18" charset="0"/>
                <a:cs typeface="Times New Roman" panose="02020603050405020304" pitchFamily="18" charset="0"/>
              </a:rPr>
              <a:t>Perform extensive text preprocessing, including tokenization, lowercasing, and removal of stop words and special characters.</a:t>
            </a:r>
          </a:p>
          <a:p>
            <a:pPr>
              <a:lnSpc>
                <a:spcPct val="110000"/>
              </a:lnSpc>
              <a:buFont typeface="Arial" panose="020B0604020202020204" pitchFamily="34" charset="0"/>
              <a:buChar char="•"/>
            </a:pPr>
            <a:r>
              <a:rPr lang="en-US" sz="1400" b="0" i="0" dirty="0">
                <a:solidFill>
                  <a:srgbClr val="FFFFFF"/>
                </a:solidFill>
                <a:effectLst/>
                <a:latin typeface="Times New Roman" panose="02020603050405020304" pitchFamily="18" charset="0"/>
                <a:cs typeface="Times New Roman" panose="02020603050405020304" pitchFamily="18" charset="0"/>
              </a:rPr>
              <a:t> Train the LSTM model on the preprocessed dataset, using techniques such as mini-batch training and gradient clipping.</a:t>
            </a:r>
          </a:p>
          <a:p>
            <a:pPr>
              <a:lnSpc>
                <a:spcPct val="110000"/>
              </a:lnSpc>
              <a:buFont typeface="Arial" panose="020B0604020202020204" pitchFamily="34" charset="0"/>
              <a:buChar char="•"/>
            </a:pPr>
            <a:r>
              <a:rPr lang="en-US" sz="1400" b="0" i="0" dirty="0">
                <a:solidFill>
                  <a:srgbClr val="FFFFFF"/>
                </a:solidFill>
                <a:effectLst/>
                <a:latin typeface="Times New Roman" panose="02020603050405020304" pitchFamily="18" charset="0"/>
                <a:cs typeface="Times New Roman" panose="02020603050405020304" pitchFamily="18" charset="0"/>
              </a:rPr>
              <a:t>Hyperparameter Tuning: Optimize hyperparameters for the LSTM model, such as the number of hidden units and learning rate.</a:t>
            </a:r>
          </a:p>
          <a:p>
            <a:pPr>
              <a:lnSpc>
                <a:spcPct val="110000"/>
              </a:lnSpc>
              <a:buFont typeface="Arial" panose="020B0604020202020204" pitchFamily="34" charset="0"/>
              <a:buChar char="•"/>
            </a:pPr>
            <a:r>
              <a:rPr lang="en-US" sz="1400" b="0" i="0" dirty="0">
                <a:solidFill>
                  <a:srgbClr val="FFFFFF"/>
                </a:solidFill>
                <a:effectLst/>
                <a:latin typeface="Times New Roman" panose="02020603050405020304" pitchFamily="18" charset="0"/>
                <a:cs typeface="Times New Roman" panose="02020603050405020304" pitchFamily="18" charset="0"/>
              </a:rPr>
              <a:t>Develop mechanisms to enable real-time tweet classification, allowing the model to analyze tweets as they are posted on platforms like Twitter</a:t>
            </a:r>
          </a:p>
          <a:p>
            <a:pPr>
              <a:lnSpc>
                <a:spcPct val="110000"/>
              </a:lnSpc>
              <a:buFont typeface="Arial" panose="020B0604020202020204" pitchFamily="34" charset="0"/>
              <a:buChar char="•"/>
            </a:pPr>
            <a:r>
              <a:rPr lang="en-US" sz="1400" b="0" i="0" dirty="0">
                <a:solidFill>
                  <a:srgbClr val="FFFFFF"/>
                </a:solidFill>
                <a:effectLst/>
                <a:latin typeface="Times New Roman" panose="02020603050405020304" pitchFamily="18" charset="0"/>
                <a:cs typeface="Times New Roman" panose="02020603050405020304" pitchFamily="18" charset="0"/>
              </a:rPr>
              <a:t>Incorporate attention mechanisms or other techniques to make the model's predictions interpretable, explaining why a particular classification was made</a:t>
            </a:r>
          </a:p>
          <a:p>
            <a:pPr>
              <a:lnSpc>
                <a:spcPct val="110000"/>
              </a:lnSpc>
              <a:buFont typeface="Arial" panose="020B0604020202020204" pitchFamily="34" charset="0"/>
              <a:buChar char="•"/>
            </a:pPr>
            <a:endParaRPr lang="en-US" sz="1400" b="0" i="0" dirty="0">
              <a:solidFill>
                <a:srgbClr val="FFFFFF"/>
              </a:solidFill>
              <a:effectLst/>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endParaRPr lang="en-US" sz="900" b="0" i="0" dirty="0">
              <a:solidFill>
                <a:srgbClr val="FFFFFF"/>
              </a:solidFill>
              <a:effectLst/>
              <a:latin typeface="Söhne"/>
            </a:endParaRPr>
          </a:p>
          <a:p>
            <a:pPr marL="0" indent="0">
              <a:lnSpc>
                <a:spcPct val="110000"/>
              </a:lnSpc>
              <a:buNone/>
            </a:pPr>
            <a:endParaRPr lang="en-IN" sz="900" dirty="0">
              <a:solidFill>
                <a:srgbClr val="FFFFFF"/>
              </a:solidFill>
            </a:endParaRPr>
          </a:p>
        </p:txBody>
      </p:sp>
    </p:spTree>
    <p:extLst>
      <p:ext uri="{BB962C8B-B14F-4D97-AF65-F5344CB8AC3E}">
        <p14:creationId xmlns:p14="http://schemas.microsoft.com/office/powerpoint/2010/main" val="415674868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D59E7-5686-28E7-912D-A8FD4C680469}"/>
              </a:ext>
            </a:extLst>
          </p:cNvPr>
          <p:cNvSpPr>
            <a:spLocks noGrp="1"/>
          </p:cNvSpPr>
          <p:nvPr>
            <p:ph type="title"/>
          </p:nvPr>
        </p:nvSpPr>
        <p:spPr>
          <a:xfrm>
            <a:off x="1097280" y="286603"/>
            <a:ext cx="10058400" cy="1450757"/>
          </a:xfrm>
        </p:spPr>
        <p:txBody>
          <a:bodyPr>
            <a:normAutofit/>
          </a:bodyPr>
          <a:lstStyle/>
          <a:p>
            <a:r>
              <a:rPr lang="en-IN" b="1" i="0" dirty="0">
                <a:effectLst/>
                <a:latin typeface="Söhne"/>
              </a:rPr>
              <a:t>Deliverables</a:t>
            </a:r>
            <a:endParaRPr lang="en-IN" dirty="0"/>
          </a:p>
        </p:txBody>
      </p:sp>
      <p:cxnSp>
        <p:nvCxnSpPr>
          <p:cNvPr id="21" name="Straight Connector 2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C544B8FA-6E64-FB0A-E0A8-A81CA38A8188}"/>
              </a:ext>
            </a:extLst>
          </p:cNvPr>
          <p:cNvGraphicFramePr>
            <a:graphicFrameLocks noGrp="1"/>
          </p:cNvGraphicFramePr>
          <p:nvPr>
            <p:ph idx="1"/>
            <p:extLst>
              <p:ext uri="{D42A27DB-BD31-4B8C-83A1-F6EECF244321}">
                <p14:modId xmlns:p14="http://schemas.microsoft.com/office/powerpoint/2010/main" val="291722622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9054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F947E-8657-D551-E46E-17442D275081}"/>
              </a:ext>
            </a:extLst>
          </p:cNvPr>
          <p:cNvSpPr>
            <a:spLocks noGrp="1"/>
          </p:cNvSpPr>
          <p:nvPr>
            <p:ph type="title"/>
          </p:nvPr>
        </p:nvSpPr>
        <p:spPr>
          <a:xfrm>
            <a:off x="1097280" y="286603"/>
            <a:ext cx="10058400" cy="1450757"/>
          </a:xfrm>
        </p:spPr>
        <p:txBody>
          <a:bodyPr>
            <a:normAutofit/>
          </a:bodyPr>
          <a:lstStyle/>
          <a:p>
            <a:r>
              <a:rPr lang="en-IN" b="1" i="0" dirty="0">
                <a:effectLst/>
                <a:latin typeface="Söhne"/>
              </a:rPr>
              <a:t>Evaluation Methodology</a:t>
            </a:r>
            <a:endParaRPr lang="en-IN" dirty="0"/>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EBE2242F-67F8-05EF-2B2F-A8E5BD11E23B}"/>
              </a:ext>
            </a:extLst>
          </p:cNvPr>
          <p:cNvGraphicFramePr>
            <a:graphicFrameLocks noGrp="1"/>
          </p:cNvGraphicFramePr>
          <p:nvPr>
            <p:ph idx="1"/>
            <p:extLst>
              <p:ext uri="{D42A27DB-BD31-4B8C-83A1-F6EECF244321}">
                <p14:modId xmlns:p14="http://schemas.microsoft.com/office/powerpoint/2010/main" val="3395803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3712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3C3522"/>
      </a:dk2>
      <a:lt2>
        <a:srgbClr val="E8E7E2"/>
      </a:lt2>
      <a:accent1>
        <a:srgbClr val="94A0C8"/>
      </a:accent1>
      <a:accent2>
        <a:srgbClr val="7CA5BC"/>
      </a:accent2>
      <a:accent3>
        <a:srgbClr val="7FACAA"/>
      </a:accent3>
      <a:accent4>
        <a:srgbClr val="73AF93"/>
      </a:accent4>
      <a:accent5>
        <a:srgbClr val="7EAD83"/>
      </a:accent5>
      <a:accent6>
        <a:srgbClr val="84AD72"/>
      </a:accent6>
      <a:hlink>
        <a:srgbClr val="8F8256"/>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229</TotalTime>
  <Words>1021</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Sagona Book</vt:lpstr>
      <vt:lpstr>Sagona ExtraLight</vt:lpstr>
      <vt:lpstr>Söhne</vt:lpstr>
      <vt:lpstr>Times New Roman</vt:lpstr>
      <vt:lpstr>Wingdings</vt:lpstr>
      <vt:lpstr>zeitung</vt:lpstr>
      <vt:lpstr>RetrospectVTI</vt:lpstr>
      <vt:lpstr>Disaster Tweets Analysis Using LSTM </vt:lpstr>
      <vt:lpstr>Statement of Project Objectives</vt:lpstr>
      <vt:lpstr>Statement of Value</vt:lpstr>
      <vt:lpstr>Review of the State of the Art and Relevant Works</vt:lpstr>
      <vt:lpstr>Review of the State of the Art and Relevant Works</vt:lpstr>
      <vt:lpstr>Overview of Dataset</vt:lpstr>
      <vt:lpstr>Approach</vt:lpstr>
      <vt:lpstr>Deliverables</vt:lpstr>
      <vt:lpstr>Evaluation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Tweets Analysis Using LSTM </dc:title>
  <dc:creator>Mukka, Rakshala</dc:creator>
  <cp:lastModifiedBy>Mukka, Rakshala</cp:lastModifiedBy>
  <cp:revision>7</cp:revision>
  <dcterms:created xsi:type="dcterms:W3CDTF">2023-10-30T20:59:28Z</dcterms:created>
  <dcterms:modified xsi:type="dcterms:W3CDTF">2023-12-06T19:49:28Z</dcterms:modified>
</cp:coreProperties>
</file>