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26" name="Slide Image Placeholder 1"/>
          <p:cNvSpPr>
            <a:spLocks noChangeAspect="1" noRot="1" noGrp="1"/>
          </p:cNvSpPr>
          <p:nvPr>
            <p:ph type="sldImg"/>
          </p:nvPr>
        </p:nvSpPr>
        <p:spPr/>
      </p:sp>
      <p:sp>
        <p:nvSpPr>
          <p:cNvPr id="1048627" name="Notes Placeholder 2"/>
          <p:cNvSpPr>
            <a:spLocks noGrp="1"/>
          </p:cNvSpPr>
          <p:nvPr>
            <p:ph type="body" idx="1"/>
          </p:nvPr>
        </p:nvSpPr>
        <p:spPr/>
        <p:txBody>
          <a:bodyPr/>
          <a:p>
            <a:endParaRPr dirty="0" lang="en-IN"/>
          </a:p>
        </p:txBody>
      </p:sp>
      <p:sp>
        <p:nvSpPr>
          <p:cNvPr id="1048628"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3" name=""/>
        <p:cNvGrpSpPr/>
        <p:nvPr/>
      </p:nvGrpSpPr>
      <p:grpSpPr>
        <a:xfrm>
          <a:off x="0" y="0"/>
          <a:ext cx="0" cy="0"/>
          <a:chOff x="0" y="0"/>
          <a:chExt cx="0" cy="0"/>
        </a:xfrm>
      </p:grpSpPr>
      <p:sp>
        <p:nvSpPr>
          <p:cNvPr id="1048602"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03"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0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0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0"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4"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grpSp>
        <p:nvGrpSpPr>
          <p:cNvPr id="27" name="object 2"/>
          <p:cNvGrpSpPr/>
          <p:nvPr/>
        </p:nvGrpSpPr>
        <p:grpSpPr>
          <a:xfrm>
            <a:off x="876299" y="990600"/>
            <a:ext cx="1743075" cy="1333500"/>
            <a:chOff x="742950" y="1104900"/>
            <a:chExt cx="1743075" cy="1333500"/>
          </a:xfrm>
        </p:grpSpPr>
        <p:sp>
          <p:nvSpPr>
            <p:cNvPr id="1048619"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20"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1"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22"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23"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5"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24"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25" name="TextBox 13"/>
          <p:cNvSpPr txBox="1"/>
          <p:nvPr/>
        </p:nvSpPr>
        <p:spPr>
          <a:xfrm>
            <a:off x="2554542" y="3314150"/>
            <a:ext cx="8610600" cy="1869440"/>
          </a:xfrm>
          <a:prstGeom prst="rect"/>
          <a:noFill/>
        </p:spPr>
        <p:txBody>
          <a:bodyPr rtlCol="0" wrap="square">
            <a:spAutoFit/>
          </a:bodyPr>
          <a:p>
            <a:r>
              <a:rPr sz="2400" lang="en-US"/>
              <a:t>STUDENT NAME:</a:t>
            </a:r>
            <a:r>
              <a:rPr sz="2400" lang="en-US"/>
              <a:t>V</a:t>
            </a:r>
            <a:r>
              <a:rPr sz="2400" lang="en-US"/>
              <a:t>.</a:t>
            </a:r>
            <a:r>
              <a:rPr sz="2400" lang="en-US"/>
              <a:t>D</a:t>
            </a:r>
            <a:r>
              <a:rPr sz="2400" lang="en-US"/>
              <a:t>e</a:t>
            </a:r>
            <a:r>
              <a:rPr sz="2400" lang="en-US"/>
              <a:t>e</a:t>
            </a:r>
            <a:r>
              <a:rPr sz="2400" lang="en-US"/>
              <a:t>p</a:t>
            </a:r>
            <a:r>
              <a:rPr sz="2400" lang="en-US"/>
              <a:t>t</a:t>
            </a:r>
            <a:r>
              <a:rPr sz="2400" lang="en-US"/>
              <a:t>h</a:t>
            </a:r>
            <a:r>
              <a:rPr sz="2400" lang="en-US"/>
              <a:t>a</a:t>
            </a:r>
            <a:endParaRPr dirty="0" sz="2400" lang="en-US"/>
          </a:p>
          <a:p>
            <a:r>
              <a:rPr dirty="0" sz="2400" lang="en-US"/>
              <a:t>REGISTER NO:</a:t>
            </a:r>
            <a:r>
              <a:rPr dirty="0" sz="2400" lang="en-US"/>
              <a:t>1</a:t>
            </a:r>
            <a:r>
              <a:rPr dirty="0" sz="2400" lang="en-US"/>
              <a:t>2</a:t>
            </a:r>
            <a:r>
              <a:rPr dirty="0" sz="2400" lang="en-US"/>
              <a:t>2</a:t>
            </a:r>
            <a:r>
              <a:rPr dirty="0" sz="2400" lang="en-US"/>
              <a:t>2</a:t>
            </a:r>
            <a:r>
              <a:rPr dirty="0" sz="2400" lang="en-US"/>
              <a:t>0</a:t>
            </a:r>
            <a:r>
              <a:rPr dirty="0" sz="2400" lang="en-US"/>
              <a:t>2</a:t>
            </a:r>
            <a:r>
              <a:rPr dirty="0" sz="2400" lang="en-US"/>
              <a:t>7</a:t>
            </a:r>
            <a:r>
              <a:rPr dirty="0" sz="2400" lang="en-US"/>
              <a:t>0</a:t>
            </a:r>
            <a:r>
              <a:rPr dirty="0" sz="2400" lang="en-US"/>
              <a:t>9</a:t>
            </a:r>
            <a:endParaRPr altLang="en-US" lang="zh-CN"/>
          </a:p>
          <a:p>
            <a:r>
              <a:rPr dirty="0" sz="2400" lang="en-US"/>
              <a:t>DEPARTMENT:</a:t>
            </a:r>
            <a:r>
              <a:rPr dirty="0" sz="2400" lang="en-US"/>
              <a:t>B</a:t>
            </a:r>
            <a:r>
              <a:rPr dirty="0" sz="2400" lang="en-US"/>
              <a:t>C</a:t>
            </a:r>
            <a:r>
              <a:rPr dirty="0" sz="2400" lang="en-US"/>
              <a:t>O</a:t>
            </a:r>
            <a:r>
              <a:rPr dirty="0" sz="2400" lang="en-US"/>
              <a:t>M</a:t>
            </a:r>
            <a:r>
              <a:rPr dirty="0" sz="2400" lang="en-US"/>
              <a:t>(</a:t>
            </a:r>
            <a:r>
              <a:rPr dirty="0" sz="2400" lang="en-US"/>
              <a:t>C</a:t>
            </a:r>
            <a:r>
              <a:rPr dirty="0" sz="2400" lang="en-US"/>
              <a:t>o</a:t>
            </a:r>
            <a:r>
              <a:rPr dirty="0" sz="2400" lang="en-US"/>
              <a:t>r</a:t>
            </a:r>
            <a:r>
              <a:rPr dirty="0" sz="2400" lang="en-US"/>
              <a:t>p</a:t>
            </a:r>
            <a:r>
              <a:rPr dirty="0" sz="2400" lang="en-US"/>
              <a:t>o</a:t>
            </a:r>
            <a:r>
              <a:rPr dirty="0" sz="2400" lang="en-US"/>
              <a:t>rate</a:t>
            </a:r>
            <a:r>
              <a:rPr dirty="0" sz="2400" lang="en-US"/>
              <a:t> </a:t>
            </a:r>
            <a:r>
              <a:rPr dirty="0" sz="2400" lang="en-US"/>
              <a:t>S</a:t>
            </a:r>
            <a:r>
              <a:rPr dirty="0" sz="2400" lang="en-US"/>
              <a:t>e</a:t>
            </a:r>
            <a:r>
              <a:rPr dirty="0" sz="2400" lang="en-US"/>
              <a:t>c</a:t>
            </a:r>
            <a:r>
              <a:rPr dirty="0" sz="2400" lang="en-US"/>
              <a:t>r</a:t>
            </a:r>
            <a:r>
              <a:rPr dirty="0" sz="2400" lang="en-US"/>
              <a:t>etaryship</a:t>
            </a:r>
            <a:r>
              <a:rPr dirty="0" sz="2400" lang="en-US"/>
              <a:t>)</a:t>
            </a:r>
            <a:r>
              <a:rPr dirty="0" sz="2400" lang="en-US"/>
              <a:t> </a:t>
            </a:r>
            <a:endParaRPr altLang="en-US" lang="zh-CN"/>
          </a:p>
          <a:p>
            <a:r>
              <a:rPr dirty="0" sz="2400" lang="en-US"/>
              <a:t>COLLEGE</a:t>
            </a:r>
            <a:r>
              <a:rPr dirty="0" sz="2400" lang="en-US"/>
              <a:t>:</a:t>
            </a:r>
            <a:r>
              <a:rPr dirty="0" sz="2400" lang="en-US"/>
              <a:t>T</a:t>
            </a:r>
            <a:r>
              <a:rPr dirty="0" sz="2400" lang="en-US"/>
              <a:t>h</a:t>
            </a:r>
            <a:r>
              <a:rPr dirty="0" sz="2400" lang="en-US"/>
              <a:t>i</a:t>
            </a:r>
            <a:r>
              <a:rPr dirty="0" sz="2400" lang="en-US"/>
              <a:t>r</a:t>
            </a:r>
            <a:r>
              <a:rPr dirty="0" sz="2400" lang="en-US"/>
              <a:t>u</a:t>
            </a:r>
            <a:r>
              <a:rPr dirty="0" sz="2400" lang="en-US"/>
              <a:t>t</a:t>
            </a:r>
            <a:r>
              <a:rPr dirty="0" sz="2400" lang="en-US"/>
              <a:t>h</a:t>
            </a:r>
            <a:r>
              <a:rPr dirty="0" sz="2400" lang="en-US"/>
              <a:t>a</a:t>
            </a:r>
            <a:r>
              <a:rPr dirty="0" sz="2400" lang="en-US"/>
              <a:t>ngal</a:t>
            </a:r>
            <a:r>
              <a:rPr dirty="0" sz="2400" lang="en-US"/>
              <a:t> </a:t>
            </a:r>
            <a:r>
              <a:rPr dirty="0" sz="2400" lang="en-US"/>
              <a:t>N</a:t>
            </a:r>
            <a:r>
              <a:rPr dirty="0" sz="2400" lang="en-US"/>
              <a:t>a</a:t>
            </a:r>
            <a:r>
              <a:rPr dirty="0" sz="2400" lang="en-US"/>
              <a:t>d</a:t>
            </a:r>
            <a:r>
              <a:rPr dirty="0" sz="2400" lang="en-US"/>
              <a:t>a</a:t>
            </a:r>
            <a:r>
              <a:rPr dirty="0" sz="2400" lang="en-US"/>
              <a:t>r</a:t>
            </a:r>
            <a:r>
              <a:rPr dirty="0" sz="2400" lang="en-US"/>
              <a:t> </a:t>
            </a:r>
            <a:r>
              <a:rPr dirty="0" sz="2400" lang="en-US"/>
              <a:t>c</a:t>
            </a:r>
            <a:r>
              <a:rPr dirty="0" sz="2400" lang="en-US"/>
              <a:t>o</a:t>
            </a:r>
            <a:r>
              <a:rPr dirty="0" sz="2400" lang="en-US"/>
              <a:t>l</a:t>
            </a:r>
            <a:r>
              <a:rPr dirty="0" sz="2400" lang="en-US"/>
              <a:t>l</a:t>
            </a:r>
            <a:r>
              <a:rPr dirty="0" sz="2400" lang="en-US"/>
              <a:t>ege</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0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09"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1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1" name="TextBox 9"/>
          <p:cNvSpPr txBox="1"/>
          <p:nvPr/>
        </p:nvSpPr>
        <p:spPr>
          <a:xfrm>
            <a:off x="1188840" y="1610172"/>
            <a:ext cx="8164710" cy="4091940"/>
          </a:xfrm>
          <a:prstGeom prst="rect"/>
          <a:noFill/>
        </p:spPr>
        <p:txBody>
          <a:bodyPr wrap="square">
            <a:spAutoFit/>
          </a:bodyPr>
          <a:p>
            <a:r>
              <a:rPr lang="en-US"/>
              <a:t>In the "Employee Performance Analysis Using Excel" project, the modeling phase involves setting up the Excel workbook with various tools and techniques to analyze and visualize the data effectively. Here's how each component will be used:1. Data FilteringPurpose: To sort and refine the data to focus on specific criteria, such as department, date range, or individual employee performance.Implementation: Excel's filtering feature will be applied to datasets, allowing users to easily narrow down the data to view only the relevant information. For example, filtering by department or by performance rating.2. Pivot TablesPurpose: To summarize and analyze large datasets by grouping and aggregating data based on different performance metrics.Implementation: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59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0"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0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8" name=""/>
          <p:cNvGraphicFramePr>
            <a:graphicFrameLocks/>
          </p:cNvGraphicFramePr>
          <p:nvPr/>
        </p:nvGraphicFramePr>
        <p:xfrm>
          <a:off x="7843296" y="2095500"/>
          <a:ext cx="4348704" cy="2000928"/>
        </p:xfrm>
        <a:graphic>
          <a:graphicData uri="http://schemas.openxmlformats.org/drawingml/2006/table">
            <a:tbl>
              <a:tblPr/>
              <a:tblGrid>
                <a:gridCol w="724784"/>
                <a:gridCol w="724784"/>
                <a:gridCol w="724784"/>
                <a:gridCol w="724784"/>
                <a:gridCol w="724784"/>
              </a:tblGrid>
              <a:tr h="400185">
                <a:tc>
                  <a:txBody>
                    <a:bodyPr/>
                    <a:p>
                      <a:r>
                        <a:rPr altLang="en-US" lang="en-US"/>
                        <a:t>2</a:t>
                      </a:r>
                      <a:r>
                        <a:rPr altLang="en-US" lang="en-US"/>
                        <a:t>7</a:t>
                      </a:r>
                      <a:r>
                        <a:rPr altLang="en-US" lang="en-US"/>
                        <a:t>0</a:t>
                      </a:r>
                      <a:r>
                        <a:rPr altLang="en-US" lang="en-US"/>
                        <a:t>3</a:t>
                      </a:r>
                      <a:endParaRPr altLang="en-US" lang="zh-CN"/>
                    </a:p>
                  </a:txBody>
                  <a:tcPr marL="8572" marR="8572" marT="0" marB="0" anchor="b">
                    <a:lnL w="2857" cmpd="sng">
                      <a:solidFill>
                        <a:srgbClr val="000000"/>
                      </a:solidFill>
                      <a:prstDash val="solid"/>
                    </a:lnL>
                    <a:lnR w="2857" cmpd="sng">
                      <a:solidFill>
                        <a:srgbClr val="000000"/>
                      </a:solidFill>
                      <a:prstDash val="solid"/>
                    </a:lnR>
                    <a:lnT w="2857" cmpd="sng">
                      <a:solidFill>
                        <a:srgbClr val="000000"/>
                      </a:solidFill>
                      <a:prstDash val="solid"/>
                    </a:lnT>
                    <a:lnB w="2857" cmpd="sng">
                      <a:solidFill>
                        <a:srgbClr val="000000"/>
                      </a:solidFill>
                      <a:prstDash val="solid"/>
                    </a:lnB>
                  </a:tcPr>
                </a:tc>
                <a:tc>
                  <a:txBody>
                    <a:bodyPr/>
                    <a:p>
                      <a:r>
                        <a:rPr altLang="en-US" lang="en-US"/>
                        <a:t>S</a:t>
                      </a:r>
                      <a:r>
                        <a:rPr altLang="en-US" lang="en-US"/>
                        <a:t>a</a:t>
                      </a:r>
                      <a:r>
                        <a:rPr altLang="en-US" lang="en-US"/>
                        <a:t>u</a:t>
                      </a:r>
                      <a:r>
                        <a:rPr altLang="en-US" lang="en-US"/>
                        <a:t>l</a:t>
                      </a:r>
                      <a:endParaRPr altLang="en-US" lang="zh-CN"/>
                    </a:p>
                  </a:txBody>
                  <a:tcPr marL="8572" marR="8572" marT="0" marB="0" anchor="b">
                    <a:lnL w="2857" cmpd="sng">
                      <a:solidFill>
                        <a:srgbClr val="000000"/>
                      </a:solidFill>
                      <a:prstDash val="solid"/>
                    </a:lnL>
                    <a:lnR w="2857" cmpd="sng">
                      <a:solidFill>
                        <a:srgbClr val="000000"/>
                      </a:solidFill>
                      <a:prstDash val="solid"/>
                    </a:lnR>
                    <a:lnT w="2857" cmpd="sng">
                      <a:solidFill>
                        <a:srgbClr val="000000"/>
                      </a:solidFill>
                      <a:prstDash val="solid"/>
                    </a:lnT>
                    <a:lnB w="2857" cmpd="sng">
                      <a:solidFill>
                        <a:srgbClr val="000000"/>
                      </a:solidFill>
                      <a:prstDash val="solid"/>
                    </a:lnB>
                  </a:tcPr>
                </a:tc>
                <a:tc>
                  <a:txBody>
                    <a:bodyPr/>
                    <a:p>
                      <a:r>
                        <a:rPr altLang="en-US" lang="en-US"/>
                        <a:t>S</a:t>
                      </a:r>
                      <a:r>
                        <a:rPr altLang="en-US" lang="en-US"/>
                        <a:t>a</a:t>
                      </a:r>
                      <a:r>
                        <a:rPr altLang="en-US" lang="en-US"/>
                        <a:t>l</a:t>
                      </a:r>
                      <a:r>
                        <a:rPr altLang="en-US" lang="en-US"/>
                        <a:t>e</a:t>
                      </a:r>
                      <a:r>
                        <a:rPr altLang="en-US" lang="en-US"/>
                        <a:t>s</a:t>
                      </a:r>
                      <a:endParaRPr altLang="en-US" lang="zh-CN"/>
                    </a:p>
                  </a:txBody>
                  <a:tcPr marL="8572" marR="8572" marT="0" marB="0" anchor="b">
                    <a:lnL w="2857" cmpd="sng">
                      <a:solidFill>
                        <a:srgbClr val="000000"/>
                      </a:solidFill>
                      <a:prstDash val="solid"/>
                    </a:lnL>
                    <a:lnR w="2857" cmpd="sng">
                      <a:solidFill>
                        <a:srgbClr val="000000"/>
                      </a:solidFill>
                      <a:prstDash val="solid"/>
                    </a:lnR>
                    <a:lnT w="2857" cmpd="sng">
                      <a:solidFill>
                        <a:srgbClr val="000000"/>
                      </a:solidFill>
                      <a:prstDash val="solid"/>
                    </a:lnT>
                    <a:lnB w="2857" cmpd="sng">
                      <a:solidFill>
                        <a:srgbClr val="000000"/>
                      </a:solidFill>
                      <a:prstDash val="solid"/>
                    </a:lnB>
                  </a:tcPr>
                </a:tc>
                <a:tc>
                  <a:txBody>
                    <a:bodyPr/>
                    <a:p>
                      <a:r>
                        <a:rPr altLang="en-US" lang="en-US"/>
                        <a:t>F</a:t>
                      </a:r>
                      <a:r>
                        <a:rPr altLang="en-US" lang="en-US"/>
                        <a:t>u</a:t>
                      </a:r>
                      <a:r>
                        <a:rPr altLang="en-US" lang="en-US"/>
                        <a:t>l</a:t>
                      </a:r>
                      <a:r>
                        <a:rPr altLang="en-US" lang="en-US"/>
                        <a:t>l</a:t>
                      </a:r>
                      <a:r>
                        <a:rPr altLang="en-US" lang="en-US"/>
                        <a:t>y</a:t>
                      </a:r>
                      <a:r>
                        <a:rPr altLang="en-US" lang="en-US"/>
                        <a:t> </a:t>
                      </a:r>
                      <a:r>
                        <a:rPr altLang="en-US" lang="en-US"/>
                        <a:t>M</a:t>
                      </a:r>
                      <a:r>
                        <a:rPr altLang="en-US" lang="en-US"/>
                        <a:t>e</a:t>
                      </a:r>
                      <a:r>
                        <a:rPr altLang="en-US" lang="en-US"/>
                        <a:t>e</a:t>
                      </a:r>
                      <a:r>
                        <a:rPr altLang="en-US" lang="en-US"/>
                        <a:t>t</a:t>
                      </a:r>
                      <a:r>
                        <a:rPr altLang="en-US" lang="en-US"/>
                        <a:t>s</a:t>
                      </a:r>
                      <a:endParaRPr altLang="en-US" lang="zh-CN"/>
                    </a:p>
                  </a:txBody>
                  <a:tcPr marL="8572" marR="8572" marT="0" marB="0" anchor="b">
                    <a:lnL w="2857" cmpd="sng">
                      <a:solidFill>
                        <a:srgbClr val="000000"/>
                      </a:solidFill>
                      <a:prstDash val="solid"/>
                    </a:lnL>
                    <a:lnR w="2857" cmpd="sng">
                      <a:solidFill>
                        <a:srgbClr val="000000"/>
                      </a:solidFill>
                      <a:prstDash val="solid"/>
                    </a:lnR>
                    <a:lnT w="2857" cmpd="sng">
                      <a:solidFill>
                        <a:srgbClr val="000000"/>
                      </a:solidFill>
                      <a:prstDash val="solid"/>
                    </a:lnT>
                    <a:lnB w="2857" cmpd="sng">
                      <a:solidFill>
                        <a:srgbClr val="000000"/>
                      </a:solidFill>
                      <a:prstDash val="solid"/>
                    </a:lnB>
                  </a:tcPr>
                </a:tc>
                <a:tc>
                  <a:txBody>
                    <a:bodyPr/>
                    <a:p>
                      <a:r>
                        <a:rPr altLang="en-US" lang="en-US"/>
                        <a:t>5</a:t>
                      </a:r>
                      <a:endParaRPr altLang="en-US" lang="zh-CN"/>
                    </a:p>
                  </a:txBody>
                  <a:tcPr marL="8572" marR="8572" marT="0" marB="0" anchor="b">
                    <a:lnL w="2857" cmpd="sng">
                      <a:solidFill>
                        <a:srgbClr val="000000"/>
                      </a:solidFill>
                      <a:prstDash val="solid"/>
                    </a:lnL>
                    <a:lnR w="2857" cmpd="sng">
                      <a:solidFill>
                        <a:srgbClr val="000000"/>
                      </a:solidFill>
                      <a:prstDash val="solid"/>
                    </a:lnR>
                    <a:lnT w="2857" cmpd="sng">
                      <a:solidFill>
                        <a:srgbClr val="000000"/>
                      </a:solidFill>
                      <a:prstDash val="solid"/>
                    </a:lnT>
                    <a:lnB w="2857" cmpd="sng">
                      <a:solidFill>
                        <a:srgbClr val="000000"/>
                      </a:solidFill>
                      <a:prstDash val="solid"/>
                    </a:lnB>
                  </a:tcPr>
                </a:tc>
              </a:tr>
              <a:tr h="400185">
                <a:tc>
                  <a:txBody>
                    <a:bodyPr/>
                    <a:p>
                      <a:r>
                        <a:rPr altLang="en-US" lang="en-US"/>
                        <a:t>2</a:t>
                      </a:r>
                      <a:r>
                        <a:rPr altLang="en-US" lang="en-US"/>
                        <a:t>7</a:t>
                      </a:r>
                      <a:r>
                        <a:rPr altLang="en-US" lang="en-US"/>
                        <a:t>0</a:t>
                      </a:r>
                      <a:r>
                        <a:rPr altLang="en-US" lang="en-US"/>
                        <a:t>4</a:t>
                      </a:r>
                      <a:endParaRPr altLang="en-US" lang="zh-CN"/>
                    </a:p>
                  </a:txBody>
                  <a:tcPr marL="8572" marR="8572" marT="0" marB="0" anchor="b">
                    <a:lnL w="2857" cmpd="sng">
                      <a:solidFill>
                        <a:srgbClr val="000000"/>
                      </a:solidFill>
                      <a:prstDash val="solid"/>
                    </a:lnL>
                    <a:lnR w="2857" cmpd="sng">
                      <a:solidFill>
                        <a:srgbClr val="000000"/>
                      </a:solidFill>
                      <a:prstDash val="solid"/>
                    </a:lnR>
                    <a:lnT w="2857" cmpd="sng">
                      <a:solidFill>
                        <a:srgbClr val="000000"/>
                      </a:solidFill>
                      <a:prstDash val="solid"/>
                    </a:lnT>
                    <a:lnB w="2857" cmpd="sng">
                      <a:solidFill>
                        <a:srgbClr val="000000"/>
                      </a:solidFill>
                      <a:prstDash val="solid"/>
                    </a:lnB>
                  </a:tcPr>
                </a:tc>
                <a:tc>
                  <a:txBody>
                    <a:bodyPr/>
                    <a:p>
                      <a:r>
                        <a:rPr altLang="en-US" lang="en-US"/>
                        <a:t>I</a:t>
                      </a:r>
                      <a:r>
                        <a:rPr altLang="en-US" lang="en-US"/>
                        <a:t>s</a:t>
                      </a:r>
                      <a:r>
                        <a:rPr altLang="en-US" lang="en-US"/>
                        <a:t>l</a:t>
                      </a:r>
                      <a:r>
                        <a:rPr altLang="en-US" lang="en-US"/>
                        <a:t>a</a:t>
                      </a:r>
                      <a:endParaRPr altLang="en-US" lang="zh-CN"/>
                    </a:p>
                  </a:txBody>
                  <a:tcPr marL="8572" marR="8572" marT="0" marB="0" anchor="b">
                    <a:lnL w="2857" cmpd="sng">
                      <a:solidFill>
                        <a:srgbClr val="000000"/>
                      </a:solidFill>
                      <a:prstDash val="solid"/>
                    </a:lnL>
                    <a:lnR w="2857" cmpd="sng">
                      <a:solidFill>
                        <a:srgbClr val="000000"/>
                      </a:solidFill>
                      <a:prstDash val="solid"/>
                    </a:lnR>
                    <a:lnT w="2857" cmpd="sng">
                      <a:solidFill>
                        <a:srgbClr val="000000"/>
                      </a:solidFill>
                      <a:prstDash val="solid"/>
                    </a:lnT>
                    <a:lnB w="2857" cmpd="sng">
                      <a:solidFill>
                        <a:srgbClr val="000000"/>
                      </a:solidFill>
                      <a:prstDash val="solid"/>
                    </a:lnB>
                  </a:tcPr>
                </a:tc>
                <a:tc>
                  <a:txBody>
                    <a:bodyPr/>
                    <a:p>
                      <a:r>
                        <a:rPr altLang="en-US" lang="en-US"/>
                        <a:t>S</a:t>
                      </a:r>
                      <a:r>
                        <a:rPr altLang="en-US" lang="en-US"/>
                        <a:t>a</a:t>
                      </a:r>
                      <a:r>
                        <a:rPr altLang="en-US" lang="en-US"/>
                        <a:t>l</a:t>
                      </a:r>
                      <a:r>
                        <a:rPr altLang="en-US" lang="en-US"/>
                        <a:t>e</a:t>
                      </a:r>
                      <a:r>
                        <a:rPr altLang="en-US" lang="en-US"/>
                        <a:t>s</a:t>
                      </a:r>
                      <a:endParaRPr altLang="en-US" lang="zh-CN"/>
                    </a:p>
                  </a:txBody>
                  <a:tcPr marL="8572" marR="8572" marT="0" marB="0" anchor="b">
                    <a:lnL w="2857" cmpd="sng">
                      <a:solidFill>
                        <a:srgbClr val="000000"/>
                      </a:solidFill>
                      <a:prstDash val="solid"/>
                    </a:lnL>
                    <a:lnR w="2857" cmpd="sng">
                      <a:solidFill>
                        <a:srgbClr val="000000"/>
                      </a:solidFill>
                      <a:prstDash val="solid"/>
                    </a:lnR>
                    <a:lnT w="2857" cmpd="sng">
                      <a:solidFill>
                        <a:srgbClr val="000000"/>
                      </a:solidFill>
                      <a:prstDash val="solid"/>
                    </a:lnT>
                    <a:lnB w="2857" cmpd="sng">
                      <a:solidFill>
                        <a:srgbClr val="000000"/>
                      </a:solidFill>
                      <a:prstDash val="solid"/>
                    </a:lnB>
                  </a:tcPr>
                </a:tc>
                <a:tc>
                  <a:txBody>
                    <a:bodyPr/>
                    <a:p>
                      <a:r>
                        <a:rPr altLang="en-US" lang="en-US"/>
                        <a:t>Fully Meets</a:t>
                      </a:r>
                      <a:endParaRPr altLang="en-US" lang="zh-CN"/>
                    </a:p>
                  </a:txBody>
                  <a:tcPr marL="8572" marR="8572" marT="0" marB="0" anchor="b">
                    <a:lnL w="2857" cmpd="sng">
                      <a:solidFill>
                        <a:srgbClr val="000000"/>
                      </a:solidFill>
                      <a:prstDash val="solid"/>
                    </a:lnL>
                    <a:lnR w="2857" cmpd="sng">
                      <a:solidFill>
                        <a:srgbClr val="000000"/>
                      </a:solidFill>
                      <a:prstDash val="solid"/>
                    </a:lnR>
                    <a:lnT w="2857" cmpd="sng">
                      <a:solidFill>
                        <a:srgbClr val="000000"/>
                      </a:solidFill>
                      <a:prstDash val="solid"/>
                    </a:lnT>
                    <a:lnB w="2857" cmpd="sng">
                      <a:solidFill>
                        <a:srgbClr val="000000"/>
                      </a:solidFill>
                      <a:prstDash val="solid"/>
                    </a:lnB>
                  </a:tcPr>
                </a:tc>
                <a:tc>
                  <a:txBody>
                    <a:bodyPr/>
                    <a:p>
                      <a:r>
                        <a:rPr altLang="en-US" lang="en-US"/>
                        <a:t>4</a:t>
                      </a:r>
                      <a:endParaRPr altLang="en-US" lang="zh-CN"/>
                    </a:p>
                  </a:txBody>
                  <a:tcPr marL="8572" marR="8572" marT="0" marB="0" anchor="b">
                    <a:lnL w="2857" cmpd="sng">
                      <a:solidFill>
                        <a:srgbClr val="000000"/>
                      </a:solidFill>
                      <a:prstDash val="solid"/>
                    </a:lnL>
                    <a:lnR w="2857" cmpd="sng">
                      <a:solidFill>
                        <a:srgbClr val="000000"/>
                      </a:solidFill>
                      <a:prstDash val="solid"/>
                    </a:lnR>
                    <a:lnT w="2857" cmpd="sng">
                      <a:solidFill>
                        <a:srgbClr val="000000"/>
                      </a:solidFill>
                      <a:prstDash val="solid"/>
                    </a:lnT>
                    <a:lnB w="2857" cmpd="sng">
                      <a:solidFill>
                        <a:srgbClr val="000000"/>
                      </a:solidFill>
                      <a:prstDash val="solid"/>
                    </a:lnB>
                  </a:tcPr>
                </a:tc>
              </a:tr>
              <a:tr h="400185">
                <a:tc>
                  <a:txBody>
                    <a:bodyPr/>
                    <a:p>
                      <a:r>
                        <a:rPr altLang="en-US" lang="en-US"/>
                        <a:t>2</a:t>
                      </a:r>
                      <a:r>
                        <a:rPr altLang="en-US" lang="en-US"/>
                        <a:t>7</a:t>
                      </a:r>
                      <a:r>
                        <a:rPr altLang="en-US" lang="en-US"/>
                        <a:t>0</a:t>
                      </a:r>
                      <a:r>
                        <a:rPr altLang="en-US" lang="en-US"/>
                        <a:t>5</a:t>
                      </a:r>
                      <a:endParaRPr altLang="en-US" lang="zh-CN"/>
                    </a:p>
                  </a:txBody>
                  <a:tcPr marL="8572" marR="8572" marT="0" marB="0" anchor="b">
                    <a:lnL w="2857" cmpd="sng">
                      <a:solidFill>
                        <a:srgbClr val="000000"/>
                      </a:solidFill>
                      <a:prstDash val="solid"/>
                    </a:lnL>
                    <a:lnR w="2857" cmpd="sng">
                      <a:solidFill>
                        <a:srgbClr val="000000"/>
                      </a:solidFill>
                      <a:prstDash val="solid"/>
                    </a:lnR>
                    <a:lnT w="2857" cmpd="sng">
                      <a:solidFill>
                        <a:srgbClr val="000000"/>
                      </a:solidFill>
                      <a:prstDash val="solid"/>
                    </a:lnT>
                    <a:lnB w="2857" cmpd="sng">
                      <a:solidFill>
                        <a:srgbClr val="000000"/>
                      </a:solidFill>
                      <a:prstDash val="solid"/>
                    </a:lnB>
                  </a:tcPr>
                </a:tc>
                <a:tc>
                  <a:txBody>
                    <a:bodyPr/>
                    <a:p>
                      <a:r>
                        <a:rPr altLang="en-US" lang="en-US"/>
                        <a:t>L</a:t>
                      </a:r>
                      <a:r>
                        <a:rPr altLang="en-US" lang="en-US"/>
                        <a:t>e</a:t>
                      </a:r>
                      <a:r>
                        <a:rPr altLang="en-US" lang="en-US"/>
                        <a:t>a</a:t>
                      </a:r>
                      <a:endParaRPr altLang="en-US" lang="zh-CN"/>
                    </a:p>
                  </a:txBody>
                  <a:tcPr marL="8572" marR="8572" marT="0" marB="0" anchor="b">
                    <a:lnL w="2857" cmpd="sng">
                      <a:solidFill>
                        <a:srgbClr val="000000"/>
                      </a:solidFill>
                      <a:prstDash val="solid"/>
                    </a:lnL>
                    <a:lnR w="2857" cmpd="sng">
                      <a:solidFill>
                        <a:srgbClr val="000000"/>
                      </a:solidFill>
                      <a:prstDash val="solid"/>
                    </a:lnR>
                    <a:lnT w="2857" cmpd="sng">
                      <a:solidFill>
                        <a:srgbClr val="000000"/>
                      </a:solidFill>
                      <a:prstDash val="solid"/>
                    </a:lnT>
                    <a:lnB w="2857" cmpd="sng">
                      <a:solidFill>
                        <a:srgbClr val="000000"/>
                      </a:solidFill>
                      <a:prstDash val="solid"/>
                    </a:lnB>
                  </a:tcPr>
                </a:tc>
                <a:tc>
                  <a:txBody>
                    <a:bodyPr/>
                    <a:p>
                      <a:r>
                        <a:rPr altLang="en-US" lang="en-US"/>
                        <a:t>S</a:t>
                      </a:r>
                      <a:r>
                        <a:rPr altLang="en-US" lang="en-US"/>
                        <a:t>a</a:t>
                      </a:r>
                      <a:r>
                        <a:rPr altLang="en-US" lang="en-US"/>
                        <a:t>l</a:t>
                      </a:r>
                      <a:r>
                        <a:rPr altLang="en-US" lang="en-US"/>
                        <a:t>e</a:t>
                      </a:r>
                      <a:r>
                        <a:rPr altLang="en-US" lang="en-US"/>
                        <a:t>s</a:t>
                      </a:r>
                      <a:endParaRPr altLang="en-US" lang="zh-CN"/>
                    </a:p>
                  </a:txBody>
                  <a:tcPr marL="8572" marR="8572" marT="0" marB="0" anchor="b">
                    <a:lnL w="2857" cmpd="sng">
                      <a:solidFill>
                        <a:srgbClr val="000000"/>
                      </a:solidFill>
                      <a:prstDash val="solid"/>
                    </a:lnL>
                    <a:lnR w="2857" cmpd="sng">
                      <a:solidFill>
                        <a:srgbClr val="000000"/>
                      </a:solidFill>
                      <a:prstDash val="solid"/>
                    </a:lnR>
                    <a:lnT w="2857" cmpd="sng">
                      <a:solidFill>
                        <a:srgbClr val="000000"/>
                      </a:solidFill>
                      <a:prstDash val="solid"/>
                    </a:lnT>
                    <a:lnB w="2857" cmpd="sng">
                      <a:solidFill>
                        <a:srgbClr val="000000"/>
                      </a:solidFill>
                      <a:prstDash val="solid"/>
                    </a:lnB>
                  </a:tcPr>
                </a:tc>
                <a:tc>
                  <a:txBody>
                    <a:bodyPr/>
                    <a:p>
                      <a:r>
                        <a:rPr altLang="en-US" lang="en-US"/>
                        <a:t>F</a:t>
                      </a:r>
                      <a:r>
                        <a:rPr altLang="en-US" lang="en-US"/>
                        <a:t>u</a:t>
                      </a:r>
                      <a:r>
                        <a:rPr altLang="en-US" lang="en-US"/>
                        <a:t>l</a:t>
                      </a:r>
                      <a:r>
                        <a:rPr altLang="en-US" lang="en-US"/>
                        <a:t>l</a:t>
                      </a:r>
                      <a:r>
                        <a:rPr altLang="en-US" lang="en-US"/>
                        <a:t>y</a:t>
                      </a:r>
                      <a:r>
                        <a:rPr altLang="en-US" lang="en-US"/>
                        <a:t> </a:t>
                      </a:r>
                      <a:r>
                        <a:rPr altLang="en-US" lang="en-US"/>
                        <a:t>M</a:t>
                      </a:r>
                      <a:r>
                        <a:rPr altLang="en-US" lang="en-US"/>
                        <a:t>e</a:t>
                      </a:r>
                      <a:r>
                        <a:rPr altLang="en-US" lang="en-US"/>
                        <a:t>e</a:t>
                      </a:r>
                      <a:r>
                        <a:rPr altLang="en-US" lang="en-US"/>
                        <a:t>t</a:t>
                      </a:r>
                      <a:r>
                        <a:rPr altLang="en-US" lang="en-US"/>
                        <a:t>s</a:t>
                      </a:r>
                      <a:r>
                        <a:rPr altLang="en-US" lang="en-US"/>
                        <a:t> </a:t>
                      </a:r>
                      <a:endParaRPr altLang="en-US" lang="zh-CN"/>
                    </a:p>
                  </a:txBody>
                  <a:tcPr marL="8572" marR="8572" marT="0" marB="0" anchor="b">
                    <a:lnL w="2857" cmpd="sng">
                      <a:solidFill>
                        <a:srgbClr val="000000"/>
                      </a:solidFill>
                      <a:prstDash val="solid"/>
                    </a:lnL>
                    <a:lnR w="2857" cmpd="sng">
                      <a:solidFill>
                        <a:srgbClr val="000000"/>
                      </a:solidFill>
                      <a:prstDash val="solid"/>
                    </a:lnR>
                    <a:lnT w="2857" cmpd="sng">
                      <a:solidFill>
                        <a:srgbClr val="000000"/>
                      </a:solidFill>
                      <a:prstDash val="solid"/>
                    </a:lnT>
                    <a:lnB w="2857" cmpd="sng">
                      <a:solidFill>
                        <a:srgbClr val="000000"/>
                      </a:solidFill>
                      <a:prstDash val="solid"/>
                    </a:lnB>
                  </a:tcPr>
                </a:tc>
                <a:tc>
                  <a:txBody>
                    <a:bodyPr/>
                    <a:p>
                      <a:r>
                        <a:rPr altLang="en-US" lang="en-US"/>
                        <a:t>2</a:t>
                      </a:r>
                      <a:endParaRPr altLang="en-US" lang="zh-CN"/>
                    </a:p>
                  </a:txBody>
                  <a:tcPr marL="8572" marR="8572" marT="0" marB="0" anchor="b">
                    <a:lnL w="2857" cmpd="sng">
                      <a:solidFill>
                        <a:srgbClr val="000000"/>
                      </a:solidFill>
                      <a:prstDash val="solid"/>
                    </a:lnL>
                    <a:lnR w="2857" cmpd="sng">
                      <a:solidFill>
                        <a:srgbClr val="000000"/>
                      </a:solidFill>
                      <a:prstDash val="solid"/>
                    </a:lnR>
                    <a:lnT w="2857" cmpd="sng">
                      <a:solidFill>
                        <a:srgbClr val="000000"/>
                      </a:solidFill>
                      <a:prstDash val="solid"/>
                    </a:lnT>
                    <a:lnB w="2857" cmpd="sng">
                      <a:solidFill>
                        <a:srgbClr val="000000"/>
                      </a:solidFill>
                      <a:prstDash val="solid"/>
                    </a:lnB>
                  </a:tcPr>
                </a:tc>
              </a:tr>
              <a:tr h="400185">
                <a:tc>
                  <a:txBody>
                    <a:bodyPr/>
                    <a:p>
                      <a:r>
                        <a:rPr altLang="en-US" lang="en-US"/>
                        <a:t>2</a:t>
                      </a:r>
                      <a:r>
                        <a:rPr altLang="en-US" lang="en-US"/>
                        <a:t>7</a:t>
                      </a:r>
                      <a:r>
                        <a:rPr altLang="en-US" lang="en-US"/>
                        <a:t>0</a:t>
                      </a:r>
                      <a:r>
                        <a:rPr altLang="en-US" lang="en-US"/>
                        <a:t>6</a:t>
                      </a:r>
                      <a:endParaRPr altLang="en-US" lang="zh-CN"/>
                    </a:p>
                  </a:txBody>
                  <a:tcPr marL="8572" marR="8572" marT="0" marB="0" anchor="b">
                    <a:lnL w="2857" cmpd="sng">
                      <a:solidFill>
                        <a:srgbClr val="000000"/>
                      </a:solidFill>
                      <a:prstDash val="solid"/>
                    </a:lnL>
                    <a:lnR w="2857" cmpd="sng">
                      <a:solidFill>
                        <a:srgbClr val="000000"/>
                      </a:solidFill>
                      <a:prstDash val="solid"/>
                    </a:lnR>
                    <a:lnT w="2857" cmpd="sng">
                      <a:solidFill>
                        <a:srgbClr val="000000"/>
                      </a:solidFill>
                      <a:prstDash val="solid"/>
                    </a:lnT>
                    <a:lnB w="2857" cmpd="sng">
                      <a:solidFill>
                        <a:srgbClr val="000000"/>
                      </a:solidFill>
                      <a:prstDash val="solid"/>
                    </a:lnB>
                  </a:tcPr>
                </a:tc>
                <a:tc>
                  <a:txBody>
                    <a:bodyPr/>
                    <a:p>
                      <a:r>
                        <a:rPr altLang="en-US" lang="en-US"/>
                        <a:t>Y</a:t>
                      </a:r>
                      <a:r>
                        <a:rPr altLang="en-US" lang="en-US"/>
                        <a:t>a</a:t>
                      </a:r>
                      <a:r>
                        <a:rPr altLang="en-US" lang="en-US"/>
                        <a:t>d</a:t>
                      </a:r>
                      <a:r>
                        <a:rPr altLang="en-US" lang="en-US"/>
                        <a:t>i</a:t>
                      </a:r>
                      <a:r>
                        <a:rPr altLang="en-US" lang="en-US"/>
                        <a:t>e</a:t>
                      </a:r>
                      <a:r>
                        <a:rPr altLang="en-US" lang="en-US"/>
                        <a:t>l</a:t>
                      </a:r>
                      <a:endParaRPr altLang="en-US" lang="zh-CN"/>
                    </a:p>
                  </a:txBody>
                  <a:tcPr marL="8572" marR="8572" marT="0" marB="0" anchor="b">
                    <a:lnL w="2857" cmpd="sng">
                      <a:solidFill>
                        <a:srgbClr val="000000"/>
                      </a:solidFill>
                      <a:prstDash val="solid"/>
                    </a:lnL>
                    <a:lnR w="2857" cmpd="sng">
                      <a:solidFill>
                        <a:srgbClr val="000000"/>
                      </a:solidFill>
                      <a:prstDash val="solid"/>
                    </a:lnR>
                    <a:lnT w="2857" cmpd="sng">
                      <a:solidFill>
                        <a:srgbClr val="000000"/>
                      </a:solidFill>
                      <a:prstDash val="solid"/>
                    </a:lnT>
                    <a:lnB w="2857" cmpd="sng">
                      <a:solidFill>
                        <a:srgbClr val="000000"/>
                      </a:solidFill>
                      <a:prstDash val="solid"/>
                    </a:lnB>
                  </a:tcPr>
                </a:tc>
                <a:tc>
                  <a:txBody>
                    <a:bodyPr/>
                    <a:p>
                      <a:r>
                        <a:rPr altLang="en-US" lang="en-US"/>
                        <a:t>S</a:t>
                      </a:r>
                      <a:r>
                        <a:rPr altLang="en-US" lang="en-US"/>
                        <a:t>a</a:t>
                      </a:r>
                      <a:r>
                        <a:rPr altLang="en-US" lang="en-US"/>
                        <a:t>l</a:t>
                      </a:r>
                      <a:r>
                        <a:rPr altLang="en-US" lang="en-US"/>
                        <a:t>e</a:t>
                      </a:r>
                      <a:r>
                        <a:rPr altLang="en-US" lang="en-US"/>
                        <a:t>s</a:t>
                      </a:r>
                      <a:endParaRPr altLang="en-US" lang="zh-CN"/>
                    </a:p>
                  </a:txBody>
                  <a:tcPr marL="8572" marR="8572" marT="0" marB="0" anchor="b">
                    <a:lnL w="2857" cmpd="sng">
                      <a:solidFill>
                        <a:srgbClr val="000000"/>
                      </a:solidFill>
                      <a:prstDash val="solid"/>
                    </a:lnL>
                    <a:lnR w="2857" cmpd="sng">
                      <a:solidFill>
                        <a:srgbClr val="000000"/>
                      </a:solidFill>
                      <a:prstDash val="solid"/>
                    </a:lnR>
                    <a:lnT w="2857" cmpd="sng">
                      <a:solidFill>
                        <a:srgbClr val="000000"/>
                      </a:solidFill>
                      <a:prstDash val="solid"/>
                    </a:lnT>
                    <a:lnB w="2857" cmpd="sng">
                      <a:solidFill>
                        <a:srgbClr val="000000"/>
                      </a:solidFill>
                      <a:prstDash val="solid"/>
                    </a:lnB>
                  </a:tcPr>
                </a:tc>
                <a:tc>
                  <a:txBody>
                    <a:bodyPr/>
                    <a:p>
                      <a:r>
                        <a:rPr altLang="en-US" lang="en-US"/>
                        <a:t>F</a:t>
                      </a:r>
                      <a:r>
                        <a:rPr altLang="en-US" lang="en-US"/>
                        <a:t>u</a:t>
                      </a:r>
                      <a:r>
                        <a:rPr altLang="en-US" lang="en-US"/>
                        <a:t>l</a:t>
                      </a:r>
                      <a:r>
                        <a:rPr altLang="en-US" lang="en-US"/>
                        <a:t>l</a:t>
                      </a:r>
                      <a:r>
                        <a:rPr altLang="en-US" lang="en-US"/>
                        <a:t>y</a:t>
                      </a:r>
                      <a:r>
                        <a:rPr altLang="en-US" lang="en-US"/>
                        <a:t> </a:t>
                      </a:r>
                      <a:r>
                        <a:rPr altLang="en-US" lang="en-US"/>
                        <a:t>M</a:t>
                      </a:r>
                      <a:r>
                        <a:rPr altLang="en-US" lang="en-US"/>
                        <a:t>e</a:t>
                      </a:r>
                      <a:r>
                        <a:rPr altLang="en-US" lang="en-US"/>
                        <a:t>e</a:t>
                      </a:r>
                      <a:r>
                        <a:rPr altLang="en-US" lang="en-US"/>
                        <a:t>t</a:t>
                      </a:r>
                      <a:r>
                        <a:rPr altLang="en-US" lang="en-US"/>
                        <a:t>s</a:t>
                      </a:r>
                      <a:r>
                        <a:rPr altLang="en-US" lang="en-US"/>
                        <a:t> </a:t>
                      </a:r>
                      <a:endParaRPr altLang="en-US" lang="zh-CN"/>
                    </a:p>
                  </a:txBody>
                  <a:tcPr marL="8572" marR="8572" marT="0" marB="0" anchor="b">
                    <a:lnL w="2857" cmpd="sng">
                      <a:solidFill>
                        <a:srgbClr val="000000"/>
                      </a:solidFill>
                      <a:prstDash val="solid"/>
                    </a:lnL>
                    <a:lnR w="2857" cmpd="sng">
                      <a:solidFill>
                        <a:srgbClr val="000000"/>
                      </a:solidFill>
                      <a:prstDash val="solid"/>
                    </a:lnR>
                    <a:lnT w="2857" cmpd="sng">
                      <a:solidFill>
                        <a:srgbClr val="000000"/>
                      </a:solidFill>
                      <a:prstDash val="solid"/>
                    </a:lnT>
                    <a:lnB w="2857" cmpd="sng">
                      <a:solidFill>
                        <a:srgbClr val="000000"/>
                      </a:solidFill>
                      <a:prstDash val="solid"/>
                    </a:lnB>
                  </a:tcPr>
                </a:tc>
                <a:tc>
                  <a:txBody>
                    <a:bodyPr/>
                    <a:p>
                      <a:r>
                        <a:rPr altLang="en-US" lang="en-US"/>
                        <a:t>2</a:t>
                      </a:r>
                      <a:endParaRPr altLang="en-US" lang="zh-CN"/>
                    </a:p>
                  </a:txBody>
                  <a:tcPr marL="8572" marR="8572" marT="0" marB="0" anchor="b">
                    <a:lnL w="2857" cmpd="sng">
                      <a:solidFill>
                        <a:srgbClr val="000000"/>
                      </a:solidFill>
                      <a:prstDash val="solid"/>
                    </a:lnL>
                    <a:lnR w="2857" cmpd="sng">
                      <a:solidFill>
                        <a:srgbClr val="000000"/>
                      </a:solidFill>
                      <a:prstDash val="solid"/>
                    </a:lnR>
                    <a:lnT w="2857" cmpd="sng">
                      <a:solidFill>
                        <a:srgbClr val="000000"/>
                      </a:solidFill>
                      <a:prstDash val="solid"/>
                    </a:lnT>
                    <a:lnB w="2857" cmpd="sng">
                      <a:solidFill>
                        <a:srgbClr val="000000"/>
                      </a:solidFill>
                      <a:prstDash val="solid"/>
                    </a:lnB>
                  </a:tcPr>
                </a:tc>
              </a:tr>
              <a:tr h="400185">
                <a:tc>
                  <a:txBody>
                    <a:bodyPr/>
                    <a:p>
                      <a:r>
                        <a:rPr altLang="en-US" lang="en-US"/>
                        <a:t>2</a:t>
                      </a:r>
                      <a:r>
                        <a:rPr altLang="en-US" lang="en-US"/>
                        <a:t>7</a:t>
                      </a:r>
                      <a:r>
                        <a:rPr altLang="en-US" lang="en-US"/>
                        <a:t>0</a:t>
                      </a:r>
                      <a:r>
                        <a:rPr altLang="en-US" lang="en-US"/>
                        <a:t>7</a:t>
                      </a:r>
                      <a:endParaRPr altLang="en-US" lang="zh-CN"/>
                    </a:p>
                  </a:txBody>
                  <a:tcPr marL="8572" marR="8572" marT="0" marB="0" anchor="b">
                    <a:lnL w="2857" cmpd="sng">
                      <a:solidFill>
                        <a:srgbClr val="000000"/>
                      </a:solidFill>
                      <a:prstDash val="solid"/>
                    </a:lnL>
                    <a:lnR w="2857" cmpd="sng">
                      <a:solidFill>
                        <a:srgbClr val="000000"/>
                      </a:solidFill>
                      <a:prstDash val="solid"/>
                    </a:lnR>
                    <a:lnT w="2857" cmpd="sng">
                      <a:solidFill>
                        <a:srgbClr val="000000"/>
                      </a:solidFill>
                      <a:prstDash val="solid"/>
                    </a:lnT>
                    <a:lnB w="2857" cmpd="sng">
                      <a:solidFill>
                        <a:srgbClr val="000000"/>
                      </a:solidFill>
                      <a:prstDash val="solid"/>
                    </a:lnB>
                  </a:tcPr>
                </a:tc>
                <a:tc>
                  <a:txBody>
                    <a:bodyPr/>
                    <a:p>
                      <a:r>
                        <a:rPr altLang="en-US" lang="en-US"/>
                        <a:t>A</a:t>
                      </a:r>
                      <a:r>
                        <a:rPr altLang="en-US" lang="en-US"/>
                        <a:t>n</a:t>
                      </a:r>
                      <a:r>
                        <a:rPr altLang="en-US" lang="en-US"/>
                        <a:t>n</a:t>
                      </a:r>
                      <a:r>
                        <a:rPr altLang="en-US" lang="en-US"/>
                        <a:t>a</a:t>
                      </a:r>
                      <a:r>
                        <a:rPr altLang="en-US" lang="en-US"/>
                        <a:t>l</a:t>
                      </a:r>
                      <a:r>
                        <a:rPr altLang="en-US" lang="en-US"/>
                        <a:t>i</a:t>
                      </a:r>
                      <a:r>
                        <a:rPr altLang="en-US" lang="en-US"/>
                        <a:t>s</a:t>
                      </a:r>
                      <a:r>
                        <a:rPr altLang="en-US" lang="en-US"/>
                        <a:t>c</a:t>
                      </a:r>
                      <a:endParaRPr altLang="en-US" lang="zh-CN"/>
                    </a:p>
                  </a:txBody>
                  <a:tcPr marL="8572" marR="8572" marT="0" marB="0" anchor="b">
                    <a:lnL w="2857" cmpd="sng">
                      <a:solidFill>
                        <a:srgbClr val="000000"/>
                      </a:solidFill>
                      <a:prstDash val="solid"/>
                    </a:lnL>
                    <a:lnR w="2857" cmpd="sng">
                      <a:solidFill>
                        <a:srgbClr val="000000"/>
                      </a:solidFill>
                      <a:prstDash val="solid"/>
                    </a:lnR>
                    <a:lnT w="2857" cmpd="sng">
                      <a:solidFill>
                        <a:srgbClr val="000000"/>
                      </a:solidFill>
                      <a:prstDash val="solid"/>
                    </a:lnT>
                    <a:lnB w="2857" cmpd="sng">
                      <a:solidFill>
                        <a:srgbClr val="000000"/>
                      </a:solidFill>
                      <a:prstDash val="solid"/>
                    </a:lnB>
                  </a:tcPr>
                </a:tc>
                <a:tc>
                  <a:txBody>
                    <a:bodyPr/>
                    <a:p>
                      <a:r>
                        <a:rPr altLang="en-US" lang="en-US"/>
                        <a:t>S</a:t>
                      </a:r>
                      <a:r>
                        <a:rPr altLang="en-US" lang="en-US"/>
                        <a:t>a</a:t>
                      </a:r>
                      <a:r>
                        <a:rPr altLang="en-US" lang="en-US"/>
                        <a:t>l</a:t>
                      </a:r>
                      <a:r>
                        <a:rPr altLang="en-US" lang="en-US"/>
                        <a:t>e</a:t>
                      </a:r>
                      <a:r>
                        <a:rPr altLang="en-US" lang="en-US"/>
                        <a:t>s</a:t>
                      </a:r>
                      <a:endParaRPr altLang="en-US" lang="zh-CN"/>
                    </a:p>
                  </a:txBody>
                  <a:tcPr marL="8572" marR="8572" marT="0" marB="0" anchor="b">
                    <a:lnL w="2857" cmpd="sng">
                      <a:solidFill>
                        <a:srgbClr val="000000"/>
                      </a:solidFill>
                      <a:prstDash val="solid"/>
                    </a:lnL>
                    <a:lnR w="2857" cmpd="sng">
                      <a:solidFill>
                        <a:srgbClr val="000000"/>
                      </a:solidFill>
                      <a:prstDash val="solid"/>
                    </a:lnR>
                    <a:lnT w="2857" cmpd="sng">
                      <a:solidFill>
                        <a:srgbClr val="000000"/>
                      </a:solidFill>
                      <a:prstDash val="solid"/>
                    </a:lnT>
                    <a:lnB w="2857" cmpd="sng">
                      <a:solidFill>
                        <a:srgbClr val="000000"/>
                      </a:solidFill>
                      <a:prstDash val="solid"/>
                    </a:lnB>
                  </a:tcPr>
                </a:tc>
                <a:tc>
                  <a:txBody>
                    <a:bodyPr/>
                    <a:p>
                      <a:r>
                        <a:rPr altLang="en-US" lang="en-US"/>
                        <a:t>F</a:t>
                      </a:r>
                      <a:r>
                        <a:rPr altLang="en-US" lang="en-US"/>
                        <a:t>u</a:t>
                      </a:r>
                      <a:r>
                        <a:rPr altLang="en-US" lang="en-US"/>
                        <a:t>l</a:t>
                      </a:r>
                      <a:r>
                        <a:rPr altLang="en-US" lang="en-US"/>
                        <a:t>l</a:t>
                      </a:r>
                      <a:r>
                        <a:rPr altLang="en-US" lang="en-US"/>
                        <a:t>y</a:t>
                      </a:r>
                      <a:r>
                        <a:rPr altLang="en-US" lang="en-US"/>
                        <a:t> </a:t>
                      </a:r>
                      <a:r>
                        <a:rPr altLang="en-US" lang="en-US"/>
                        <a:t>M</a:t>
                      </a:r>
                      <a:r>
                        <a:rPr altLang="en-US" lang="en-US"/>
                        <a:t>e</a:t>
                      </a:r>
                      <a:r>
                        <a:rPr altLang="en-US" lang="en-US"/>
                        <a:t>e</a:t>
                      </a:r>
                      <a:r>
                        <a:rPr altLang="en-US" lang="en-US"/>
                        <a:t>t</a:t>
                      </a:r>
                      <a:r>
                        <a:rPr altLang="en-US" lang="en-US"/>
                        <a:t>s</a:t>
                      </a:r>
                      <a:endParaRPr altLang="en-US" lang="zh-CN"/>
                    </a:p>
                  </a:txBody>
                  <a:tcPr marL="8572" marR="8572" marT="0" marB="0" anchor="b">
                    <a:lnL w="2857" cmpd="sng">
                      <a:solidFill>
                        <a:srgbClr val="000000"/>
                      </a:solidFill>
                      <a:prstDash val="solid"/>
                    </a:lnL>
                    <a:lnR w="2857" cmpd="sng">
                      <a:solidFill>
                        <a:srgbClr val="000000"/>
                      </a:solidFill>
                      <a:prstDash val="solid"/>
                    </a:lnR>
                    <a:lnT w="2857" cmpd="sng">
                      <a:solidFill>
                        <a:srgbClr val="000000"/>
                      </a:solidFill>
                      <a:prstDash val="solid"/>
                    </a:lnT>
                    <a:lnB w="2857" cmpd="sng">
                      <a:solidFill>
                        <a:srgbClr val="000000"/>
                      </a:solidFill>
                      <a:prstDash val="solid"/>
                    </a:lnB>
                  </a:tcPr>
                </a:tc>
                <a:tc>
                  <a:txBody>
                    <a:bodyPr/>
                    <a:p>
                      <a:r>
                        <a:rPr altLang="en-US" lang="en-US"/>
                        <a:t>4</a:t>
                      </a:r>
                      <a:endParaRPr altLang="en-US" lang="zh-CN"/>
                    </a:p>
                  </a:txBody>
                  <a:tcPr marL="8572" marR="8572" marT="0" marB="0" anchor="b">
                    <a:lnL w="2857" cmpd="sng">
                      <a:solidFill>
                        <a:srgbClr val="000000"/>
                      </a:solidFill>
                      <a:prstDash val="solid"/>
                    </a:lnL>
                    <a:lnR w="2857" cmpd="sng">
                      <a:solidFill>
                        <a:srgbClr val="000000"/>
                      </a:solidFill>
                      <a:prstDash val="solid"/>
                    </a:lnR>
                    <a:lnT w="2857" cmpd="sng">
                      <a:solidFill>
                        <a:srgbClr val="000000"/>
                      </a:solidFill>
                      <a:prstDash val="solid"/>
                    </a:lnT>
                    <a:lnB w="2857" cmpd="sng">
                      <a:solidFill>
                        <a:srgbClr val="000000"/>
                      </a:solidFill>
                      <a:prstDash val="solid"/>
                    </a:lnB>
                  </a:tcPr>
                </a:tc>
              </a:tr>
            </a:tbl>
          </a:graphicData>
        </a:graphic>
      </p:graphicFrame>
      <p:sp>
        <p:nvSpPr>
          <p:cNvPr id="1048712" name=""/>
          <p:cNvSpPr txBox="1"/>
          <p:nvPr/>
        </p:nvSpPr>
        <p:spPr>
          <a:xfrm>
            <a:off x="755332" y="5572760"/>
            <a:ext cx="8176541" cy="1285239"/>
          </a:xfrm>
          <a:prstGeom prst="rect"/>
        </p:spPr>
        <p:txBody>
          <a:bodyPr rtlCol="0" wrap="square">
            <a:spAutoFit/>
          </a:bodyPr>
          <a:p>
            <a:r>
              <a:rPr sz="2800" lang="en-US">
                <a:solidFill>
                  <a:srgbClr val="000000"/>
                </a:solidFill>
              </a:rPr>
              <a:t>I</a:t>
            </a:r>
            <a:r>
              <a:rPr sz="2800" lang="en-US">
                <a:solidFill>
                  <a:srgbClr val="000000"/>
                </a:solidFill>
              </a:rPr>
              <a:t>n</a:t>
            </a:r>
            <a:r>
              <a:rPr sz="2800" lang="en-US">
                <a:solidFill>
                  <a:srgbClr val="000000"/>
                </a:solidFill>
              </a:rPr>
              <a:t>t</a:t>
            </a:r>
            <a:r>
              <a:rPr sz="2800" lang="en-US">
                <a:solidFill>
                  <a:srgbClr val="000000"/>
                </a:solidFill>
              </a:rPr>
              <a:t>e</a:t>
            </a:r>
            <a:r>
              <a:rPr sz="2800" lang="en-US">
                <a:solidFill>
                  <a:srgbClr val="000000"/>
                </a:solidFill>
              </a:rPr>
              <a:t>r</a:t>
            </a:r>
            <a:r>
              <a:rPr sz="2800" lang="en-US">
                <a:solidFill>
                  <a:srgbClr val="000000"/>
                </a:solidFill>
              </a:rPr>
              <a:t>p</a:t>
            </a:r>
            <a:r>
              <a:rPr sz="2800" lang="en-US">
                <a:solidFill>
                  <a:srgbClr val="000000"/>
                </a:solidFill>
              </a:rPr>
              <a:t>retation</a:t>
            </a:r>
            <a:r>
              <a:rPr sz="2800" lang="en-US">
                <a:solidFill>
                  <a:srgbClr val="000000"/>
                </a:solidFill>
              </a:rPr>
              <a:t>:</a:t>
            </a:r>
            <a:endParaRPr sz="2800" lang="en-IN">
              <a:solidFill>
                <a:srgbClr val="000000"/>
              </a:solidFill>
            </a:endParaRPr>
          </a:p>
          <a:p>
            <a:r>
              <a:rPr sz="2800" lang="en-US">
                <a:solidFill>
                  <a:srgbClr val="000000"/>
                </a:solidFill>
              </a:rPr>
              <a:t>F</a:t>
            </a:r>
            <a:r>
              <a:rPr sz="2800" lang="en-US">
                <a:solidFill>
                  <a:srgbClr val="000000"/>
                </a:solidFill>
              </a:rPr>
              <a:t>o</a:t>
            </a:r>
            <a:r>
              <a:rPr sz="2800" lang="en-US">
                <a:solidFill>
                  <a:srgbClr val="000000"/>
                </a:solidFill>
              </a:rPr>
              <a:t>r</a:t>
            </a:r>
            <a:r>
              <a:rPr sz="2800" lang="en-US">
                <a:solidFill>
                  <a:srgbClr val="000000"/>
                </a:solidFill>
              </a:rPr>
              <a:t> </a:t>
            </a:r>
            <a:r>
              <a:rPr sz="2800" lang="en-US">
                <a:solidFill>
                  <a:srgbClr val="000000"/>
                </a:solidFill>
              </a:rPr>
              <a:t> </a:t>
            </a:r>
            <a:r>
              <a:rPr sz="2800" lang="en-US">
                <a:solidFill>
                  <a:srgbClr val="000000"/>
                </a:solidFill>
              </a:rPr>
              <a:t>t</a:t>
            </a:r>
            <a:r>
              <a:rPr sz="2800" lang="en-US">
                <a:solidFill>
                  <a:srgbClr val="000000"/>
                </a:solidFill>
              </a:rPr>
              <a:t>h</a:t>
            </a:r>
            <a:r>
              <a:rPr sz="2800" lang="en-US">
                <a:solidFill>
                  <a:srgbClr val="000000"/>
                </a:solidFill>
              </a:rPr>
              <a:t>e</a:t>
            </a:r>
            <a:r>
              <a:rPr sz="2800" lang="en-US">
                <a:solidFill>
                  <a:srgbClr val="000000"/>
                </a:solidFill>
              </a:rPr>
              <a:t> </a:t>
            </a:r>
            <a:r>
              <a:rPr sz="2800" lang="en-US">
                <a:solidFill>
                  <a:srgbClr val="000000"/>
                </a:solidFill>
              </a:rPr>
              <a:t>e</a:t>
            </a:r>
            <a:r>
              <a:rPr sz="2800" lang="en-US">
                <a:solidFill>
                  <a:srgbClr val="000000"/>
                </a:solidFill>
              </a:rPr>
              <a:t>m</a:t>
            </a:r>
            <a:r>
              <a:rPr sz="2800" lang="en-US">
                <a:solidFill>
                  <a:srgbClr val="000000"/>
                </a:solidFill>
              </a:rPr>
              <a:t>p</a:t>
            </a:r>
            <a:r>
              <a:rPr sz="2800" lang="en-US">
                <a:solidFill>
                  <a:srgbClr val="000000"/>
                </a:solidFill>
              </a:rPr>
              <a:t>l</a:t>
            </a:r>
            <a:r>
              <a:rPr sz="2800" lang="en-US">
                <a:solidFill>
                  <a:srgbClr val="000000"/>
                </a:solidFill>
              </a:rPr>
              <a:t>o</a:t>
            </a:r>
            <a:r>
              <a:rPr sz="2800" lang="en-US">
                <a:solidFill>
                  <a:srgbClr val="000000"/>
                </a:solidFill>
              </a:rPr>
              <a:t>yee</a:t>
            </a:r>
            <a:r>
              <a:rPr sz="2800" lang="en-US">
                <a:solidFill>
                  <a:srgbClr val="000000"/>
                </a:solidFill>
              </a:rPr>
              <a:t> </a:t>
            </a:r>
            <a:r>
              <a:rPr sz="2800" lang="en-US">
                <a:solidFill>
                  <a:srgbClr val="000000"/>
                </a:solidFill>
              </a:rPr>
              <a:t>I</a:t>
            </a:r>
            <a:r>
              <a:rPr sz="2800" lang="en-US">
                <a:solidFill>
                  <a:srgbClr val="000000"/>
                </a:solidFill>
              </a:rPr>
              <a:t>'</a:t>
            </a:r>
            <a:r>
              <a:rPr sz="2800" lang="en-US">
                <a:solidFill>
                  <a:srgbClr val="000000"/>
                </a:solidFill>
              </a:rPr>
              <a:t>d</a:t>
            </a:r>
            <a:r>
              <a:rPr sz="2800" lang="en-US">
                <a:solidFill>
                  <a:srgbClr val="000000"/>
                </a:solidFill>
              </a:rPr>
              <a:t> </a:t>
            </a:r>
            <a:r>
              <a:rPr sz="2800" lang="en-US">
                <a:solidFill>
                  <a:srgbClr val="000000"/>
                </a:solidFill>
              </a:rPr>
              <a:t>c</a:t>
            </a:r>
            <a:r>
              <a:rPr sz="2800" lang="en-US">
                <a:solidFill>
                  <a:srgbClr val="000000"/>
                </a:solidFill>
              </a:rPr>
              <a:t>o</a:t>
            </a:r>
            <a:r>
              <a:rPr sz="2800" lang="en-US">
                <a:solidFill>
                  <a:srgbClr val="000000"/>
                </a:solidFill>
              </a:rPr>
              <a:t>m</a:t>
            </a:r>
            <a:r>
              <a:rPr sz="2800" lang="en-US">
                <a:solidFill>
                  <a:srgbClr val="000000"/>
                </a:solidFill>
              </a:rPr>
              <a:t>p</a:t>
            </a:r>
            <a:r>
              <a:rPr sz="2800" lang="en-US">
                <a:solidFill>
                  <a:srgbClr val="000000"/>
                </a:solidFill>
              </a:rPr>
              <a:t>a</a:t>
            </a:r>
            <a:r>
              <a:rPr sz="2800" lang="en-US">
                <a:solidFill>
                  <a:srgbClr val="000000"/>
                </a:solidFill>
              </a:rPr>
              <a:t>r</a:t>
            </a:r>
            <a:r>
              <a:rPr sz="2800" lang="en-US">
                <a:solidFill>
                  <a:srgbClr val="000000"/>
                </a:solidFill>
              </a:rPr>
              <a:t>e</a:t>
            </a:r>
            <a:r>
              <a:rPr sz="2800" lang="en-US">
                <a:solidFill>
                  <a:srgbClr val="000000"/>
                </a:solidFill>
              </a:rPr>
              <a:t> </a:t>
            </a:r>
            <a:r>
              <a:rPr sz="2400" lang="en-US">
                <a:solidFill>
                  <a:srgbClr val="000000"/>
                </a:solidFill>
              </a:rPr>
              <a:t>w</a:t>
            </a:r>
            <a:r>
              <a:rPr sz="2400" lang="en-US">
                <a:solidFill>
                  <a:srgbClr val="000000"/>
                </a:solidFill>
              </a:rPr>
              <a:t>i</a:t>
            </a:r>
            <a:r>
              <a:rPr sz="2400" lang="en-US">
                <a:solidFill>
                  <a:srgbClr val="000000"/>
                </a:solidFill>
              </a:rPr>
              <a:t>t</a:t>
            </a:r>
            <a:r>
              <a:rPr sz="2400" lang="en-US">
                <a:solidFill>
                  <a:srgbClr val="000000"/>
                </a:solidFill>
              </a:rPr>
              <a:t>h</a:t>
            </a:r>
            <a:r>
              <a:rPr sz="2400" lang="en-US">
                <a:solidFill>
                  <a:srgbClr val="000000"/>
                </a:solidFill>
              </a:rPr>
              <a:t> </a:t>
            </a:r>
            <a:r>
              <a:rPr sz="2400" lang="en-US">
                <a:solidFill>
                  <a:srgbClr val="000000"/>
                </a:solidFill>
              </a:rPr>
              <a:t>f</a:t>
            </a:r>
            <a:r>
              <a:rPr sz="2400" lang="en-US">
                <a:solidFill>
                  <a:srgbClr val="000000"/>
                </a:solidFill>
              </a:rPr>
              <a:t>u</a:t>
            </a:r>
            <a:r>
              <a:rPr sz="2400" lang="en-US">
                <a:solidFill>
                  <a:srgbClr val="000000"/>
                </a:solidFill>
              </a:rPr>
              <a:t>l</a:t>
            </a:r>
            <a:r>
              <a:rPr sz="2400" lang="en-US">
                <a:solidFill>
                  <a:srgbClr val="000000"/>
                </a:solidFill>
              </a:rPr>
              <a:t>l</a:t>
            </a:r>
            <a:r>
              <a:rPr sz="2400" lang="en-US">
                <a:solidFill>
                  <a:srgbClr val="000000"/>
                </a:solidFill>
              </a:rPr>
              <a:t>y</a:t>
            </a:r>
            <a:r>
              <a:rPr sz="2400" lang="en-US">
                <a:solidFill>
                  <a:srgbClr val="000000"/>
                </a:solidFill>
              </a:rPr>
              <a:t> </a:t>
            </a:r>
            <a:r>
              <a:rPr sz="2400" lang="en-US">
                <a:solidFill>
                  <a:srgbClr val="000000"/>
                </a:solidFill>
              </a:rPr>
              <a:t>Meets</a:t>
            </a:r>
            <a:r>
              <a:rPr sz="2400" lang="en-US">
                <a:solidFill>
                  <a:srgbClr val="000000"/>
                </a:solidFill>
              </a:rPr>
              <a:t> </a:t>
            </a:r>
            <a:r>
              <a:rPr sz="2400" lang="en-US">
                <a:solidFill>
                  <a:srgbClr val="000000"/>
                </a:solidFill>
              </a:rPr>
              <a:t>2</a:t>
            </a:r>
            <a:r>
              <a:rPr sz="2400" lang="en-US">
                <a:solidFill>
                  <a:srgbClr val="000000"/>
                </a:solidFill>
              </a:rPr>
              <a:t>9</a:t>
            </a:r>
            <a:r>
              <a:rPr sz="2400" lang="en-US">
                <a:solidFill>
                  <a:srgbClr val="000000"/>
                </a:solidFill>
              </a:rPr>
              <a:t>2</a:t>
            </a:r>
            <a:r>
              <a:rPr sz="2400" lang="en-US">
                <a:solidFill>
                  <a:srgbClr val="000000"/>
                </a:solidFill>
              </a:rPr>
              <a:t> </a:t>
            </a:r>
            <a:r>
              <a:rPr sz="2400" lang="en-US">
                <a:solidFill>
                  <a:srgbClr val="000000"/>
                </a:solidFill>
              </a:rPr>
              <a:t>i</a:t>
            </a:r>
            <a:r>
              <a:rPr sz="2400" lang="en-US">
                <a:solidFill>
                  <a:srgbClr val="000000"/>
                </a:solidFill>
              </a:rPr>
              <a:t>n</a:t>
            </a:r>
            <a:r>
              <a:rPr sz="2400" lang="en-US">
                <a:solidFill>
                  <a:srgbClr val="000000"/>
                </a:solidFill>
              </a:rPr>
              <a:t>c</a:t>
            </a:r>
            <a:r>
              <a:rPr sz="2400" lang="en-US">
                <a:solidFill>
                  <a:srgbClr val="000000"/>
                </a:solidFill>
              </a:rPr>
              <a:t>r</a:t>
            </a:r>
            <a:r>
              <a:rPr sz="2400" lang="en-US">
                <a:solidFill>
                  <a:srgbClr val="000000"/>
                </a:solidFill>
              </a:rPr>
              <a:t>e</a:t>
            </a:r>
            <a:r>
              <a:rPr sz="2400" lang="en-US">
                <a:solidFill>
                  <a:srgbClr val="000000"/>
                </a:solidFill>
              </a:rPr>
              <a:t>ase</a:t>
            </a:r>
            <a:r>
              <a:rPr sz="2400" lang="en-US">
                <a:solidFill>
                  <a:srgbClr val="000000"/>
                </a:solidFill>
              </a:rPr>
              <a:t> </a:t>
            </a:r>
            <a:r>
              <a:rPr sz="2400" lang="en-US">
                <a:solidFill>
                  <a:srgbClr val="000000"/>
                </a:solidFill>
              </a:rPr>
              <a:t>o</a:t>
            </a:r>
            <a:r>
              <a:rPr sz="2400" lang="en-US">
                <a:solidFill>
                  <a:srgbClr val="000000"/>
                </a:solidFill>
              </a:rPr>
              <a:t>t</a:t>
            </a:r>
            <a:r>
              <a:rPr sz="2400" lang="en-US">
                <a:solidFill>
                  <a:srgbClr val="000000"/>
                </a:solidFill>
              </a:rPr>
              <a:t>h</a:t>
            </a:r>
            <a:r>
              <a:rPr sz="2400" lang="en-US">
                <a:solidFill>
                  <a:srgbClr val="000000"/>
                </a:solidFill>
              </a:rPr>
              <a:t>e</a:t>
            </a:r>
            <a:r>
              <a:rPr sz="2400" lang="en-US">
                <a:solidFill>
                  <a:srgbClr val="000000"/>
                </a:solidFill>
              </a:rPr>
              <a:t>r</a:t>
            </a:r>
            <a:r>
              <a:rPr sz="2400" lang="en-US">
                <a:solidFill>
                  <a:srgbClr val="000000"/>
                </a:solidFill>
              </a:rPr>
              <a:t> </a:t>
            </a:r>
            <a:r>
              <a:rPr sz="2400" lang="en-US">
                <a:solidFill>
                  <a:srgbClr val="000000"/>
                </a:solidFill>
              </a:rPr>
              <a:t>t</a:t>
            </a:r>
            <a:r>
              <a:rPr sz="2400" lang="en-US">
                <a:solidFill>
                  <a:srgbClr val="000000"/>
                </a:solidFill>
              </a:rPr>
              <a:t>h</a:t>
            </a:r>
            <a:r>
              <a:rPr sz="2400" lang="en-US">
                <a:solidFill>
                  <a:srgbClr val="000000"/>
                </a:solidFill>
              </a:rPr>
              <a:t>e</a:t>
            </a:r>
            <a:r>
              <a:rPr sz="2400" lang="en-US">
                <a:solidFill>
                  <a:srgbClr val="000000"/>
                </a:solidFill>
              </a:rPr>
              <a:t>n</a:t>
            </a:r>
            <a:r>
              <a:rPr sz="2400" lang="en-US">
                <a:solidFill>
                  <a:srgbClr val="000000"/>
                </a:solidFill>
              </a:rPr>
              <a:t> </a:t>
            </a:r>
            <a:r>
              <a:rPr sz="2400" lang="en-US">
                <a:solidFill>
                  <a:srgbClr val="000000"/>
                </a:solidFill>
              </a:rPr>
              <a:t>w</a:t>
            </a:r>
            <a:r>
              <a:rPr sz="2400" lang="en-US">
                <a:solidFill>
                  <a:srgbClr val="000000"/>
                </a:solidFill>
              </a:rPr>
              <a:t>i</a:t>
            </a:r>
            <a:r>
              <a:rPr sz="2400" lang="en-US">
                <a:solidFill>
                  <a:srgbClr val="000000"/>
                </a:solidFill>
              </a:rPr>
              <a:t>l</a:t>
            </a:r>
            <a:r>
              <a:rPr sz="2400" lang="en-US">
                <a:solidFill>
                  <a:srgbClr val="000000"/>
                </a:solidFill>
              </a:rPr>
              <a:t>l</a:t>
            </a:r>
            <a:r>
              <a:rPr sz="2400" lang="en-US">
                <a:solidFill>
                  <a:srgbClr val="000000"/>
                </a:solidFill>
              </a:rPr>
              <a:t> </a:t>
            </a:r>
            <a:r>
              <a:rPr sz="2400" lang="en-US">
                <a:solidFill>
                  <a:srgbClr val="000000"/>
                </a:solidFill>
              </a:rPr>
              <a:t>a</a:t>
            </a:r>
            <a:r>
              <a:rPr sz="2400" lang="en-US">
                <a:solidFill>
                  <a:srgbClr val="000000"/>
                </a:solidFill>
              </a:rPr>
              <a:t>l</a:t>
            </a:r>
            <a:r>
              <a:rPr sz="2400" lang="en-US">
                <a:solidFill>
                  <a:srgbClr val="000000"/>
                </a:solidFill>
              </a:rPr>
              <a:t>l</a:t>
            </a:r>
            <a:r>
              <a:rPr sz="2400" lang="en-US">
                <a:solidFill>
                  <a:srgbClr val="000000"/>
                </a:solidFill>
              </a:rPr>
              <a:t> </a:t>
            </a:r>
            <a:r>
              <a:rPr sz="2400" lang="en-US">
                <a:solidFill>
                  <a:srgbClr val="000000"/>
                </a:solidFill>
              </a:rPr>
              <a:t>a</a:t>
            </a:r>
            <a:r>
              <a:rPr sz="2400" lang="en-US">
                <a:solidFill>
                  <a:srgbClr val="000000"/>
                </a:solidFill>
              </a:rPr>
              <a:t>r</a:t>
            </a:r>
            <a:r>
              <a:rPr sz="2400" lang="en-US">
                <a:solidFill>
                  <a:srgbClr val="000000"/>
                </a:solidFill>
              </a:rPr>
              <a:t>e</a:t>
            </a:r>
            <a:r>
              <a:rPr sz="2400" lang="en-US">
                <a:solidFill>
                  <a:srgbClr val="000000"/>
                </a:solidFill>
              </a:rPr>
              <a:t> </a:t>
            </a:r>
            <a:r>
              <a:rPr sz="2400" lang="en-US">
                <a:solidFill>
                  <a:srgbClr val="000000"/>
                </a:solidFill>
              </a:rPr>
              <a:t>d</a:t>
            </a:r>
            <a:r>
              <a:rPr sz="2400" lang="en-US">
                <a:solidFill>
                  <a:srgbClr val="000000"/>
                </a:solidFill>
              </a:rPr>
              <a:t>e</a:t>
            </a:r>
            <a:r>
              <a:rPr sz="2400" lang="en-US">
                <a:solidFill>
                  <a:srgbClr val="000000"/>
                </a:solidFill>
              </a:rPr>
              <a:t>c</a:t>
            </a:r>
            <a:r>
              <a:rPr sz="2400" lang="en-US">
                <a:solidFill>
                  <a:srgbClr val="000000"/>
                </a:solidFill>
              </a:rPr>
              <a:t>r</a:t>
            </a:r>
            <a:r>
              <a:rPr sz="2400" lang="en-US">
                <a:solidFill>
                  <a:srgbClr val="000000"/>
                </a:solidFill>
              </a:rPr>
              <a:t>e</a:t>
            </a:r>
            <a:r>
              <a:rPr sz="2400" lang="en-US">
                <a:solidFill>
                  <a:srgbClr val="000000"/>
                </a:solidFill>
              </a:rPr>
              <a:t>as</a:t>
            </a:r>
            <a:r>
              <a:rPr sz="2400" lang="en-US">
                <a:solidFill>
                  <a:srgbClr val="000000"/>
                </a:solidFill>
              </a:rPr>
              <a:t>e</a:t>
            </a:r>
            <a:r>
              <a:rPr sz="2400" lang="en-US">
                <a:solidFill>
                  <a:srgbClr val="000000"/>
                </a:solidFill>
              </a:rPr>
              <a:t>s</a:t>
            </a:r>
            <a:endParaRPr sz="2800" lang="en-IN">
              <a:solidFill>
                <a:srgbClr val="000000"/>
              </a:solidFill>
            </a:endParaRPr>
          </a:p>
        </p:txBody>
      </p:sp>
      <p:pic>
        <p:nvPicPr>
          <p:cNvPr id="2097170" name=""/>
          <p:cNvPicPr>
            <a:picLocks/>
          </p:cNvPicPr>
          <p:nvPr/>
        </p:nvPicPr>
        <p:blipFill>
          <a:blip xmlns:r="http://schemas.openxmlformats.org/officeDocument/2006/relationships" r:embed="rId2"/>
          <a:stretch>
            <a:fillRect/>
          </a:stretch>
        </p:blipFill>
        <p:spPr>
          <a:xfrm>
            <a:off x="994415" y="1668923"/>
            <a:ext cx="5800216" cy="351507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595"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596" name="TextBox 3"/>
          <p:cNvSpPr txBox="1"/>
          <p:nvPr/>
        </p:nvSpPr>
        <p:spPr>
          <a:xfrm>
            <a:off x="631031" y="1726793"/>
            <a:ext cx="8521898" cy="2491741"/>
          </a:xfrm>
          <a:prstGeom prst="rect"/>
          <a:noFill/>
        </p:spPr>
        <p:txBody>
          <a:bodyPr wrap="square">
            <a:spAutoFit/>
          </a:bodyPr>
          <a:p>
            <a:r>
              <a:rPr lang="en-US"/>
              <a:t>The "Employee Performance Analysis Using Excel" project provides a robust and user- friendly solution for evaluating and managing employee performance. By leveraging Excel's powerful tools 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9"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1" name="object 3"/>
          <p:cNvGrpSpPr/>
          <p:nvPr/>
        </p:nvGrpSpPr>
        <p:grpSpPr>
          <a:xfrm>
            <a:off x="7443849" y="0"/>
            <a:ext cx="4752975" cy="6863080"/>
            <a:chOff x="7443849" y="0"/>
            <a:chExt cx="4752975" cy="6863080"/>
          </a:xfrm>
        </p:grpSpPr>
        <p:sp>
          <p:nvSpPr>
            <p:cNvPr id="1048630"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1"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2"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3"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4"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5"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6"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7"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8"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9"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0"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1"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2"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3"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2" name="object 18"/>
          <p:cNvGrpSpPr/>
          <p:nvPr/>
        </p:nvGrpSpPr>
        <p:grpSpPr>
          <a:xfrm>
            <a:off x="466725" y="6410325"/>
            <a:ext cx="3705225" cy="295275"/>
            <a:chOff x="466725" y="6410325"/>
            <a:chExt cx="3705225" cy="295275"/>
          </a:xfrm>
        </p:grpSpPr>
        <p:pic>
          <p:nvPicPr>
            <p:cNvPr id="2097156"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7"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44"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45"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3" name=""/>
        <p:cNvGrpSpPr/>
        <p:nvPr/>
      </p:nvGrpSpPr>
      <p:grpSpPr>
        <a:xfrm>
          <a:off x="0" y="0"/>
          <a:ext cx="0" cy="0"/>
          <a:chOff x="0" y="0"/>
          <a:chExt cx="0" cy="0"/>
        </a:xfrm>
      </p:grpSpPr>
      <p:sp>
        <p:nvSpPr>
          <p:cNvPr id="104864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4" name="object 3"/>
          <p:cNvGrpSpPr/>
          <p:nvPr/>
        </p:nvGrpSpPr>
        <p:grpSpPr>
          <a:xfrm>
            <a:off x="7443849" y="0"/>
            <a:ext cx="4752975" cy="6863080"/>
            <a:chOff x="7443849" y="0"/>
            <a:chExt cx="4752975" cy="6863080"/>
          </a:xfrm>
        </p:grpSpPr>
        <p:sp>
          <p:nvSpPr>
            <p:cNvPr id="104864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4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4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5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5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5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5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5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8"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5" name="object 18"/>
          <p:cNvGrpSpPr/>
          <p:nvPr/>
        </p:nvGrpSpPr>
        <p:grpSpPr>
          <a:xfrm>
            <a:off x="47625" y="3819523"/>
            <a:ext cx="4124325" cy="3009900"/>
            <a:chOff x="47625" y="3819523"/>
            <a:chExt cx="4124325" cy="3009900"/>
          </a:xfrm>
        </p:grpSpPr>
        <p:pic>
          <p:nvPicPr>
            <p:cNvPr id="2097159"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0"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60"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6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62"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7991475" y="2933700"/>
            <a:ext cx="2762250" cy="3257550"/>
            <a:chOff x="7991475" y="2933700"/>
            <a:chExt cx="2762250" cy="3257550"/>
          </a:xfrm>
        </p:grpSpPr>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1"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6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2"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68" name="TextBox 10"/>
          <p:cNvSpPr txBox="1"/>
          <p:nvPr/>
        </p:nvSpPr>
        <p:spPr>
          <a:xfrm>
            <a:off x="1526977" y="2274838"/>
            <a:ext cx="6101952" cy="2491740"/>
          </a:xfrm>
          <a:prstGeom prst="rect"/>
          <a:noFill/>
        </p:spPr>
        <p:txBody>
          <a:bodyPr wrap="square">
            <a:spAutoFit/>
          </a:bodyPr>
          <a:p>
            <a:r>
              <a:rPr lang="en-GB"/>
              <a:t>A</a:t>
            </a:r>
            <a:r>
              <a:rPr lang="en-US"/>
              <a:t>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grpSp>
        <p:nvGrpSpPr>
          <p:cNvPr id="39" name="object 2"/>
          <p:cNvGrpSpPr/>
          <p:nvPr/>
        </p:nvGrpSpPr>
        <p:grpSpPr>
          <a:xfrm>
            <a:off x="8658225" y="2647950"/>
            <a:ext cx="3533775" cy="3810000"/>
            <a:chOff x="8658225" y="2647950"/>
            <a:chExt cx="3533775" cy="3810000"/>
          </a:xfrm>
        </p:grpSpPr>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7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4"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74" name="TextBox 10"/>
          <p:cNvSpPr txBox="1"/>
          <p:nvPr/>
        </p:nvSpPr>
        <p:spPr>
          <a:xfrm>
            <a:off x="2274094" y="3269397"/>
            <a:ext cx="6641305"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75" name="TextBox 11"/>
          <p:cNvSpPr txBox="1"/>
          <p:nvPr/>
        </p:nvSpPr>
        <p:spPr>
          <a:xfrm>
            <a:off x="892969" y="2047756"/>
            <a:ext cx="7608094" cy="3025140"/>
          </a:xfrm>
          <a:prstGeom prst="rect"/>
          <a:noFill/>
        </p:spPr>
        <p:txBody>
          <a:bodyPr wrap="square">
            <a:spAutoFit/>
          </a:bodyPr>
          <a:p>
            <a:r>
              <a:rPr lang="en-US"/>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5"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8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81" name="TextBox 8"/>
          <p:cNvSpPr txBox="1"/>
          <p:nvPr/>
        </p:nvSpPr>
        <p:spPr>
          <a:xfrm>
            <a:off x="1571625" y="2238375"/>
            <a:ext cx="7581304" cy="1158240"/>
          </a:xfrm>
          <a:prstGeom prst="rect"/>
          <a:noFill/>
        </p:spPr>
        <p:txBody>
          <a:bodyPr wrap="square">
            <a:spAutoFit/>
          </a:bodyPr>
          <a:p>
            <a:r>
              <a:rPr lang="en-US"/>
              <a:t>Human Resources (HR) Managers:</a:t>
            </a:r>
            <a:endParaRPr lang="en-GB"/>
          </a:p>
          <a:p>
            <a:r>
              <a:rPr lang="en-US"/>
              <a:t>Department Managers/Supervisors:</a:t>
            </a:r>
            <a:endParaRPr lang="en-GB"/>
          </a:p>
          <a:p>
            <a:r>
              <a:rPr lang="en-US"/>
              <a:t>Senior Management/Executives:</a:t>
            </a:r>
            <a:endParaRPr lang="en-GB"/>
          </a:p>
          <a:p>
            <a:r>
              <a:rPr lang="en-US"/>
              <a:t>Employees: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8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87" name="TextBox 9"/>
          <p:cNvSpPr txBox="1"/>
          <p:nvPr/>
        </p:nvSpPr>
        <p:spPr>
          <a:xfrm>
            <a:off x="3050976" y="1726793"/>
            <a:ext cx="6581179" cy="3291840"/>
          </a:xfrm>
          <a:prstGeom prst="rect"/>
          <a:noFill/>
        </p:spPr>
        <p:txBody>
          <a:bodyPr wrap="square">
            <a:spAutoFit/>
          </a:bodyPr>
          <a:p>
            <a:r>
              <a:rPr lang="en-US"/>
              <a:t>Data-Driven Insights: Enables managers to makeinformed decisions based on accurate, real-time performance data.</a:t>
            </a:r>
            <a:endParaRPr lang="en-GB"/>
          </a:p>
          <a:p>
            <a:r>
              <a:rPr lang="en-US"/>
              <a:t>Improved Efficiency: Automates the data collection and analysis process, saving time and reducing manualerrors.</a:t>
            </a:r>
            <a:endParaRPr lang="en-GB"/>
          </a:p>
          <a:p>
            <a:r>
              <a:rPr lang="en-US"/>
              <a:t>Enhanced Employee Development: Identifies training needs and development opportunities, leading to a more skilled workforce.</a:t>
            </a:r>
            <a:endParaRPr lang="en-GB"/>
          </a:p>
          <a:p>
            <a:r>
              <a:rPr lang="en-US"/>
              <a:t>Better Performance Management: Helps in recognizing top performers and addressing underperformance, ultimately improving overall productivity.</a:t>
            </a:r>
            <a:endParaRPr lang="en-GB"/>
          </a:p>
          <a:p>
            <a:r>
              <a:rPr lang="en-US"/>
              <a:t>Cost-Effective Solution: Leverages the widely accessible Excel platform, avoiding the need for expensive software or tools.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Title 1"/>
          <p:cNvSpPr>
            <a:spLocks noGrp="1"/>
          </p:cNvSpPr>
          <p:nvPr>
            <p:ph type="title"/>
          </p:nvPr>
        </p:nvSpPr>
        <p:spPr>
          <a:xfrm>
            <a:off x="755332" y="385444"/>
            <a:ext cx="10681335" cy="723901"/>
          </a:xfrm>
        </p:spPr>
        <p:txBody>
          <a:bodyPr/>
          <a:p>
            <a:r>
              <a:rPr dirty="0" lang="en-IN"/>
              <a:t>Dataset Description</a:t>
            </a:r>
          </a:p>
        </p:txBody>
      </p:sp>
      <p:sp>
        <p:nvSpPr>
          <p:cNvPr id="1048689" name="TextBox 3"/>
          <p:cNvSpPr txBox="1"/>
          <p:nvPr/>
        </p:nvSpPr>
        <p:spPr>
          <a:xfrm>
            <a:off x="755332" y="1311295"/>
            <a:ext cx="9067324" cy="3025140"/>
          </a:xfrm>
          <a:prstGeom prst="rect"/>
          <a:noFill/>
        </p:spPr>
        <p:txBody>
          <a:bodyPr wrap="square">
            <a:spAutoFit/>
          </a:bodyPr>
          <a:p>
            <a:r>
              <a:rPr lang="en-US"/>
              <a:t>Descriptions for each of the columns in the dataset:1. Employee ID: Unique identifier for each employee in the organization.2. First Name: The first name of the employee. 3. Last Name: The last name of the employee.4. Email: The email address associated with the employee's communication within the organization. 5. Business Unit: The specific business unit or department to which the employee belongs.6. State: The state or region where the employee is located.7. Job Function: A brief description of the employee's primary job function or role.8. Gender: A code representing the gender of the employee (e.g., M for Male, F for Female, N for Non-bin9. Performance Score: A score indicating the employee's performance level (e.g.. Excellent, Satisfactory.Needs Improvement). 10. Current Employee Rating: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1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1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16"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1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18" name="TextBox 8"/>
          <p:cNvSpPr txBox="1"/>
          <p:nvPr/>
        </p:nvSpPr>
        <p:spPr>
          <a:xfrm>
            <a:off x="2381250" y="1695451"/>
            <a:ext cx="9239250" cy="5120640"/>
          </a:xfrm>
          <a:prstGeom prst="rect"/>
          <a:noFill/>
        </p:spPr>
        <p:txBody>
          <a:bodyPr rtlCol="0" wrap="square">
            <a:spAutoFit/>
          </a:bodyPr>
          <a:p>
            <a:pPr algn="l">
              <a:buFont typeface="Arial" panose="020B0604020202020204" pitchFamily="34" charset="0"/>
              <a:buChar char="•"/>
            </a:pPr>
            <a:r>
              <a:rPr b="0" sz="2800" i="0" lang="en-US">
                <a:solidFill>
                  <a:srgbClr val="0D0D0D"/>
                </a:solidFill>
                <a:effectLst/>
                <a:latin typeface="Times New Roman" panose="02020603050405020304" pitchFamily="18" charset="0"/>
                <a:cs typeface="Times New Roman" panose="02020603050405020304" pitchFamily="18" charset="0"/>
              </a:rPr>
              <a:t>1.Accessibility Empowerment: Redefines accessiblity with hands-free interaction</a:t>
            </a:r>
            <a:endParaRPr b="0" sz="2800" i="0" lang="en-GB">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sz="2800" i="0" lang="en-US">
                <a:solidFill>
                  <a:srgbClr val="0D0D0D"/>
                </a:solidFill>
                <a:effectLst/>
                <a:latin typeface="Times New Roman" panose="02020603050405020304" pitchFamily="18" charset="0"/>
                <a:cs typeface="Times New Roman" panose="02020603050405020304" pitchFamily="18" charset="0"/>
              </a:rPr>
              <a:t>2. Seamless Tech Integration Deep leaming meets everyday computing tasks</a:t>
            </a:r>
            <a:endParaRPr b="0" sz="2800" i="0" lang="en-GB">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sz="2800" i="0" lang="en-US">
                <a:solidFill>
                  <a:srgbClr val="0D0D0D"/>
                </a:solidFill>
                <a:effectLst/>
                <a:latin typeface="Times New Roman" panose="02020603050405020304" pitchFamily="18" charset="0"/>
                <a:cs typeface="Times New Roman" panose="02020603050405020304" pitchFamily="18" charset="0"/>
              </a:rPr>
              <a:t>3. Precision and Efficiency Boost: Real-time accuracy enhances productivity.</a:t>
            </a:r>
            <a:endParaRPr b="0" sz="2800" i="0" lang="en-GB">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sz="2800" i="0" lang="en-US">
                <a:solidFill>
                  <a:srgbClr val="0D0D0D"/>
                </a:solidFill>
                <a:effectLst/>
                <a:latin typeface="Times New Roman" panose="02020603050405020304" pitchFamily="18" charset="0"/>
                <a:cs typeface="Times New Roman" panose="02020603050405020304" pitchFamily="18" charset="0"/>
              </a:rPr>
              <a:t>4. Engaging User Experience: Dynamic, interactive interface 5. Versatile Application Scope: Adaptable across diversedomains.Educational Impact Amplified Fosters interactive learning environments7.Future-Proof Innovation: Leading-edge tech redeftines human-computer interaction</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2024-03-28T17:07:22Z</dcterms:created>
  <dcterms:modified xsi:type="dcterms:W3CDTF">2024-08-30T08:45:49Z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d7189077c58a4df7bc1c9203d13babbc</vt:lpwstr>
  </property>
</Properties>
</file>