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kaggle.com/model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400175" y="714015"/>
            <a:ext cx="647700" cy="561975"/>
          </a:xfrm>
          <a:custGeom>
            <a:avLst/>
            <a:gdLst/>
            <a:ahLst/>
            <a:cxnLst/>
            <a:rect l="l" t="t" r="r" b="b"/>
            <a:pathLst>
              <a:path w="647700" h="561975">
                <a:moveTo>
                  <a:pt x="507238" y="0"/>
                </a:moveTo>
                <a:lnTo>
                  <a:pt x="140462" y="0"/>
                </a:lnTo>
                <a:lnTo>
                  <a:pt x="0" y="280924"/>
                </a:lnTo>
                <a:lnTo>
                  <a:pt x="140462" y="561975"/>
                </a:lnTo>
                <a:lnTo>
                  <a:pt x="507238" y="561975"/>
                </a:lnTo>
                <a:lnTo>
                  <a:pt x="647700" y="280924"/>
                </a:lnTo>
                <a:lnTo>
                  <a:pt x="507238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A4D22B-AE15-4C66-A751-8E494B30DBE4}"/>
              </a:ext>
            </a:extLst>
          </p:cNvPr>
          <p:cNvGrpSpPr/>
          <p:nvPr/>
        </p:nvGrpSpPr>
        <p:grpSpPr>
          <a:xfrm>
            <a:off x="304800" y="990240"/>
            <a:ext cx="2762250" cy="1831877"/>
            <a:chOff x="304800" y="990240"/>
            <a:chExt cx="2762250" cy="1831877"/>
          </a:xfrm>
        </p:grpSpPr>
        <p:sp>
          <p:nvSpPr>
            <p:cNvPr id="3" name="object 3"/>
            <p:cNvSpPr/>
            <p:nvPr/>
          </p:nvSpPr>
          <p:spPr>
            <a:xfrm>
              <a:off x="304800" y="99024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0175" y="1383842"/>
              <a:ext cx="1666875" cy="143827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681037" y="2135605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0" y="975592"/>
            <a:ext cx="9753600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DATA ANALYSIS USING EXCEL</a:t>
            </a:r>
            <a:r>
              <a:rPr lang="en-US" sz="28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24025" y="3357359"/>
            <a:ext cx="94125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           RAKSHANA K</a:t>
            </a:r>
          </a:p>
          <a:p>
            <a:r>
              <a:rPr lang="en-US" sz="2400" dirty="0"/>
              <a:t>REGISTER NO:                   312209127</a:t>
            </a:r>
          </a:p>
          <a:p>
            <a:r>
              <a:rPr lang="en-US" sz="2400" dirty="0"/>
              <a:t>NAAN MUDHALVAN ID:  asunm1353312209127</a:t>
            </a:r>
          </a:p>
          <a:p>
            <a:r>
              <a:rPr lang="en-US" sz="2400" dirty="0"/>
              <a:t>DEPARTMENT:                   COMMERCE</a:t>
            </a:r>
          </a:p>
          <a:p>
            <a:r>
              <a:rPr lang="en-US" sz="2400" dirty="0"/>
              <a:t>COLLEGE:                           ANNA ADARSH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9200" y="685800"/>
            <a:ext cx="5589904" cy="7581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spc="15" dirty="0">
                <a:latin typeface="Trebuchet MS"/>
                <a:cs typeface="Trebuchet MS"/>
              </a:rPr>
              <a:t>     </a:t>
            </a:r>
            <a:r>
              <a:rPr sz="4800" spc="15" dirty="0">
                <a:latin typeface="Trebuchet MS"/>
                <a:cs typeface="Trebuchet MS"/>
              </a:rPr>
              <a:t>M</a:t>
            </a:r>
            <a:r>
              <a:rPr sz="4800" dirty="0">
                <a:latin typeface="Trebuchet MS"/>
                <a:cs typeface="Trebuchet MS"/>
              </a:rPr>
              <a:t>O</a:t>
            </a:r>
            <a:r>
              <a:rPr sz="4800" spc="-15" dirty="0">
                <a:latin typeface="Trebuchet MS"/>
                <a:cs typeface="Trebuchet MS"/>
              </a:rPr>
              <a:t>D</a:t>
            </a:r>
            <a:r>
              <a:rPr sz="4800" spc="-35" dirty="0">
                <a:latin typeface="Trebuchet MS"/>
                <a:cs typeface="Trebuchet MS"/>
              </a:rPr>
              <a:t>E</a:t>
            </a:r>
            <a:r>
              <a:rPr sz="4800" spc="-30" dirty="0">
                <a:latin typeface="Trebuchet MS"/>
                <a:cs typeface="Trebuchet MS"/>
              </a:rPr>
              <a:t>LL</a:t>
            </a:r>
            <a:r>
              <a:rPr sz="4800" spc="-5" dirty="0">
                <a:latin typeface="Trebuchet MS"/>
                <a:cs typeface="Trebuchet MS"/>
              </a:rPr>
              <a:t>I</a:t>
            </a:r>
            <a:r>
              <a:rPr sz="4800" spc="30" dirty="0">
                <a:latin typeface="Trebuchet MS"/>
                <a:cs typeface="Trebuchet MS"/>
              </a:rPr>
              <a:t>N</a:t>
            </a:r>
            <a:r>
              <a:rPr sz="4800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4BABAB-DCD1-460F-9D76-25D23210B37F}"/>
              </a:ext>
            </a:extLst>
          </p:cNvPr>
          <p:cNvSpPr txBox="1"/>
          <p:nvPr/>
        </p:nvSpPr>
        <p:spPr>
          <a:xfrm>
            <a:off x="990600" y="2057400"/>
            <a:ext cx="7772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STEP 1 : </a:t>
            </a:r>
          </a:p>
          <a:p>
            <a:r>
              <a:rPr lang="en-IN" sz="2800" b="1" dirty="0"/>
              <a:t>                </a:t>
            </a:r>
            <a:r>
              <a:rPr lang="en-IN" sz="2800" dirty="0"/>
              <a:t>To download the employee dataset using Kaggle websites or any other websites.</a:t>
            </a:r>
          </a:p>
          <a:p>
            <a:endParaRPr lang="en-IN" sz="2800" b="1" dirty="0"/>
          </a:p>
          <a:p>
            <a:r>
              <a:rPr lang="en-IN" sz="2800" b="1" dirty="0"/>
              <a:t>Step 2 :</a:t>
            </a:r>
          </a:p>
          <a:p>
            <a:r>
              <a:rPr lang="en-IN" sz="2800" b="1" dirty="0"/>
              <a:t>               </a:t>
            </a:r>
            <a:r>
              <a:rPr lang="en-IN" sz="2800" dirty="0"/>
              <a:t>Using the dataset create the table and convert the table into power query</a:t>
            </a:r>
          </a:p>
          <a:p>
            <a:r>
              <a:rPr lang="en-IN" sz="2800" dirty="0"/>
              <a:t>Data tab – From table – table name – conditional column(to sort and filter) – transform data to excel.</a:t>
            </a:r>
          </a:p>
        </p:txBody>
      </p:sp>
      <p:pic>
        <p:nvPicPr>
          <p:cNvPr id="15" name="Graphic 14" descr="Statistics with solid fill">
            <a:extLst>
              <a:ext uri="{FF2B5EF4-FFF2-40B4-BE49-F238E27FC236}">
                <a16:creationId xmlns:a16="http://schemas.microsoft.com/office/drawing/2014/main" id="{68344FCD-D061-432C-B52B-A3B052228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2200" y="5127625"/>
            <a:ext cx="2057400" cy="17351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9200" y="685800"/>
            <a:ext cx="5589904" cy="7581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spc="15" dirty="0">
                <a:latin typeface="Trebuchet MS"/>
                <a:cs typeface="Trebuchet MS"/>
              </a:rPr>
              <a:t>     </a:t>
            </a:r>
            <a:r>
              <a:rPr sz="4800" spc="15" dirty="0">
                <a:latin typeface="Trebuchet MS"/>
                <a:cs typeface="Trebuchet MS"/>
              </a:rPr>
              <a:t>M</a:t>
            </a:r>
            <a:r>
              <a:rPr sz="4800" dirty="0">
                <a:latin typeface="Trebuchet MS"/>
                <a:cs typeface="Trebuchet MS"/>
              </a:rPr>
              <a:t>O</a:t>
            </a:r>
            <a:r>
              <a:rPr sz="4800" spc="-15" dirty="0">
                <a:latin typeface="Trebuchet MS"/>
                <a:cs typeface="Trebuchet MS"/>
              </a:rPr>
              <a:t>D</a:t>
            </a:r>
            <a:r>
              <a:rPr sz="4800" spc="-35" dirty="0">
                <a:latin typeface="Trebuchet MS"/>
                <a:cs typeface="Trebuchet MS"/>
              </a:rPr>
              <a:t>E</a:t>
            </a:r>
            <a:r>
              <a:rPr sz="4800" spc="-30" dirty="0">
                <a:latin typeface="Trebuchet MS"/>
                <a:cs typeface="Trebuchet MS"/>
              </a:rPr>
              <a:t>LL</a:t>
            </a:r>
            <a:r>
              <a:rPr sz="4800" spc="-5" dirty="0">
                <a:latin typeface="Trebuchet MS"/>
                <a:cs typeface="Trebuchet MS"/>
              </a:rPr>
              <a:t>I</a:t>
            </a:r>
            <a:r>
              <a:rPr sz="4800" spc="30" dirty="0">
                <a:latin typeface="Trebuchet MS"/>
                <a:cs typeface="Trebuchet MS"/>
              </a:rPr>
              <a:t>N</a:t>
            </a:r>
            <a:r>
              <a:rPr sz="4800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4BABAB-DCD1-460F-9D76-25D23210B37F}"/>
              </a:ext>
            </a:extLst>
          </p:cNvPr>
          <p:cNvSpPr txBox="1"/>
          <p:nvPr/>
        </p:nvSpPr>
        <p:spPr>
          <a:xfrm>
            <a:off x="990600" y="2057400"/>
            <a:ext cx="7772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STEP 3 : </a:t>
            </a:r>
          </a:p>
          <a:p>
            <a:r>
              <a:rPr lang="en-IN" sz="2800" b="1" dirty="0"/>
              <a:t>               </a:t>
            </a:r>
            <a:r>
              <a:rPr lang="en-IN" sz="2800" dirty="0"/>
              <a:t>create pivot table using pivot table option in insert tab. And sort the data which are needed.</a:t>
            </a:r>
          </a:p>
          <a:p>
            <a:endParaRPr lang="en-IN" sz="2800" dirty="0"/>
          </a:p>
          <a:p>
            <a:r>
              <a:rPr lang="en-IN" sz="2800" b="1" dirty="0"/>
              <a:t>Step 4 :</a:t>
            </a:r>
          </a:p>
          <a:p>
            <a:r>
              <a:rPr lang="en-IN" sz="2800" b="1" dirty="0"/>
              <a:t>               </a:t>
            </a:r>
            <a:r>
              <a:rPr lang="en-IN" sz="2800" dirty="0"/>
              <a:t>Using the sorted data create charts and place in the dashboards place which are created using shapes, charts and data.</a:t>
            </a:r>
          </a:p>
        </p:txBody>
      </p:sp>
      <p:pic>
        <p:nvPicPr>
          <p:cNvPr id="7" name="Graphic 6" descr="Statistics with solid fill">
            <a:extLst>
              <a:ext uri="{FF2B5EF4-FFF2-40B4-BE49-F238E27FC236}">
                <a16:creationId xmlns:a16="http://schemas.microsoft.com/office/drawing/2014/main" id="{189B4745-8D60-4D22-832C-F61F0ABC4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6000" y="4929970"/>
            <a:ext cx="2057400" cy="173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4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2437130" cy="629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lang="en-IN" sz="4000" b="0" dirty="0"/>
              <a:t> </a:t>
            </a:r>
            <a:r>
              <a:rPr sz="4000" b="0" dirty="0"/>
              <a:t>R</a:t>
            </a:r>
            <a:r>
              <a:rPr sz="4000" b="0" spc="-40" dirty="0"/>
              <a:t>E</a:t>
            </a:r>
            <a:r>
              <a:rPr sz="4000" b="0" spc="15" dirty="0"/>
              <a:t>S</a:t>
            </a:r>
            <a:r>
              <a:rPr sz="4000" b="0" spc="-30" dirty="0"/>
              <a:t>U</a:t>
            </a:r>
            <a:r>
              <a:rPr sz="4000" b="0" spc="-405" dirty="0"/>
              <a:t>L</a:t>
            </a:r>
            <a:r>
              <a:rPr sz="4000" b="0"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728720-B4F7-4491-8FDE-ACFD05614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64392"/>
            <a:ext cx="10202082" cy="52523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33" y="685800"/>
            <a:ext cx="2940368" cy="75819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  <a:endParaRPr lang="en-I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813D0-97E1-43B3-B770-EB4B292A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8229600" cy="4062651"/>
          </a:xfrm>
        </p:spPr>
        <p:txBody>
          <a:bodyPr/>
          <a:lstStyle/>
          <a:p>
            <a:r>
              <a:rPr lang="en-IN" sz="2400" dirty="0"/>
              <a:t>Based on the employee dataset the employees are attrition basis on the gender and age groups.</a:t>
            </a:r>
          </a:p>
          <a:p>
            <a:r>
              <a:rPr lang="en-IN" sz="2400" dirty="0"/>
              <a:t>And also for job satisfaction due to unfulfilling work, poor management are lead to high attrition in a companies.</a:t>
            </a:r>
          </a:p>
          <a:p>
            <a:endParaRPr lang="en-IN" sz="2400" dirty="0"/>
          </a:p>
          <a:p>
            <a:r>
              <a:rPr lang="en-IN" sz="2400" dirty="0"/>
              <a:t>Insufficient work life balance can drive employees to seek jobs that offer more flexibility or better personal time management.</a:t>
            </a:r>
          </a:p>
          <a:p>
            <a:r>
              <a:rPr lang="en-IN" sz="2400" dirty="0"/>
              <a:t>Career growth opportunities are also a main reasons for attrition rates.</a:t>
            </a:r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71512" y="1269783"/>
            <a:ext cx="390969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b="0" spc="5" dirty="0"/>
              <a:t>PROJECT</a:t>
            </a:r>
            <a:r>
              <a:rPr sz="4000" b="0" spc="-85" dirty="0"/>
              <a:t> </a:t>
            </a:r>
            <a:r>
              <a:rPr sz="4000" b="0" spc="25" dirty="0"/>
              <a:t>TITLE</a:t>
            </a:r>
            <a:endParaRPr sz="4000" b="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ATTRITION ANALYSIS USING EXCEL DASHBOARDS</a:t>
            </a:r>
          </a:p>
        </p:txBody>
      </p:sp>
      <p:pic>
        <p:nvPicPr>
          <p:cNvPr id="15" name="Graphic 14" descr="Classroom with solid fill">
            <a:extLst>
              <a:ext uri="{FF2B5EF4-FFF2-40B4-BE49-F238E27FC236}">
                <a16:creationId xmlns:a16="http://schemas.microsoft.com/office/drawing/2014/main" id="{1057784A-DD5F-4821-B333-EA9901DB6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35809" y="4337019"/>
            <a:ext cx="1717609" cy="17176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53600" y="4413051"/>
            <a:ext cx="2143125" cy="2154436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2083" y="996640"/>
            <a:ext cx="5957317" cy="6322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0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0" dirty="0">
                <a:ln w="0"/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</a:t>
            </a:r>
            <a:r>
              <a:rPr lang="en-IN" sz="4000" b="0" dirty="0">
                <a:ln w="0"/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000" b="0" dirty="0">
                <a:ln w="0"/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STATEMENT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039BCD9-2F8C-4BC8-83D8-4C190A47A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2000511"/>
            <a:ext cx="7924800" cy="3877985"/>
          </a:xfrm>
        </p:spPr>
        <p:txBody>
          <a:bodyPr/>
          <a:lstStyle/>
          <a:p>
            <a:r>
              <a:rPr lang="en-I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based on employee attrition analysis using excel dashboards. It is a valuable tool for organizations to understand and manage employee turnover.</a:t>
            </a:r>
          </a:p>
          <a:p>
            <a:r>
              <a:rPr lang="en-I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attrition dashboards is helpful to find out the attrition rates during the period.</a:t>
            </a:r>
          </a:p>
          <a:p>
            <a:r>
              <a:rPr lang="en-I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also helpful to monitoring and reporting the future attrition rates</a:t>
            </a:r>
          </a:p>
          <a:p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53600" y="3657600"/>
            <a:ext cx="2438400" cy="280035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7226" y="848095"/>
            <a:ext cx="8458200" cy="6322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000" b="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4000" b="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4000" b="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211694-5765-494C-9396-424135AC4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0200" y="2189857"/>
            <a:ext cx="7515226" cy="2935486"/>
          </a:xfrm>
        </p:spPr>
        <p:txBody>
          <a:bodyPr/>
          <a:lstStyle/>
          <a:p>
            <a:r>
              <a:rPr lang="en-I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 dashboards we are calculated employee attrition rate in an company during the period In various circumstances like based on job role , based on gender, based on age group, and based on performance of an employee.</a:t>
            </a:r>
          </a:p>
          <a:p>
            <a:endParaRPr lang="en-IN" sz="28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1" y="1524000"/>
            <a:ext cx="4991100" cy="5091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b="0" spc="25" dirty="0">
                <a:solidFill>
                  <a:schemeClr val="accent6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sz="3200" b="0" spc="25" dirty="0">
                <a:effectLst/>
              </a:rPr>
              <a:t>W</a:t>
            </a:r>
            <a:r>
              <a:rPr sz="3200" b="0" spc="-20" dirty="0">
                <a:effectLst/>
              </a:rPr>
              <a:t>H</a:t>
            </a:r>
            <a:r>
              <a:rPr sz="3200" b="0" spc="20" dirty="0">
                <a:effectLst/>
              </a:rPr>
              <a:t>O</a:t>
            </a:r>
            <a:r>
              <a:rPr sz="3200" b="0" spc="-235" dirty="0">
                <a:effectLst/>
              </a:rPr>
              <a:t> </a:t>
            </a:r>
            <a:r>
              <a:rPr sz="3200" b="0" spc="-10" dirty="0">
                <a:effectLst/>
              </a:rPr>
              <a:t>AR</a:t>
            </a:r>
            <a:r>
              <a:rPr sz="3200" b="0" spc="15" dirty="0">
                <a:effectLst/>
              </a:rPr>
              <a:t>E</a:t>
            </a:r>
            <a:r>
              <a:rPr sz="3200" b="0" spc="-35" dirty="0">
                <a:effectLst/>
              </a:rPr>
              <a:t> </a:t>
            </a:r>
            <a:r>
              <a:rPr sz="3200" b="0" spc="-10" dirty="0">
                <a:effectLst/>
              </a:rPr>
              <a:t>T</a:t>
            </a:r>
            <a:r>
              <a:rPr sz="3200" b="0" spc="-15" dirty="0">
                <a:effectLst/>
              </a:rPr>
              <a:t>H</a:t>
            </a:r>
            <a:r>
              <a:rPr sz="3200" b="0" spc="15" dirty="0">
                <a:effectLst/>
              </a:rPr>
              <a:t>E</a:t>
            </a:r>
            <a:r>
              <a:rPr sz="3200" b="0" spc="-35" dirty="0">
                <a:effectLst/>
              </a:rPr>
              <a:t> </a:t>
            </a:r>
            <a:r>
              <a:rPr sz="3200" b="0" spc="-20" dirty="0">
                <a:effectLst/>
              </a:rPr>
              <a:t>E</a:t>
            </a:r>
            <a:r>
              <a:rPr sz="3200" b="0" spc="30" dirty="0">
                <a:effectLst/>
              </a:rPr>
              <a:t>N</a:t>
            </a:r>
            <a:r>
              <a:rPr sz="3200" b="0" spc="15" dirty="0">
                <a:effectLst/>
              </a:rPr>
              <a:t>D</a:t>
            </a:r>
            <a:r>
              <a:rPr sz="3200" b="0" spc="-45" dirty="0">
                <a:effectLst/>
              </a:rPr>
              <a:t> </a:t>
            </a:r>
            <a:r>
              <a:rPr sz="3200" b="0" dirty="0">
                <a:effectLst/>
              </a:rPr>
              <a:t>U</a:t>
            </a:r>
            <a:r>
              <a:rPr sz="3200" b="0" spc="10" dirty="0">
                <a:effectLst/>
              </a:rPr>
              <a:t>S</a:t>
            </a:r>
            <a:r>
              <a:rPr sz="3200" b="0" spc="-25" dirty="0">
                <a:effectLst/>
              </a:rPr>
              <a:t>E</a:t>
            </a:r>
            <a:r>
              <a:rPr sz="3200" b="0" spc="-10" dirty="0">
                <a:effectLst/>
              </a:rPr>
              <a:t>R</a:t>
            </a:r>
            <a:r>
              <a:rPr sz="3200" b="0" spc="5" dirty="0">
                <a:effectLst/>
              </a:rPr>
              <a:t>S?</a:t>
            </a:r>
            <a:endParaRPr sz="3200" b="0" dirty="0">
              <a:effectLst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009FCD-E97F-4340-85AE-16699F701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2800" y="2362200"/>
            <a:ext cx="10972800" cy="147732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dirty="0"/>
              <a:t>EMPLOYERS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dirty="0"/>
              <a:t>EMPLOYEES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dirty="0"/>
              <a:t>OWNER OF THE COMPANY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10" name="Graphic 9" descr="Laptop with phone and calculator">
            <a:extLst>
              <a:ext uri="{FF2B5EF4-FFF2-40B4-BE49-F238E27FC236}">
                <a16:creationId xmlns:a16="http://schemas.microsoft.com/office/drawing/2014/main" id="{B98AA80C-9889-44AD-BDE1-C20349A9C5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34400" y="3844291"/>
            <a:ext cx="3856229" cy="30137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587" y="3429000"/>
            <a:ext cx="2309813" cy="3429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9587" y="1441822"/>
            <a:ext cx="7872413" cy="4443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b="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b="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b="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28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="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b="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b="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8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b="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b="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b="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b="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b="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DFDED75-F216-4718-A7E1-0D874EA80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0400" y="2286000"/>
            <a:ext cx="6705600" cy="258532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FILTERING - REMOVING MISSING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POWER QUERY - CHANGING TYPE,ADDING                CONDITIONAL COLUMN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PIVOT TABLE -  SUMMARY OF EMPLOYEE  ATTRITION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CHARTS – FINAL REPORTS  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1297305"/>
            <a:ext cx="4807267" cy="67710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IN" sz="4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3B0C1-17F6-4BEB-85BE-61704D6B5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2667000"/>
            <a:ext cx="8077200" cy="2667000"/>
          </a:xfrm>
        </p:spPr>
        <p:txBody>
          <a:bodyPr/>
          <a:lstStyle/>
          <a:p>
            <a:r>
              <a:rPr lang="en-IN" sz="2400" dirty="0">
                <a:hlinkClick r:id="rId2"/>
              </a:rPr>
              <a:t>https://www.Kaggle.com/models</a:t>
            </a:r>
            <a:endParaRPr lang="en-IN" sz="2400" dirty="0"/>
          </a:p>
          <a:p>
            <a:endParaRPr lang="en-IN" sz="2400" b="1" dirty="0"/>
          </a:p>
          <a:p>
            <a:r>
              <a:rPr lang="en-IN" sz="2400" dirty="0"/>
              <a:t>Using this website we downloaded the datasets for monitor the employee attrition rates in a company for a particular period its is time saving process. Using these set of values we are able to find out why employee are leaving the companies based on the reasons.</a:t>
            </a:r>
          </a:p>
        </p:txBody>
      </p:sp>
      <p:pic>
        <p:nvPicPr>
          <p:cNvPr id="5" name="Graphic 4" descr="Bar chart with solid fill">
            <a:extLst>
              <a:ext uri="{FF2B5EF4-FFF2-40B4-BE49-F238E27FC236}">
                <a16:creationId xmlns:a16="http://schemas.microsoft.com/office/drawing/2014/main" id="{C473D8BE-8F56-42B6-B271-249E39A24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10800" y="5014912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42900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1600860"/>
            <a:ext cx="7243192" cy="5706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600" b="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600" b="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36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US" sz="36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3600" b="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6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36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3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4D82F881-082F-44E8-9AD4-B844B1846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76396" y="2971800"/>
            <a:ext cx="6272404" cy="1905000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rgbClr val="FF0000"/>
                </a:solidFill>
              </a:rPr>
              <a:t>Used slicer in pivot table – </a:t>
            </a:r>
            <a:r>
              <a:rPr lang="en-IN" sz="2400" dirty="0">
                <a:solidFill>
                  <a:schemeClr val="tx1"/>
                </a:solidFill>
              </a:rPr>
              <a:t>To monitor attrition rates of employees in a easy way.</a:t>
            </a:r>
          </a:p>
          <a:p>
            <a:endParaRPr lang="en-IN" sz="2400" dirty="0">
              <a:solidFill>
                <a:schemeClr val="tx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rgbClr val="FF0000"/>
                </a:solidFill>
              </a:rPr>
              <a:t>Used conditional column in power query – </a:t>
            </a:r>
            <a:r>
              <a:rPr lang="en-IN" sz="2400" dirty="0">
                <a:solidFill>
                  <a:schemeClr val="tx1"/>
                </a:solidFill>
              </a:rPr>
              <a:t>To sort and filter the data of employee.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503</Words>
  <Application>Microsoft Office PowerPoint</Application>
  <PresentationFormat>Widescreen</PresentationFormat>
  <Paragraphs>75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 New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 PROBLEM STATEMENT</vt:lpstr>
      <vt:lpstr>PROJECT  OVERVIEW</vt:lpstr>
      <vt:lpstr> WHO ARE THE END USERS?</vt:lpstr>
      <vt:lpstr> OUR SOLUTION AND ITS VALUE PROPOSITION</vt:lpstr>
      <vt:lpstr> Dataset  Description</vt:lpstr>
      <vt:lpstr> THE "WOW" IN OUR SOLUTION</vt:lpstr>
      <vt:lpstr>PowerPoint Presentation</vt:lpstr>
      <vt:lpstr>PowerPoint Presentation</vt:lpstr>
      <vt:lpstr> RESULTS</vt:lpstr>
      <vt:lpstr>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NEWUSER</cp:lastModifiedBy>
  <cp:revision>29</cp:revision>
  <dcterms:created xsi:type="dcterms:W3CDTF">2024-03-29T15:07:22Z</dcterms:created>
  <dcterms:modified xsi:type="dcterms:W3CDTF">2024-08-25T13:44:42Z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