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33400" y="3314150"/>
            <a:ext cx="10744200" cy="1938992"/>
          </a:xfrm>
          <a:prstGeom prst="rect">
            <a:avLst/>
          </a:prstGeom>
          <a:noFill/>
        </p:spPr>
        <p:txBody>
          <a:bodyPr wrap="square" rtlCol="0">
            <a:spAutoFit/>
          </a:bodyPr>
          <a:lstStyle/>
          <a:p>
            <a:r>
              <a:rPr lang="en-US" sz="2400" dirty="0"/>
              <a:t>STUDENT </a:t>
            </a:r>
            <a:r>
              <a:rPr lang="en-US" sz="2400" dirty="0" smtClean="0"/>
              <a:t>NAME:N RAKSHANA</a:t>
            </a:r>
            <a:endParaRPr lang="en-US" sz="2400" dirty="0"/>
          </a:p>
          <a:p>
            <a:r>
              <a:rPr lang="en-US" sz="2400" dirty="0"/>
              <a:t>REGISTER NO</a:t>
            </a:r>
            <a:r>
              <a:rPr lang="en-US" sz="2400" dirty="0"/>
              <a:t>: 2213391042050, 593D2C685E5C5B58E10481C40D08AF12</a:t>
            </a:r>
            <a:endParaRPr lang="en-US" sz="2400" dirty="0"/>
          </a:p>
          <a:p>
            <a:r>
              <a:rPr lang="en-US" sz="2400" dirty="0"/>
              <a:t>DEPARTMENT</a:t>
            </a:r>
            <a:r>
              <a:rPr lang="en-US" sz="2400" dirty="0" smtClean="0"/>
              <a:t>: Bachelor Of Commerce (Corporate </a:t>
            </a:r>
            <a:r>
              <a:rPr lang="en-US" sz="2400" dirty="0" err="1"/>
              <a:t>S</a:t>
            </a:r>
            <a:r>
              <a:rPr lang="en-US" sz="2400" dirty="0" err="1" smtClean="0"/>
              <a:t>ecretaryship</a:t>
            </a:r>
            <a:r>
              <a:rPr lang="en-US" sz="2400" dirty="0" smtClean="0"/>
              <a:t>)</a:t>
            </a:r>
            <a:endParaRPr lang="en-US" sz="2400" dirty="0"/>
          </a:p>
          <a:p>
            <a:r>
              <a:rPr lang="en-US" sz="2400" dirty="0" smtClean="0"/>
              <a:t>COLLEGE: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3"/>
          <p:cNvSpPr>
            <a:spLocks noGrp="1" noChangeArrowheads="1"/>
          </p:cNvSpPr>
          <p:nvPr>
            <p:ph type="body" idx="1"/>
          </p:nvPr>
        </p:nvSpPr>
        <p:spPr bwMode="auto">
          <a:xfrm>
            <a:off x="381000" y="1277481"/>
            <a:ext cx="93726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1" i="1" u="none" strike="noStrike" cap="none" normalizeH="0" baseline="0" dirty="0" smtClean="0">
                <a:ln>
                  <a:noFill/>
                </a:ln>
                <a:solidFill>
                  <a:schemeClr val="tx1"/>
                </a:solidFill>
                <a:effectLst/>
                <a:latin typeface="Arial" panose="020B0604020202020204" pitchFamily="34" charset="0"/>
              </a:rPr>
              <a:t>EDA</a:t>
            </a:r>
            <a:r>
              <a:rPr kumimoji="0" lang="en-US" sz="2000" b="0" i="1" u="none" strike="noStrike" cap="none" normalizeH="0" baseline="0" dirty="0" smtClean="0">
                <a:ln>
                  <a:noFill/>
                </a:ln>
                <a:solidFill>
                  <a:schemeClr val="tx1"/>
                </a:solidFill>
                <a:effectLst/>
                <a:latin typeface="Arial" panose="020B0604020202020204" pitchFamily="34" charset="0"/>
              </a:rPr>
              <a:t>: Provides initial insights and understanding of the data distribution.</a:t>
            </a:r>
          </a:p>
          <a:p>
            <a:pPr marR="0" lvl="0" algn="just" defTabSz="914400" rtl="0" eaLnBrk="0" fontAlgn="base" latinLnBrk="0" hangingPunct="0">
              <a:lnSpc>
                <a:spcPct val="100000"/>
              </a:lnSpc>
              <a:spcBef>
                <a:spcPct val="0"/>
              </a:spcBef>
              <a:spcAft>
                <a:spcPct val="0"/>
              </a:spcAft>
              <a:buClrTx/>
              <a:buSzTx/>
              <a:tabLst/>
            </a:pPr>
            <a:endParaRPr kumimoji="0" lang="en-US" sz="2000" b="0" i="1" u="none" strike="noStrike" cap="none" normalizeH="0" baseline="0" dirty="0" smtClean="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1" i="1" u="none" strike="noStrike" cap="none" normalizeH="0" baseline="0" dirty="0" smtClean="0">
                <a:ln>
                  <a:noFill/>
                </a:ln>
                <a:solidFill>
                  <a:schemeClr val="tx1"/>
                </a:solidFill>
                <a:effectLst/>
                <a:latin typeface="Arial" panose="020B0604020202020204" pitchFamily="34" charset="0"/>
              </a:rPr>
              <a:t>Comparative Analysis</a:t>
            </a:r>
            <a:r>
              <a:rPr kumimoji="0" lang="en-US" sz="2000" b="0" i="1" u="none" strike="noStrike" cap="none" normalizeH="0" baseline="0" dirty="0" smtClean="0">
                <a:ln>
                  <a:noFill/>
                </a:ln>
                <a:solidFill>
                  <a:schemeClr val="tx1"/>
                </a:solidFill>
                <a:effectLst/>
                <a:latin typeface="Arial" panose="020B0604020202020204" pitchFamily="34" charset="0"/>
              </a:rPr>
              <a:t>: Identifies differences and trends across roles and levels.</a:t>
            </a:r>
          </a:p>
          <a:p>
            <a:pPr marR="0" lvl="0" algn="just" defTabSz="914400" rtl="0" eaLnBrk="0" fontAlgn="base" latinLnBrk="0" hangingPunct="0">
              <a:lnSpc>
                <a:spcPct val="100000"/>
              </a:lnSpc>
              <a:spcBef>
                <a:spcPct val="0"/>
              </a:spcBef>
              <a:spcAft>
                <a:spcPct val="0"/>
              </a:spcAft>
              <a:buClrTx/>
              <a:buSzTx/>
              <a:tabLst/>
            </a:pPr>
            <a:endParaRPr kumimoji="0" lang="en-US" sz="2000" b="0" i="1" u="none" strike="noStrike" cap="none" normalizeH="0" baseline="0" dirty="0" smtClean="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1" i="1" u="none" strike="noStrike" cap="none" normalizeH="0" baseline="0" dirty="0" smtClean="0">
                <a:ln>
                  <a:noFill/>
                </a:ln>
                <a:solidFill>
                  <a:schemeClr val="tx1"/>
                </a:solidFill>
                <a:effectLst/>
                <a:latin typeface="Arial" panose="020B0604020202020204" pitchFamily="34" charset="0"/>
              </a:rPr>
              <a:t>Benchmarking</a:t>
            </a:r>
            <a:r>
              <a:rPr kumimoji="0" lang="en-US" sz="2000" b="0" i="1" u="none" strike="noStrike" cap="none" normalizeH="0" baseline="0" dirty="0" smtClean="0">
                <a:ln>
                  <a:noFill/>
                </a:ln>
                <a:solidFill>
                  <a:schemeClr val="tx1"/>
                </a:solidFill>
                <a:effectLst/>
                <a:latin typeface="Arial" panose="020B0604020202020204" pitchFamily="34" charset="0"/>
              </a:rPr>
              <a:t>: Assesses alignment with industry standards and internal fairness.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1" i="1" u="none" strike="noStrike" cap="none" normalizeH="0" baseline="0" dirty="0" smtClean="0">
                <a:ln>
                  <a:noFill/>
                </a:ln>
                <a:solidFill>
                  <a:schemeClr val="tx1"/>
                </a:solidFill>
                <a:effectLst/>
                <a:latin typeface="Arial" panose="020B0604020202020204" pitchFamily="34" charset="0"/>
              </a:rPr>
              <a:t>Predictive Modeling</a:t>
            </a:r>
            <a:r>
              <a:rPr kumimoji="0" lang="en-US" sz="2000" b="0" i="1" u="none" strike="noStrike" cap="none" normalizeH="0" baseline="0" dirty="0" smtClean="0">
                <a:ln>
                  <a:noFill/>
                </a:ln>
                <a:solidFill>
                  <a:schemeClr val="tx1"/>
                </a:solidFill>
                <a:effectLst/>
                <a:latin typeface="Arial" panose="020B0604020202020204" pitchFamily="34" charset="0"/>
              </a:rPr>
              <a:t>: Helps forecast salaries based on key factors</a:t>
            </a:r>
          </a:p>
          <a:p>
            <a:pPr marR="0" lvl="0" algn="just" defTabSz="914400" rtl="0" eaLnBrk="0" fontAlgn="base" latinLnBrk="0" hangingPunct="0">
              <a:lnSpc>
                <a:spcPct val="100000"/>
              </a:lnSpc>
              <a:spcBef>
                <a:spcPct val="0"/>
              </a:spcBef>
              <a:spcAft>
                <a:spcPct val="0"/>
              </a:spcAft>
              <a:buClrTx/>
              <a:buSzTx/>
              <a:tabLst/>
            </a:pPr>
            <a:endParaRPr kumimoji="0" lang="en-US" sz="2000" b="0" i="1" u="none" strike="noStrike" cap="none" normalizeH="0" baseline="0" dirty="0" smtClean="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1" i="1" u="none" strike="noStrike" cap="none" normalizeH="0" baseline="0" dirty="0" smtClean="0">
                <a:ln>
                  <a:noFill/>
                </a:ln>
                <a:solidFill>
                  <a:schemeClr val="tx1"/>
                </a:solidFill>
                <a:effectLst/>
                <a:latin typeface="Arial" panose="020B0604020202020204" pitchFamily="34" charset="0"/>
              </a:rPr>
              <a:t>Optimization Modeling</a:t>
            </a:r>
            <a:r>
              <a:rPr kumimoji="0" lang="en-US" sz="2000" b="0" i="1" u="none" strike="noStrike" cap="none" normalizeH="0" baseline="0" dirty="0" smtClean="0">
                <a:ln>
                  <a:noFill/>
                </a:ln>
                <a:solidFill>
                  <a:schemeClr val="tx1"/>
                </a:solidFill>
                <a:effectLst/>
                <a:latin typeface="Arial" panose="020B0604020202020204" pitchFamily="34" charset="0"/>
              </a:rPr>
              <a:t>: Enhances budget and compensation fairness.</a:t>
            </a:r>
          </a:p>
          <a:p>
            <a:pPr marR="0" lvl="0" algn="just" defTabSz="914400" rtl="0" eaLnBrk="0" fontAlgn="base" latinLnBrk="0" hangingPunct="0">
              <a:lnSpc>
                <a:spcPct val="100000"/>
              </a:lnSpc>
              <a:spcBef>
                <a:spcPct val="0"/>
              </a:spcBef>
              <a:spcAft>
                <a:spcPct val="0"/>
              </a:spcAft>
              <a:buClrTx/>
              <a:buSzTx/>
              <a:tabLst/>
            </a:pPr>
            <a:endParaRPr kumimoji="0" lang="en-US" sz="2000" b="0" i="1" u="none" strike="noStrike" cap="none" normalizeH="0" baseline="0" dirty="0" smtClean="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1" i="1" u="none" strike="noStrike" cap="none" normalizeH="0" baseline="0" dirty="0" smtClean="0">
                <a:ln>
                  <a:noFill/>
                </a:ln>
                <a:solidFill>
                  <a:schemeClr val="tx1"/>
                </a:solidFill>
                <a:effectLst/>
                <a:latin typeface="Arial" panose="020B0604020202020204" pitchFamily="34" charset="0"/>
              </a:rPr>
              <a:t>Scenario Analysis</a:t>
            </a:r>
            <a:r>
              <a:rPr kumimoji="0" lang="en-US" sz="2000" b="0" i="1" u="none" strike="noStrike" cap="none" normalizeH="0" baseline="0" dirty="0" smtClean="0">
                <a:ln>
                  <a:noFill/>
                </a:ln>
                <a:solidFill>
                  <a:schemeClr val="tx1"/>
                </a:solidFill>
                <a:effectLst/>
                <a:latin typeface="Arial" panose="020B0604020202020204" pitchFamily="34" charset="0"/>
              </a:rPr>
              <a:t>: Evaluates potential changes and their impacts.</a:t>
            </a:r>
          </a:p>
          <a:p>
            <a:pPr marR="0" lvl="0" algn="just" defTabSz="914400" rtl="0" eaLnBrk="0" fontAlgn="base" latinLnBrk="0" hangingPunct="0">
              <a:lnSpc>
                <a:spcPct val="100000"/>
              </a:lnSpc>
              <a:spcBef>
                <a:spcPct val="0"/>
              </a:spcBef>
              <a:spcAft>
                <a:spcPct val="0"/>
              </a:spcAft>
              <a:buClrTx/>
              <a:buSzTx/>
              <a:tabLst/>
            </a:pPr>
            <a:endParaRPr kumimoji="0" lang="en-US" sz="2000" b="0" i="1" u="none" strike="noStrike" cap="none" normalizeH="0" baseline="0" dirty="0" smtClean="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1" i="1" u="none" strike="noStrike" cap="none" normalizeH="0" baseline="0" dirty="0" smtClean="0">
                <a:ln>
                  <a:noFill/>
                </a:ln>
                <a:solidFill>
                  <a:schemeClr val="tx1"/>
                </a:solidFill>
                <a:effectLst/>
                <a:latin typeface="Arial" panose="020B0604020202020204" pitchFamily="34" charset="0"/>
              </a:rPr>
              <a:t>Reporting and Visualization</a:t>
            </a:r>
            <a:r>
              <a:rPr kumimoji="0" lang="en-US" sz="2000" b="0" i="1" u="none" strike="noStrike" cap="none" normalizeH="0" baseline="0" dirty="0" smtClean="0">
                <a:ln>
                  <a:noFill/>
                </a:ln>
                <a:solidFill>
                  <a:schemeClr val="tx1"/>
                </a:solidFill>
                <a:effectLst/>
                <a:latin typeface="Arial" panose="020B0604020202020204" pitchFamily="34" charset="0"/>
              </a:rPr>
              <a:t>: Communicates findings and supports decision-making.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Rectangle 2"/>
          <p:cNvSpPr>
            <a:spLocks noGrp="1" noChangeArrowheads="1"/>
          </p:cNvSpPr>
          <p:nvPr>
            <p:ph type="body" idx="1"/>
          </p:nvPr>
        </p:nvSpPr>
        <p:spPr bwMode="auto">
          <a:xfrm>
            <a:off x="609600" y="1257647"/>
            <a:ext cx="800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1" i="0" u="none" strike="noStrike" cap="none" normalizeH="0" baseline="0" dirty="0" smtClean="0">
                <a:ln>
                  <a:noFill/>
                </a:ln>
                <a:solidFill>
                  <a:schemeClr val="tx1"/>
                </a:solidFill>
                <a:effectLst/>
                <a:latin typeface="Arial" panose="020B0604020202020204" pitchFamily="34" charset="0"/>
              </a:rPr>
              <a:t>Compensation Gaps:</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0" i="0" u="none" strike="noStrike" cap="none" normalizeH="0" baseline="0" dirty="0" smtClean="0">
                <a:ln>
                  <a:noFill/>
                </a:ln>
                <a:solidFill>
                  <a:schemeClr val="tx1"/>
                </a:solidFill>
                <a:effectLst/>
                <a:latin typeface="Arial" panose="020B0604020202020204" pitchFamily="34" charset="0"/>
              </a:rPr>
              <a:t>Significant salary differences between the highest and lowest-paying roles indicate potential areas for adjustment to ensure competitive compensation across roles.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1" i="0" u="none" strike="noStrike" cap="none" normalizeH="0" baseline="0" dirty="0" smtClean="0">
                <a:ln>
                  <a:noFill/>
                </a:ln>
                <a:solidFill>
                  <a:schemeClr val="tx1"/>
                </a:solidFill>
                <a:effectLst/>
                <a:latin typeface="Arial" panose="020B0604020202020204" pitchFamily="34" charset="0"/>
              </a:rPr>
              <a:t>Experience Distribution:</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0" i="0" u="none" strike="noStrike" cap="none" normalizeH="0" baseline="0" dirty="0" smtClean="0">
                <a:ln>
                  <a:noFill/>
                </a:ln>
                <a:solidFill>
                  <a:schemeClr val="tx1"/>
                </a:solidFill>
                <a:effectLst/>
                <a:latin typeface="Arial" panose="020B0604020202020204" pitchFamily="34" charset="0"/>
              </a:rPr>
              <a:t>Certain roles, such as Data Engineer and Data Scientist, require significantly more work years, reflecting their higher complexity or seniority.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1" i="0" u="none" strike="noStrike" cap="none" normalizeH="0" baseline="0" dirty="0" smtClean="0">
                <a:ln>
                  <a:noFill/>
                </a:ln>
                <a:solidFill>
                  <a:schemeClr val="tx1"/>
                </a:solidFill>
                <a:effectLst/>
                <a:latin typeface="Arial" panose="020B0604020202020204" pitchFamily="34" charset="0"/>
              </a:rPr>
              <a:t>Role-Based Insights: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0" i="0" u="none" strike="noStrike" cap="none" normalizeH="0" baseline="0" dirty="0" smtClean="0">
                <a:ln>
                  <a:noFill/>
                </a:ln>
                <a:solidFill>
                  <a:schemeClr val="tx1"/>
                </a:solidFill>
                <a:effectLst/>
                <a:latin typeface="Arial" panose="020B0604020202020204" pitchFamily="34" charset="0"/>
              </a:rPr>
              <a:t>Roles like Machine Learning Engineer and Research Engineer have notably high salaries, suggesting a focus on high-demand skill sets.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1" i="0" u="none" strike="noStrike" cap="none" normalizeH="0" baseline="0" dirty="0" smtClean="0">
                <a:ln>
                  <a:noFill/>
                </a:ln>
                <a:solidFill>
                  <a:schemeClr val="tx1"/>
                </a:solidFill>
                <a:effectLst/>
                <a:latin typeface="Arial" panose="020B0604020202020204" pitchFamily="34" charset="0"/>
              </a:rPr>
              <a:t>Employment Levels: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0" i="0" u="none" strike="noStrike" cap="none" normalizeH="0" baseline="0" dirty="0" smtClean="0">
                <a:ln>
                  <a:noFill/>
                </a:ln>
                <a:solidFill>
                  <a:schemeClr val="tx1"/>
                </a:solidFill>
                <a:effectLst/>
                <a:latin typeface="Arial" panose="020B0604020202020204" pitchFamily="34" charset="0"/>
              </a:rPr>
              <a:t>Senior-level positions generally have higher salaries compared to mid-level and full-time roles, aligning with industry expectations for increased responsibility and expertise.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0" y="1447800"/>
            <a:ext cx="6096000" cy="3970318"/>
          </a:xfrm>
          <a:prstGeom prst="rect">
            <a:avLst/>
          </a:prstGeom>
        </p:spPr>
        <p:txBody>
          <a:bodyPr>
            <a:spAutoFit/>
          </a:bodyPr>
          <a:lstStyle/>
          <a:p>
            <a:r>
              <a:rPr lang="en-US" sz="2800" i="1" dirty="0"/>
              <a:t>In summary, the data indicates a clear hierarchy in salary distribution, with technical roles like </a:t>
            </a:r>
            <a:r>
              <a:rPr lang="en-US" sz="2800" b="1" i="1" dirty="0"/>
              <a:t>Research Engineers</a:t>
            </a:r>
            <a:r>
              <a:rPr lang="en-US" sz="2800" i="1" dirty="0"/>
              <a:t> and </a:t>
            </a:r>
            <a:r>
              <a:rPr lang="en-US" sz="2800" b="1" i="1" dirty="0"/>
              <a:t>Machine Learning Engineers</a:t>
            </a:r>
            <a:r>
              <a:rPr lang="en-US" sz="2800" i="1" dirty="0"/>
              <a:t> receiving the highest compensation. The uniformity in "Full-time" status and the significant total expenditure underscore the critical nature of these roles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14446"/>
            <a:ext cx="12590389" cy="785344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137368" y="2281763"/>
            <a:ext cx="8593228" cy="1569660"/>
          </a:xfrm>
          <a:prstGeom prst="rect">
            <a:avLst/>
          </a:prstGeom>
          <a:noFill/>
        </p:spPr>
        <p:txBody>
          <a:bodyPr wrap="square" rtlCol="0">
            <a:spAutoFit/>
          </a:bodyPr>
          <a:lstStyle/>
          <a:p>
            <a:r>
              <a:rPr lang="en-US" sz="4800" b="1" i="1" dirty="0" smtClean="0">
                <a:solidFill>
                  <a:srgbClr val="0F0F0F"/>
                </a:solidFill>
                <a:latin typeface="Times New Roman" panose="02020603050405020304" pitchFamily="18" charset="0"/>
                <a:cs typeface="Times New Roman" panose="02020603050405020304" pitchFamily="18" charset="0"/>
              </a:rPr>
              <a:t>Data Science</a:t>
            </a:r>
            <a:r>
              <a:rPr lang="en-US" sz="4800" b="1" i="1" dirty="0" smtClean="0">
                <a:solidFill>
                  <a:srgbClr val="0F0F0F"/>
                </a:solidFill>
                <a:latin typeface="Times New Roman" panose="02020603050405020304" pitchFamily="18" charset="0"/>
                <a:cs typeface="Times New Roman" panose="02020603050405020304" pitchFamily="18" charset="0"/>
              </a:rPr>
              <a:t> </a:t>
            </a:r>
            <a:r>
              <a:rPr lang="en-US" sz="4800" b="1" i="1" dirty="0">
                <a:solidFill>
                  <a:srgbClr val="0F0F0F"/>
                </a:solidFill>
                <a:latin typeface="Times New Roman" panose="02020603050405020304" pitchFamily="18" charset="0"/>
                <a:cs typeface="Times New Roman" panose="02020603050405020304" pitchFamily="18" charset="0"/>
              </a:rPr>
              <a:t>Analysis using Excel</a:t>
            </a:r>
            <a:endParaRPr lang="en-IN" sz="3200" i="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066800" y="1695450"/>
            <a:ext cx="6172200" cy="4524315"/>
          </a:xfrm>
          <a:prstGeom prst="rect">
            <a:avLst/>
          </a:prstGeom>
        </p:spPr>
        <p:txBody>
          <a:bodyPr wrap="square">
            <a:spAutoFit/>
          </a:bodyPr>
          <a:lstStyle/>
          <a:p>
            <a:pPr marL="342900" indent="-342900">
              <a:buFont typeface="Wingdings" panose="05000000000000000000" pitchFamily="2" charset="2"/>
              <a:buChar char="§"/>
            </a:pPr>
            <a:r>
              <a:rPr lang="en-US" sz="2400" i="1" dirty="0"/>
              <a:t>Analyze the salary distribution and </a:t>
            </a:r>
            <a:r>
              <a:rPr lang="en-US" sz="2400" i="1" dirty="0" smtClean="0"/>
              <a:t>work</a:t>
            </a:r>
          </a:p>
          <a:p>
            <a:r>
              <a:rPr lang="en-US" sz="2400" i="1" dirty="0" smtClean="0"/>
              <a:t> </a:t>
            </a:r>
            <a:r>
              <a:rPr lang="en-US" sz="2400" i="1" dirty="0"/>
              <a:t>year allocations across different job titles and levels within the organization to identify trends, disparities, and areas for potential adjustment in compensation policies</a:t>
            </a:r>
            <a:r>
              <a:rPr lang="en-US" sz="2400" i="1" dirty="0" smtClean="0"/>
              <a:t>.</a:t>
            </a:r>
          </a:p>
          <a:p>
            <a:pPr marL="342900" indent="-342900">
              <a:buFont typeface="Wingdings" panose="05000000000000000000" pitchFamily="2" charset="2"/>
              <a:buChar char="§"/>
            </a:pPr>
            <a:r>
              <a:rPr lang="en-US" sz="2400" i="1" dirty="0" smtClean="0"/>
              <a:t> </a:t>
            </a:r>
            <a:r>
              <a:rPr lang="en-US" sz="2400" i="1" dirty="0"/>
              <a:t>Specifically, evaluate how salaries and work years correlate with job roles (e.g., Business Intelligence Developer, Data Analyst, Data Scientist) and employment levels (e.g., Mid-level, Senior-level, Executive-level) to inform strategic decisions about compensation structures and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t>Project Title:</a:t>
            </a:r>
            <a:r>
              <a:rPr lang="en-US" sz="2000" dirty="0"/>
              <a:t> Analysis of Compensation and Work Year Distribution by Job Role and Level</a:t>
            </a:r>
          </a:p>
          <a:p>
            <a:pPr marL="342900" indent="-342900">
              <a:buFont typeface="Wingdings" panose="05000000000000000000" pitchFamily="2" charset="2"/>
              <a:buChar char="v"/>
            </a:pPr>
            <a:r>
              <a:rPr lang="en-US" sz="2000" b="1" dirty="0"/>
              <a:t>Objective:</a:t>
            </a:r>
            <a:r>
              <a:rPr lang="en-US" sz="2000" dirty="0"/>
              <a:t> To conduct a comprehensive analysis of salary and work year data across different job titles and levels within the organization. The goal is to identify trends, disparities, and opportunities for optimizing compensation strategies to ensure fair and competitive salary structures.</a:t>
            </a:r>
          </a:p>
          <a:p>
            <a:pPr marL="342900" indent="-342900">
              <a:buFont typeface="Wingdings" panose="05000000000000000000" pitchFamily="2" charset="2"/>
              <a:buChar char="v"/>
            </a:pPr>
            <a:r>
              <a:rPr lang="en-US" sz="2000" b="1" dirty="0"/>
              <a:t>Scope:</a:t>
            </a:r>
            <a:r>
              <a:rPr lang="en-US" sz="2000" dirty="0"/>
              <a:t> This project will analyze the distribution of salaries and work years for various job roles and levels, including full-time, mid-level, and senior-level positions. Key roles of interest include Business Intelligence Developer, Data Analyst, Data Engineer, Data Scientist, ETL Developer, Machine Learning Engineer, and Research Engineer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44038" y="562754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86563" y="19604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444038" y="61609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89940" y="115676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814388" y="6437173"/>
            <a:ext cx="2181225" cy="485775"/>
          </a:xfrm>
          <a:prstGeom prst="rect">
            <a:avLst/>
          </a:prstGeom>
        </p:spPr>
      </p:pic>
      <p:sp>
        <p:nvSpPr>
          <p:cNvPr id="8" name="object 8"/>
          <p:cNvSpPr txBox="1">
            <a:spLocks noGrp="1"/>
          </p:cNvSpPr>
          <p:nvPr>
            <p:ph type="sldNum" sz="quarter" idx="7"/>
          </p:nvPr>
        </p:nvSpPr>
        <p:spPr>
          <a:xfrm>
            <a:off x="11443906" y="673831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690688" y="2053440"/>
            <a:ext cx="4952894" cy="461665"/>
          </a:xfrm>
          <a:prstGeom prst="rect">
            <a:avLst/>
          </a:prstGeom>
        </p:spPr>
        <p:txBody>
          <a:bodyPr wrap="none">
            <a:spAutoFit/>
          </a:bodyPr>
          <a:lstStyle/>
          <a:p>
            <a:pPr marL="342900" indent="-342900">
              <a:buFont typeface="Wingdings" panose="05000000000000000000" pitchFamily="2" charset="2"/>
              <a:buChar char="ü"/>
            </a:pPr>
            <a:r>
              <a:rPr lang="en-US" sz="2400" i="1" dirty="0"/>
              <a:t>Human Resources (HR) Department</a:t>
            </a:r>
          </a:p>
        </p:txBody>
      </p:sp>
      <p:sp>
        <p:nvSpPr>
          <p:cNvPr id="9" name="Rectangle 8"/>
          <p:cNvSpPr/>
          <p:nvPr/>
        </p:nvSpPr>
        <p:spPr>
          <a:xfrm>
            <a:off x="1690688" y="2893620"/>
            <a:ext cx="4952894" cy="461665"/>
          </a:xfrm>
          <a:prstGeom prst="rect">
            <a:avLst/>
          </a:prstGeom>
        </p:spPr>
        <p:txBody>
          <a:bodyPr wrap="square">
            <a:spAutoFit/>
          </a:bodyPr>
          <a:lstStyle/>
          <a:p>
            <a:pPr marL="342900" indent="-342900">
              <a:buFont typeface="Wingdings" panose="05000000000000000000" pitchFamily="2" charset="2"/>
              <a:buChar char="ü"/>
            </a:pPr>
            <a:r>
              <a:rPr lang="en-US" sz="2400" i="1" dirty="0"/>
              <a:t>Compensation and Benefits Team</a:t>
            </a:r>
          </a:p>
        </p:txBody>
      </p:sp>
      <p:sp>
        <p:nvSpPr>
          <p:cNvPr id="10" name="Rectangle 9"/>
          <p:cNvSpPr/>
          <p:nvPr/>
        </p:nvSpPr>
        <p:spPr>
          <a:xfrm>
            <a:off x="1827846" y="3699681"/>
            <a:ext cx="5944554" cy="523220"/>
          </a:xfrm>
          <a:prstGeom prst="rect">
            <a:avLst/>
          </a:prstGeom>
        </p:spPr>
        <p:txBody>
          <a:bodyPr wrap="square">
            <a:spAutoFit/>
          </a:bodyPr>
          <a:lstStyle/>
          <a:p>
            <a:pPr marL="457200" indent="-457200">
              <a:buFont typeface="Wingdings" panose="05000000000000000000" pitchFamily="2" charset="2"/>
              <a:buChar char="ü"/>
            </a:pPr>
            <a:r>
              <a:rPr lang="en-US" sz="2800" i="1" dirty="0"/>
              <a:t>Senior Management/Executives</a:t>
            </a:r>
          </a:p>
        </p:txBody>
      </p:sp>
      <p:sp>
        <p:nvSpPr>
          <p:cNvPr id="11" name="Rectangle 10"/>
          <p:cNvSpPr/>
          <p:nvPr/>
        </p:nvSpPr>
        <p:spPr>
          <a:xfrm>
            <a:off x="1905000" y="4478305"/>
            <a:ext cx="4419600" cy="584775"/>
          </a:xfrm>
          <a:prstGeom prst="rect">
            <a:avLst/>
          </a:prstGeom>
        </p:spPr>
        <p:txBody>
          <a:bodyPr wrap="square">
            <a:spAutoFit/>
          </a:bodyPr>
          <a:lstStyle/>
          <a:p>
            <a:pPr marL="457200" indent="-457200">
              <a:buFont typeface="Wingdings" panose="05000000000000000000" pitchFamily="2" charset="2"/>
              <a:buChar char="ü"/>
            </a:pPr>
            <a:r>
              <a:rPr lang="en-US" sz="3200" i="1" dirty="0"/>
              <a:t>Recruitment Team</a:t>
            </a:r>
          </a:p>
        </p:txBody>
      </p:sp>
      <p:sp>
        <p:nvSpPr>
          <p:cNvPr id="12" name="Rectangle 11"/>
          <p:cNvSpPr/>
          <p:nvPr/>
        </p:nvSpPr>
        <p:spPr>
          <a:xfrm>
            <a:off x="1937982" y="5376699"/>
            <a:ext cx="3803658" cy="523220"/>
          </a:xfrm>
          <a:prstGeom prst="rect">
            <a:avLst/>
          </a:prstGeom>
        </p:spPr>
        <p:txBody>
          <a:bodyPr wrap="square">
            <a:spAutoFit/>
          </a:bodyPr>
          <a:lstStyle/>
          <a:p>
            <a:pPr marL="457200" indent="-457200">
              <a:buFont typeface="Wingdings" panose="05000000000000000000" pitchFamily="2" charset="2"/>
              <a:buChar char="ü"/>
            </a:pPr>
            <a:r>
              <a:rPr lang="en-US" sz="2800" i="1" dirty="0"/>
              <a:t>Finance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352800" y="1861924"/>
            <a:ext cx="6000750" cy="3539430"/>
          </a:xfrm>
          <a:prstGeom prst="rect">
            <a:avLst/>
          </a:prstGeom>
        </p:spPr>
        <p:txBody>
          <a:bodyPr wrap="square">
            <a:spAutoFit/>
          </a:bodyPr>
          <a:lstStyle/>
          <a:p>
            <a:pPr marL="285750" indent="-285750">
              <a:buFont typeface="Wingdings" panose="05000000000000000000" pitchFamily="2" charset="2"/>
              <a:buChar char="q"/>
            </a:pPr>
            <a:r>
              <a:rPr lang="en-US" sz="2800" i="1" dirty="0"/>
              <a:t> </a:t>
            </a:r>
            <a:r>
              <a:rPr lang="en-US" sz="2800" b="1" i="1" dirty="0" smtClean="0"/>
              <a:t>Pivot table </a:t>
            </a:r>
            <a:r>
              <a:rPr lang="en-US" sz="2800" i="1" dirty="0" smtClean="0"/>
              <a:t>: Summarizes and organizes data for easy comparison of salary distribution </a:t>
            </a:r>
          </a:p>
          <a:p>
            <a:endParaRPr lang="en-US" sz="2800" i="1" dirty="0"/>
          </a:p>
          <a:p>
            <a:pPr marL="285750" indent="-285750">
              <a:buFont typeface="Wingdings" panose="05000000000000000000" pitchFamily="2" charset="2"/>
              <a:buChar char="q"/>
            </a:pPr>
            <a:r>
              <a:rPr lang="en-US" sz="2800" b="1" i="1" dirty="0" smtClean="0"/>
              <a:t>Graph</a:t>
            </a:r>
            <a:r>
              <a:rPr lang="en-US" sz="2800" i="1" dirty="0" smtClean="0"/>
              <a:t>: Visualization the summarized data, highlighting key trends and differences in salary allocation across department and companies  </a:t>
            </a:r>
            <a:endParaRPr lang="en-US" sz="28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447800"/>
            <a:ext cx="6096000" cy="2031325"/>
          </a:xfrm>
          <a:prstGeom prst="rect">
            <a:avLst/>
          </a:prstGeom>
        </p:spPr>
        <p:txBody>
          <a:bodyPr>
            <a:spAutoFit/>
          </a:bodyPr>
          <a:lstStyle/>
          <a:p>
            <a:pPr marL="285750" indent="-285750">
              <a:buFont typeface="Wingdings" panose="05000000000000000000" pitchFamily="2" charset="2"/>
              <a:buChar char="Ø"/>
            </a:pPr>
            <a:r>
              <a:rPr lang="en-US" i="1" dirty="0"/>
              <a:t>This dataset contains information on salaries and total work years accumulated by </a:t>
            </a:r>
            <a:r>
              <a:rPr lang="en-US" i="1" dirty="0" err="1" smtClean="0"/>
              <a:t>employeesin</a:t>
            </a:r>
            <a:r>
              <a:rPr lang="en-US" i="1" dirty="0" smtClean="0"/>
              <a:t> </a:t>
            </a:r>
            <a:r>
              <a:rPr lang="en-US" i="1" dirty="0"/>
              <a:t>various job roles </a:t>
            </a:r>
            <a:r>
              <a:rPr lang="en-US" i="1" dirty="0" smtClean="0"/>
              <a:t>an </a:t>
            </a:r>
            <a:r>
              <a:rPr lang="en-US" i="1" dirty="0"/>
              <a:t>levels within the </a:t>
            </a:r>
            <a:r>
              <a:rPr lang="en-US" i="1" dirty="0" smtClean="0"/>
              <a:t>organization</a:t>
            </a:r>
          </a:p>
          <a:p>
            <a:endParaRPr lang="en-US" i="1" dirty="0" smtClean="0"/>
          </a:p>
          <a:p>
            <a:pPr marL="285750" indent="-285750">
              <a:buFont typeface="Wingdings" panose="05000000000000000000" pitchFamily="2" charset="2"/>
              <a:buChar char="Ø"/>
            </a:pPr>
            <a:r>
              <a:rPr lang="en-US" i="1" dirty="0" smtClean="0"/>
              <a:t> </a:t>
            </a:r>
            <a:r>
              <a:rPr lang="en-US" i="1" dirty="0"/>
              <a:t>It aims to provide insights into the distribution of compensation and experience across different job functions and employment levels.</a:t>
            </a:r>
          </a:p>
        </p:txBody>
      </p:sp>
      <p:sp>
        <p:nvSpPr>
          <p:cNvPr id="5" name="Rectangle 4"/>
          <p:cNvSpPr/>
          <p:nvPr/>
        </p:nvSpPr>
        <p:spPr>
          <a:xfrm>
            <a:off x="755332" y="3479125"/>
            <a:ext cx="6096000" cy="3139321"/>
          </a:xfrm>
          <a:prstGeom prst="rect">
            <a:avLst/>
          </a:prstGeom>
        </p:spPr>
        <p:txBody>
          <a:bodyPr>
            <a:spAutoFit/>
          </a:bodyPr>
          <a:lstStyle/>
          <a:p>
            <a:pPr marL="285750" indent="-285750">
              <a:buFont typeface="Wingdings" panose="05000000000000000000" pitchFamily="2" charset="2"/>
              <a:buChar char="Ø"/>
            </a:pPr>
            <a:r>
              <a:rPr lang="en-US" b="1" i="1" dirty="0"/>
              <a:t>Rows:</a:t>
            </a:r>
            <a:r>
              <a:rPr lang="en-US" i="1" dirty="0"/>
              <a:t> Each row represents a unique combination of job role, employment status, and level within the organization. The dataset includes aggregated values for salary and work years.</a:t>
            </a:r>
          </a:p>
          <a:p>
            <a:pPr marL="285750" indent="-285750">
              <a:buFont typeface="Wingdings" panose="05000000000000000000" pitchFamily="2" charset="2"/>
              <a:buChar char="Ø"/>
            </a:pPr>
            <a:r>
              <a:rPr lang="en-US" b="1" i="1" dirty="0"/>
              <a:t>Columns:</a:t>
            </a:r>
            <a:endParaRPr lang="en-US" i="1" dirty="0"/>
          </a:p>
          <a:p>
            <a:pPr marL="742950" lvl="1" indent="-285750">
              <a:buFont typeface="Wingdings" panose="05000000000000000000" pitchFamily="2" charset="2"/>
              <a:buChar char="Ø"/>
            </a:pPr>
            <a:r>
              <a:rPr lang="en-US" b="1" i="1" dirty="0"/>
              <a:t>Row Labels:</a:t>
            </a:r>
            <a:r>
              <a:rPr lang="en-US" i="1" dirty="0"/>
              <a:t> Describes the job role, employment status, and level.</a:t>
            </a:r>
          </a:p>
          <a:p>
            <a:pPr marL="742950" lvl="1" indent="-285750">
              <a:buFont typeface="Wingdings" panose="05000000000000000000" pitchFamily="2" charset="2"/>
              <a:buChar char="Ø"/>
            </a:pPr>
            <a:r>
              <a:rPr lang="en-US" b="1" i="1" dirty="0"/>
              <a:t>Sum of Salary:</a:t>
            </a:r>
            <a:r>
              <a:rPr lang="en-US" i="1" dirty="0"/>
              <a:t> Total salary amount associated with the job role or employment status.</a:t>
            </a:r>
          </a:p>
          <a:p>
            <a:pPr marL="742950" lvl="1" indent="-285750">
              <a:buFont typeface="Wingdings" panose="05000000000000000000" pitchFamily="2" charset="2"/>
              <a:buChar char="Ø"/>
            </a:pPr>
            <a:r>
              <a:rPr lang="en-US" b="1" i="1" dirty="0"/>
              <a:t>Sum of Work Year:</a:t>
            </a:r>
            <a:r>
              <a:rPr lang="en-US" i="1" dirty="0"/>
              <a:t> Total accumulated work years associated with the job role or employment status.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2083642"/>
            <a:ext cx="6096000" cy="1938992"/>
          </a:xfrm>
          <a:prstGeom prst="rect">
            <a:avLst/>
          </a:prstGeom>
        </p:spPr>
        <p:txBody>
          <a:bodyPr>
            <a:spAutoFit/>
          </a:bodyPr>
          <a:lstStyle/>
          <a:p>
            <a:pPr marL="342900" indent="-342900">
              <a:buFont typeface="Wingdings" panose="05000000000000000000" pitchFamily="2" charset="2"/>
              <a:buChar char="§"/>
            </a:pPr>
            <a:r>
              <a:rPr lang="en-US" sz="2400" i="1" dirty="0"/>
              <a:t>Our solution provides an in-depth analysis of salary and work year distributions across various job roles and levels, offering clear insights into how compensation is allocated within the organization.</a:t>
            </a:r>
          </a:p>
        </p:txBody>
      </p:sp>
      <p:sp>
        <p:nvSpPr>
          <p:cNvPr id="11" name="Rectangle 10"/>
          <p:cNvSpPr/>
          <p:nvPr/>
        </p:nvSpPr>
        <p:spPr>
          <a:xfrm>
            <a:off x="2533650" y="4429390"/>
            <a:ext cx="6096000" cy="1938992"/>
          </a:xfrm>
          <a:prstGeom prst="rect">
            <a:avLst/>
          </a:prstGeom>
        </p:spPr>
        <p:txBody>
          <a:bodyPr>
            <a:spAutoFit/>
          </a:bodyPr>
          <a:lstStyle/>
          <a:p>
            <a:pPr marL="342900" indent="-342900">
              <a:buFont typeface="Wingdings" panose="05000000000000000000" pitchFamily="2" charset="2"/>
              <a:buChar char="§"/>
            </a:pPr>
            <a:r>
              <a:rPr lang="en-US" sz="2400" i="1" dirty="0"/>
              <a:t>This detailed analysis helps uncover hidden trends and disparities, enabling precise adjustments to compensation strategies that can significantly enhance fairness and competitiveness.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752</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19</cp:revision>
  <dcterms:created xsi:type="dcterms:W3CDTF">2024-03-29T15:07:22Z</dcterms:created>
  <dcterms:modified xsi:type="dcterms:W3CDTF">2024-08-29T07:13:03Z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