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3" r:id="rId4"/>
    <p:sldId id="271" r:id="rId5"/>
    <p:sldId id="273" r:id="rId6"/>
    <p:sldId id="259" r:id="rId7"/>
    <p:sldId id="260" r:id="rId8"/>
    <p:sldId id="269" r:id="rId9"/>
    <p:sldId id="266" r:id="rId10"/>
  </p:sldIdLst>
  <p:sldSz cx="18288000" cy="10287000"/>
  <p:notesSz cx="6858000" cy="9144000"/>
  <p:embeddedFontLst>
    <p:embeddedFont>
      <p:font typeface="Poppins" panose="00000500000000000000" pitchFamily="2" charset="0"/>
      <p:regular r:id="rId12"/>
    </p:embeddedFont>
    <p:embeddedFont>
      <p:font typeface="RoxboroughCF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5332" autoAdjust="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F5724-317B-4E48-93FA-29A9A5E3CE00}" type="datetimeFigureOut">
              <a:rPr lang="en-IN" smtClean="0"/>
              <a:t>26-Dec-2024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210DA-0CF3-4E81-8EB0-AA03C8037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24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9473125" y="2053274"/>
            <a:ext cx="8100735" cy="1084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96"/>
              </a:lnSpc>
            </a:pPr>
            <a:r>
              <a:rPr lang="en-US" sz="6000" b="1" dirty="0">
                <a:solidFill>
                  <a:srgbClr val="000000"/>
                </a:solidFill>
                <a:latin typeface="Times New Roman" panose="02020603050405020304" pitchFamily="18" charset="0"/>
                <a:ea typeface="RoxboroughCF Bold"/>
                <a:cs typeface="Times New Roman" panose="02020603050405020304" pitchFamily="18" charset="0"/>
                <a:sym typeface="RoxboroughCF Bold"/>
              </a:rPr>
              <a:t>List of Contents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6812744" y="9429366"/>
            <a:ext cx="1522232" cy="1254728"/>
            <a:chOff x="0" y="0"/>
            <a:chExt cx="400917" cy="33046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0917" cy="330463"/>
            </a:xfrm>
            <a:custGeom>
              <a:avLst/>
              <a:gdLst/>
              <a:ahLst/>
              <a:cxnLst/>
              <a:rect l="l" t="t" r="r" b="b"/>
              <a:pathLst>
                <a:path w="400917" h="330463">
                  <a:moveTo>
                    <a:pt x="0" y="0"/>
                  </a:moveTo>
                  <a:lnTo>
                    <a:pt x="400917" y="0"/>
                  </a:lnTo>
                  <a:lnTo>
                    <a:pt x="400917" y="330463"/>
                  </a:lnTo>
                  <a:lnTo>
                    <a:pt x="0" y="3304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00917" cy="368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473125" y="3827974"/>
            <a:ext cx="563436" cy="486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319"/>
              </a:lnSpc>
              <a:spcBef>
                <a:spcPct val="0"/>
              </a:spcBef>
            </a:pPr>
            <a:r>
              <a:rPr lang="en-US" sz="1727" spc="17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01</a:t>
            </a:r>
            <a:r>
              <a:rPr lang="en-US" sz="1727" spc="17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37531" y="3827974"/>
            <a:ext cx="7322397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600" spc="17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Problem statement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59193" y="4610181"/>
            <a:ext cx="563436" cy="486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319"/>
              </a:lnSpc>
              <a:spcBef>
                <a:spcPct val="0"/>
              </a:spcBef>
            </a:pPr>
            <a:r>
              <a:rPr lang="en-US" sz="1727" spc="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02.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37531" y="4630332"/>
            <a:ext cx="7322397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600" spc="17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3D Drawings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73125" y="5460064"/>
            <a:ext cx="563436" cy="486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319"/>
              </a:lnSpc>
              <a:spcBef>
                <a:spcPct val="0"/>
              </a:spcBef>
            </a:pPr>
            <a:r>
              <a:rPr lang="en-US" sz="1727" spc="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03.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1943" y="6267657"/>
            <a:ext cx="7322397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600" spc="17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Objective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73125" y="6284622"/>
            <a:ext cx="563436" cy="486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319"/>
              </a:lnSpc>
              <a:spcBef>
                <a:spcPct val="0"/>
              </a:spcBef>
            </a:pPr>
            <a:r>
              <a:rPr lang="en-US" sz="1727" spc="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04.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1943" y="7258076"/>
            <a:ext cx="7322397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600" spc="17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Description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473125" y="7116217"/>
            <a:ext cx="563436" cy="486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319"/>
              </a:lnSpc>
              <a:spcBef>
                <a:spcPct val="0"/>
              </a:spcBef>
            </a:pPr>
            <a:r>
              <a:rPr lang="en-US" sz="1727" spc="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05.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51463" y="7117906"/>
            <a:ext cx="7322397" cy="486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1727" spc="17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21" name="AutoShape 21"/>
          <p:cNvSpPr/>
          <p:nvPr/>
        </p:nvSpPr>
        <p:spPr>
          <a:xfrm>
            <a:off x="9473125" y="4407249"/>
            <a:ext cx="7933746" cy="0"/>
          </a:xfrm>
          <a:prstGeom prst="line">
            <a:avLst/>
          </a:prstGeom>
          <a:ln w="9525" cap="rnd">
            <a:solidFill>
              <a:srgbClr val="FFD29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9473125" y="5256263"/>
            <a:ext cx="7933746" cy="0"/>
          </a:xfrm>
          <a:prstGeom prst="line">
            <a:avLst/>
          </a:prstGeom>
          <a:ln w="9525" cap="rnd">
            <a:solidFill>
              <a:srgbClr val="FFD29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9473125" y="6914105"/>
            <a:ext cx="7933746" cy="0"/>
          </a:xfrm>
          <a:prstGeom prst="line">
            <a:avLst/>
          </a:prstGeom>
          <a:ln w="9525" cap="rnd">
            <a:solidFill>
              <a:srgbClr val="FFD29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9473125" y="6095231"/>
            <a:ext cx="7933746" cy="0"/>
          </a:xfrm>
          <a:prstGeom prst="line">
            <a:avLst/>
          </a:prstGeom>
          <a:ln w="9525" cap="rnd">
            <a:solidFill>
              <a:srgbClr val="FFD29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9473125" y="7995854"/>
            <a:ext cx="7933746" cy="0"/>
          </a:xfrm>
          <a:prstGeom prst="line">
            <a:avLst/>
          </a:prstGeom>
          <a:ln w="9525" cap="rnd">
            <a:solidFill>
              <a:srgbClr val="FFD29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2" descr="blob:https://web.whatsapp.com/7e8ab239-f156-44a5-8481-fda69becd80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81235"/>
            <a:ext cx="4800600" cy="7144135"/>
          </a:xfrm>
          <a:prstGeom prst="rect">
            <a:avLst/>
          </a:prstGeom>
        </p:spPr>
      </p:pic>
      <p:sp>
        <p:nvSpPr>
          <p:cNvPr id="33" name="AutoShape 4" descr="blob:https://web.whatsapp.com/7e8ab239-f156-44a5-8481-fda69becd80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10237531" y="5392274"/>
            <a:ext cx="5643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Components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7115501" y="-226028"/>
            <a:ext cx="1522232" cy="1254728"/>
            <a:chOff x="0" y="0"/>
            <a:chExt cx="400917" cy="33046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0917" cy="330463"/>
            </a:xfrm>
            <a:custGeom>
              <a:avLst/>
              <a:gdLst/>
              <a:ahLst/>
              <a:cxnLst/>
              <a:rect l="l" t="t" r="r" b="b"/>
              <a:pathLst>
                <a:path w="400917" h="330463">
                  <a:moveTo>
                    <a:pt x="0" y="0"/>
                  </a:moveTo>
                  <a:lnTo>
                    <a:pt x="400917" y="0"/>
                  </a:lnTo>
                  <a:lnTo>
                    <a:pt x="400917" y="330463"/>
                  </a:lnTo>
                  <a:lnTo>
                    <a:pt x="0" y="3304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0917" cy="368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991600" y="2126992"/>
            <a:ext cx="9143999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858"/>
              </a:lnSpc>
            </a:pPr>
            <a:r>
              <a:rPr lang="en-US" sz="6000" b="1" dirty="0">
                <a:solidFill>
                  <a:srgbClr val="000000"/>
                </a:solidFill>
                <a:latin typeface="Times New Roman" panose="02020603050405020304" pitchFamily="18" charset="0"/>
                <a:ea typeface="RoxboroughCF Bold"/>
                <a:cs typeface="Times New Roman" panose="02020603050405020304" pitchFamily="18" charset="0"/>
                <a:sym typeface="RoxboroughCF Bold"/>
              </a:rPr>
              <a:t>PROBLEM STATEMENT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243412" y="9527245"/>
            <a:ext cx="1522232" cy="1254728"/>
            <a:chOff x="0" y="0"/>
            <a:chExt cx="400917" cy="33046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0917" cy="330463"/>
            </a:xfrm>
            <a:custGeom>
              <a:avLst/>
              <a:gdLst/>
              <a:ahLst/>
              <a:cxnLst/>
              <a:rect l="l" t="t" r="r" b="b"/>
              <a:pathLst>
                <a:path w="400917" h="330463">
                  <a:moveTo>
                    <a:pt x="0" y="0"/>
                  </a:moveTo>
                  <a:lnTo>
                    <a:pt x="400917" y="0"/>
                  </a:lnTo>
                  <a:lnTo>
                    <a:pt x="400917" y="330463"/>
                  </a:lnTo>
                  <a:lnTo>
                    <a:pt x="0" y="3304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00917" cy="368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991600" y="4913221"/>
            <a:ext cx="8610599" cy="22339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effective inductive mobile charging system that offers fast, reliable wireless charging for devices, while being cost-effective, safe, and user-friendly.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329"/>
              </a:lnSpc>
              <a:spcBef>
                <a:spcPct val="0"/>
              </a:spcBef>
            </a:pPr>
            <a:endParaRPr lang="en-US" sz="1664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AutoShape 9"/>
          <p:cNvSpPr/>
          <p:nvPr/>
        </p:nvSpPr>
        <p:spPr>
          <a:xfrm>
            <a:off x="9094255" y="3396570"/>
            <a:ext cx="3713609" cy="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2" descr="Wireless vs. Wired Charging: Which Is ..."/>
          <p:cNvSpPr>
            <a:spLocks noChangeAspect="1" noChangeArrowheads="1"/>
          </p:cNvSpPr>
          <p:nvPr/>
        </p:nvSpPr>
        <p:spPr bwMode="auto">
          <a:xfrm>
            <a:off x="1828800" y="7238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93718"/>
            <a:ext cx="5562600" cy="723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905000" y="4154872"/>
            <a:ext cx="6356419" cy="3311042"/>
            <a:chOff x="0" y="0"/>
            <a:chExt cx="1674119" cy="87204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74119" cy="872044"/>
            </a:xfrm>
            <a:custGeom>
              <a:avLst/>
              <a:gdLst/>
              <a:ahLst/>
              <a:cxnLst/>
              <a:rect l="l" t="t" r="r" b="b"/>
              <a:pathLst>
                <a:path w="1674119" h="872044">
                  <a:moveTo>
                    <a:pt x="62116" y="0"/>
                  </a:moveTo>
                  <a:lnTo>
                    <a:pt x="1612002" y="0"/>
                  </a:lnTo>
                  <a:cubicBezTo>
                    <a:pt x="1628476" y="0"/>
                    <a:pt x="1644276" y="6544"/>
                    <a:pt x="1655925" y="18193"/>
                  </a:cubicBezTo>
                  <a:cubicBezTo>
                    <a:pt x="1667574" y="29843"/>
                    <a:pt x="1674119" y="45642"/>
                    <a:pt x="1674119" y="62116"/>
                  </a:cubicBezTo>
                  <a:lnTo>
                    <a:pt x="1674119" y="809928"/>
                  </a:lnTo>
                  <a:cubicBezTo>
                    <a:pt x="1674119" y="844234"/>
                    <a:pt x="1646308" y="872044"/>
                    <a:pt x="1612002" y="872044"/>
                  </a:cubicBezTo>
                  <a:lnTo>
                    <a:pt x="62116" y="872044"/>
                  </a:lnTo>
                  <a:cubicBezTo>
                    <a:pt x="45642" y="872044"/>
                    <a:pt x="29843" y="865500"/>
                    <a:pt x="18193" y="853851"/>
                  </a:cubicBezTo>
                  <a:cubicBezTo>
                    <a:pt x="6544" y="842202"/>
                    <a:pt x="0" y="826402"/>
                    <a:pt x="0" y="809928"/>
                  </a:cubicBezTo>
                  <a:lnTo>
                    <a:pt x="0" y="62116"/>
                  </a:lnTo>
                  <a:cubicBezTo>
                    <a:pt x="0" y="27810"/>
                    <a:pt x="27810" y="0"/>
                    <a:pt x="6211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674119" cy="9196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3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243946" y="2044928"/>
            <a:ext cx="7800107" cy="966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4"/>
              </a:lnSpc>
            </a:pP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RoxboroughCF Bold"/>
                <a:cs typeface="Times New Roman" panose="02020603050405020304" pitchFamily="18" charset="0"/>
                <a:sym typeface="RoxboroughCF Bold"/>
              </a:rPr>
              <a:t>3D DRAWINGS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058230" y="4105432"/>
            <a:ext cx="6356419" cy="3311043"/>
            <a:chOff x="0" y="0"/>
            <a:chExt cx="1674119" cy="872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74119" cy="872044"/>
            </a:xfrm>
            <a:custGeom>
              <a:avLst/>
              <a:gdLst/>
              <a:ahLst/>
              <a:cxnLst/>
              <a:rect l="l" t="t" r="r" b="b"/>
              <a:pathLst>
                <a:path w="1674119" h="872044">
                  <a:moveTo>
                    <a:pt x="62116" y="0"/>
                  </a:moveTo>
                  <a:lnTo>
                    <a:pt x="1612002" y="0"/>
                  </a:lnTo>
                  <a:cubicBezTo>
                    <a:pt x="1628476" y="0"/>
                    <a:pt x="1644276" y="6544"/>
                    <a:pt x="1655925" y="18193"/>
                  </a:cubicBezTo>
                  <a:cubicBezTo>
                    <a:pt x="1667574" y="29843"/>
                    <a:pt x="1674119" y="45642"/>
                    <a:pt x="1674119" y="62116"/>
                  </a:cubicBezTo>
                  <a:lnTo>
                    <a:pt x="1674119" y="809928"/>
                  </a:lnTo>
                  <a:cubicBezTo>
                    <a:pt x="1674119" y="844234"/>
                    <a:pt x="1646308" y="872044"/>
                    <a:pt x="1612002" y="872044"/>
                  </a:cubicBezTo>
                  <a:lnTo>
                    <a:pt x="62116" y="872044"/>
                  </a:lnTo>
                  <a:cubicBezTo>
                    <a:pt x="45642" y="872044"/>
                    <a:pt x="29843" y="865500"/>
                    <a:pt x="18193" y="853851"/>
                  </a:cubicBezTo>
                  <a:cubicBezTo>
                    <a:pt x="6544" y="842202"/>
                    <a:pt x="0" y="826402"/>
                    <a:pt x="0" y="809928"/>
                  </a:cubicBezTo>
                  <a:lnTo>
                    <a:pt x="0" y="62116"/>
                  </a:lnTo>
                  <a:cubicBezTo>
                    <a:pt x="0" y="27810"/>
                    <a:pt x="27810" y="0"/>
                    <a:pt x="6211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674119" cy="9196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3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259300" y="9258300"/>
            <a:ext cx="1522232" cy="1254728"/>
            <a:chOff x="0" y="0"/>
            <a:chExt cx="400917" cy="33046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00917" cy="330463"/>
            </a:xfrm>
            <a:custGeom>
              <a:avLst/>
              <a:gdLst/>
              <a:ahLst/>
              <a:cxnLst/>
              <a:rect l="l" t="t" r="r" b="b"/>
              <a:pathLst>
                <a:path w="400917" h="330463">
                  <a:moveTo>
                    <a:pt x="0" y="0"/>
                  </a:moveTo>
                  <a:lnTo>
                    <a:pt x="400917" y="0"/>
                  </a:lnTo>
                  <a:lnTo>
                    <a:pt x="400917" y="330463"/>
                  </a:lnTo>
                  <a:lnTo>
                    <a:pt x="0" y="3304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400917" cy="368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3276600" y="3566250"/>
            <a:ext cx="3428999" cy="4183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2400" b="1" spc="96" dirty="0">
                <a:solidFill>
                  <a:srgbClr val="000000"/>
                </a:solidFill>
                <a:latin typeface="Times New Roman" panose="02020603050405020304" pitchFamily="18" charset="0"/>
                <a:ea typeface="RoxboroughCF Bold"/>
                <a:cs typeface="Times New Roman" panose="02020603050405020304" pitchFamily="18" charset="0"/>
                <a:sym typeface="RoxboroughCF Bold"/>
              </a:rPr>
              <a:t>Isometric view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39" y="4306563"/>
            <a:ext cx="4821800" cy="30076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880" y="4533109"/>
            <a:ext cx="3822519" cy="263651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1188881" y="3392991"/>
            <a:ext cx="3566862" cy="51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2400" b="1" spc="96" dirty="0">
                <a:solidFill>
                  <a:srgbClr val="000000"/>
                </a:solidFill>
                <a:latin typeface="Times New Roman" panose="02020603050405020304" pitchFamily="18" charset="0"/>
                <a:ea typeface="RoxboroughCF Bold"/>
                <a:cs typeface="Times New Roman" panose="02020603050405020304" pitchFamily="18" charset="0"/>
                <a:sym typeface="RoxboroughCF Bold"/>
              </a:rPr>
              <a:t>Front 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7115501" y="-226028"/>
            <a:ext cx="1522232" cy="1254728"/>
            <a:chOff x="0" y="0"/>
            <a:chExt cx="400917" cy="33046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00917" cy="330463"/>
            </a:xfrm>
            <a:custGeom>
              <a:avLst/>
              <a:gdLst/>
              <a:ahLst/>
              <a:cxnLst/>
              <a:rect l="l" t="t" r="r" b="b"/>
              <a:pathLst>
                <a:path w="400917" h="330463">
                  <a:moveTo>
                    <a:pt x="0" y="0"/>
                  </a:moveTo>
                  <a:lnTo>
                    <a:pt x="400917" y="0"/>
                  </a:lnTo>
                  <a:lnTo>
                    <a:pt x="400917" y="330463"/>
                  </a:lnTo>
                  <a:lnTo>
                    <a:pt x="0" y="3304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00917" cy="368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99474" y="9193529"/>
            <a:ext cx="1522232" cy="1254728"/>
            <a:chOff x="0" y="0"/>
            <a:chExt cx="400917" cy="33046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0917" cy="330463"/>
            </a:xfrm>
            <a:custGeom>
              <a:avLst/>
              <a:gdLst/>
              <a:ahLst/>
              <a:cxnLst/>
              <a:rect l="l" t="t" r="r" b="b"/>
              <a:pathLst>
                <a:path w="400917" h="330463">
                  <a:moveTo>
                    <a:pt x="0" y="0"/>
                  </a:moveTo>
                  <a:lnTo>
                    <a:pt x="400917" y="0"/>
                  </a:lnTo>
                  <a:lnTo>
                    <a:pt x="400917" y="330463"/>
                  </a:lnTo>
                  <a:lnTo>
                    <a:pt x="0" y="3304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00917" cy="368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9399474" y="3914505"/>
            <a:ext cx="7189183" cy="884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algn="just">
              <a:lnSpc>
                <a:spcPts val="2329"/>
              </a:lnSpc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algn="just">
              <a:lnSpc>
                <a:spcPts val="2329"/>
              </a:lnSpc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14" name="AutoShape 9"/>
          <p:cNvSpPr/>
          <p:nvPr/>
        </p:nvSpPr>
        <p:spPr>
          <a:xfrm>
            <a:off x="8153400" y="1778524"/>
            <a:ext cx="328286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Rectangle 2"/>
          <p:cNvSpPr/>
          <p:nvPr/>
        </p:nvSpPr>
        <p:spPr>
          <a:xfrm>
            <a:off x="8153399" y="912391"/>
            <a:ext cx="104843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COMPONENTS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8231565" y="2188844"/>
            <a:ext cx="9525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Stand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 on the floor, the stand holds the wireless charger and has solar panels to generate electricity from sunlight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Charger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transmitter generates an oscillating magnetic field, while the receiver in the phone converts it into usable electricity for charging.</a:t>
            </a:r>
            <a:endParaRPr 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RoxboroughCF Bold"/>
              <a:cs typeface="Times New Roman" panose="02020603050405020304" pitchFamily="18" charset="0"/>
              <a:sym typeface="RoxboroughCF Bold"/>
            </a:endParaRPr>
          </a:p>
        </p:txBody>
      </p:sp>
      <p:pic>
        <p:nvPicPr>
          <p:cNvPr id="5122" name="Picture 2" descr="Olixar 15W Wireless Charger Pad &amp; Wireless Adapter - For Samsung Galaxy A04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1"/>
          <a:stretch/>
        </p:blipFill>
        <p:spPr bwMode="auto">
          <a:xfrm>
            <a:off x="1371600" y="2154553"/>
            <a:ext cx="5257800" cy="594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50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7151451" y="-556089"/>
            <a:ext cx="1522232" cy="1254728"/>
            <a:chOff x="0" y="0"/>
            <a:chExt cx="400917" cy="33046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0917" cy="330463"/>
            </a:xfrm>
            <a:custGeom>
              <a:avLst/>
              <a:gdLst/>
              <a:ahLst/>
              <a:cxnLst/>
              <a:rect l="l" t="t" r="r" b="b"/>
              <a:pathLst>
                <a:path w="400917" h="330463">
                  <a:moveTo>
                    <a:pt x="0" y="0"/>
                  </a:moveTo>
                  <a:lnTo>
                    <a:pt x="400917" y="0"/>
                  </a:lnTo>
                  <a:lnTo>
                    <a:pt x="400917" y="330463"/>
                  </a:lnTo>
                  <a:lnTo>
                    <a:pt x="0" y="3304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0917" cy="368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243412" y="9527245"/>
            <a:ext cx="1522232" cy="1254728"/>
            <a:chOff x="0" y="0"/>
            <a:chExt cx="400917" cy="33046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0917" cy="330463"/>
            </a:xfrm>
            <a:custGeom>
              <a:avLst/>
              <a:gdLst/>
              <a:ahLst/>
              <a:cxnLst/>
              <a:rect l="l" t="t" r="r" b="b"/>
              <a:pathLst>
                <a:path w="400917" h="330463">
                  <a:moveTo>
                    <a:pt x="0" y="0"/>
                  </a:moveTo>
                  <a:lnTo>
                    <a:pt x="400917" y="0"/>
                  </a:lnTo>
                  <a:lnTo>
                    <a:pt x="400917" y="330463"/>
                  </a:lnTo>
                  <a:lnTo>
                    <a:pt x="0" y="3304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00917" cy="368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674186" y="7833221"/>
            <a:ext cx="1547282" cy="392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1"/>
              </a:lnSpc>
              <a:spcBef>
                <a:spcPct val="0"/>
              </a:spcBef>
            </a:pPr>
            <a:r>
              <a:rPr lang="en-US" sz="2172" spc="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Read More</a:t>
            </a:r>
          </a:p>
        </p:txBody>
      </p:sp>
      <p:sp>
        <p:nvSpPr>
          <p:cNvPr id="19" name="AutoShape 2" descr="https://i.pinimg.com/564x/76/f9/a6/76f9a66b46a545126403f79cfcb7deed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62000" y="3891352"/>
            <a:ext cx="86106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74096" y="2381018"/>
            <a:ext cx="8986408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Bluetooth Communication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Establishes a connection between the transmitter and receiver units to facilitate wireless power transfer.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Roller Mechanism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Adjusts the angle and position of the transmitter and receiver units to maximize energy transfer.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self-adjusts the direction/angle to minimize power loss during charging.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408" y="1333500"/>
            <a:ext cx="7389435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9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7115501" y="-226028"/>
            <a:ext cx="1522232" cy="1254728"/>
            <a:chOff x="0" y="0"/>
            <a:chExt cx="400917" cy="33046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00917" cy="330463"/>
            </a:xfrm>
            <a:custGeom>
              <a:avLst/>
              <a:gdLst/>
              <a:ahLst/>
              <a:cxnLst/>
              <a:rect l="l" t="t" r="r" b="b"/>
              <a:pathLst>
                <a:path w="400917" h="330463">
                  <a:moveTo>
                    <a:pt x="0" y="0"/>
                  </a:moveTo>
                  <a:lnTo>
                    <a:pt x="400917" y="0"/>
                  </a:lnTo>
                  <a:lnTo>
                    <a:pt x="400917" y="330463"/>
                  </a:lnTo>
                  <a:lnTo>
                    <a:pt x="0" y="3304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00917" cy="368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231565" y="701040"/>
            <a:ext cx="7656308" cy="1026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14"/>
              </a:lnSpc>
            </a:pPr>
            <a:r>
              <a:rPr lang="en-US" sz="6000" b="1" dirty="0">
                <a:solidFill>
                  <a:srgbClr val="000000"/>
                </a:solidFill>
                <a:latin typeface="Times New Roman" panose="02020603050405020304" pitchFamily="18" charset="0"/>
                <a:ea typeface="RoxboroughCF Bold"/>
                <a:cs typeface="Times New Roman" panose="02020603050405020304" pitchFamily="18" charset="0"/>
                <a:sym typeface="RoxboroughCF Bold"/>
              </a:rPr>
              <a:t>OBJECTIVE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399474" y="9193529"/>
            <a:ext cx="1522232" cy="1254728"/>
            <a:chOff x="0" y="0"/>
            <a:chExt cx="400917" cy="33046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0917" cy="330463"/>
            </a:xfrm>
            <a:custGeom>
              <a:avLst/>
              <a:gdLst/>
              <a:ahLst/>
              <a:cxnLst/>
              <a:rect l="l" t="t" r="r" b="b"/>
              <a:pathLst>
                <a:path w="400917" h="330463">
                  <a:moveTo>
                    <a:pt x="0" y="0"/>
                  </a:moveTo>
                  <a:lnTo>
                    <a:pt x="400917" y="0"/>
                  </a:lnTo>
                  <a:lnTo>
                    <a:pt x="400917" y="330463"/>
                  </a:lnTo>
                  <a:lnTo>
                    <a:pt x="0" y="3304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00917" cy="368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9399474" y="3914505"/>
            <a:ext cx="7189183" cy="884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algn="just">
              <a:lnSpc>
                <a:spcPts val="2329"/>
              </a:lnSpc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algn="just">
              <a:lnSpc>
                <a:spcPts val="2329"/>
              </a:lnSpc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14" name="AutoShape 9"/>
          <p:cNvSpPr/>
          <p:nvPr/>
        </p:nvSpPr>
        <p:spPr>
          <a:xfrm>
            <a:off x="8382000" y="1710803"/>
            <a:ext cx="328286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2000" y="2554761"/>
            <a:ext cx="845819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Wireless Charging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improve power transfer efficiency without energy losses.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Angle/Position/Direction Adjustability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reduce transmission losses during energy transfer.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Solar Energy Utilization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harness solar power for wireless charging of mobile phone batteries. </a:t>
            </a:r>
          </a:p>
        </p:txBody>
      </p:sp>
      <p:pic>
        <p:nvPicPr>
          <p:cNvPr id="16" name="Picture 4" descr="https://www.neopackonline.com/cdn/shop/files/TWS3IN1GY_1.jpg?v=170814323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23"/>
          <a:stretch/>
        </p:blipFill>
        <p:spPr bwMode="auto">
          <a:xfrm>
            <a:off x="474404" y="1580633"/>
            <a:ext cx="7505619" cy="744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7151451" y="-556089"/>
            <a:ext cx="1522232" cy="1254728"/>
            <a:chOff x="0" y="0"/>
            <a:chExt cx="400917" cy="33046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0917" cy="330463"/>
            </a:xfrm>
            <a:custGeom>
              <a:avLst/>
              <a:gdLst/>
              <a:ahLst/>
              <a:cxnLst/>
              <a:rect l="l" t="t" r="r" b="b"/>
              <a:pathLst>
                <a:path w="400917" h="330463">
                  <a:moveTo>
                    <a:pt x="0" y="0"/>
                  </a:moveTo>
                  <a:lnTo>
                    <a:pt x="400917" y="0"/>
                  </a:lnTo>
                  <a:lnTo>
                    <a:pt x="400917" y="330463"/>
                  </a:lnTo>
                  <a:lnTo>
                    <a:pt x="0" y="3304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0917" cy="368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243412" y="9527245"/>
            <a:ext cx="1522232" cy="1254728"/>
            <a:chOff x="0" y="0"/>
            <a:chExt cx="400917" cy="33046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0917" cy="330463"/>
            </a:xfrm>
            <a:custGeom>
              <a:avLst/>
              <a:gdLst/>
              <a:ahLst/>
              <a:cxnLst/>
              <a:rect l="l" t="t" r="r" b="b"/>
              <a:pathLst>
                <a:path w="400917" h="330463">
                  <a:moveTo>
                    <a:pt x="0" y="0"/>
                  </a:moveTo>
                  <a:lnTo>
                    <a:pt x="400917" y="0"/>
                  </a:lnTo>
                  <a:lnTo>
                    <a:pt x="400917" y="330463"/>
                  </a:lnTo>
                  <a:lnTo>
                    <a:pt x="0" y="3304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00917" cy="368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674186" y="7833221"/>
            <a:ext cx="1547282" cy="392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1"/>
              </a:lnSpc>
              <a:spcBef>
                <a:spcPct val="0"/>
              </a:spcBef>
            </a:pPr>
            <a:r>
              <a:rPr lang="en-US" sz="2172" spc="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Read More</a:t>
            </a:r>
          </a:p>
        </p:txBody>
      </p:sp>
      <p:sp>
        <p:nvSpPr>
          <p:cNvPr id="19" name="AutoShape 2" descr="https://i.pinimg.com/564x/76/f9/a6/76f9a66b46a545126403f79cfcb7deed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62000" y="3891352"/>
            <a:ext cx="86106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14792" y="1866167"/>
            <a:ext cx="85344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Eco-Friendly and Convenient Charging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provide an environmentally friendly charging option that fits into daily life.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Charging Distance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enable mobile charging up to 10 meters using transmitter and receiver units.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Minimizing Carbon Emissions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lower emissions and dependency on non-renewable energy by incorporating solar power. </a:t>
            </a:r>
          </a:p>
        </p:txBody>
      </p:sp>
      <p:pic>
        <p:nvPicPr>
          <p:cNvPr id="1031" name="Picture 7" descr="Best Wireless Charger for 2024 - C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226" y="1562100"/>
            <a:ext cx="7007225" cy="906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7151451" y="-556089"/>
            <a:ext cx="1522232" cy="1254728"/>
            <a:chOff x="0" y="0"/>
            <a:chExt cx="400917" cy="33046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0917" cy="330463"/>
            </a:xfrm>
            <a:custGeom>
              <a:avLst/>
              <a:gdLst/>
              <a:ahLst/>
              <a:cxnLst/>
              <a:rect l="l" t="t" r="r" b="b"/>
              <a:pathLst>
                <a:path w="400917" h="330463">
                  <a:moveTo>
                    <a:pt x="0" y="0"/>
                  </a:moveTo>
                  <a:lnTo>
                    <a:pt x="400917" y="0"/>
                  </a:lnTo>
                  <a:lnTo>
                    <a:pt x="400917" y="330463"/>
                  </a:lnTo>
                  <a:lnTo>
                    <a:pt x="0" y="3304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0917" cy="368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243412" y="9527245"/>
            <a:ext cx="1522232" cy="1254728"/>
            <a:chOff x="0" y="0"/>
            <a:chExt cx="400917" cy="33046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0917" cy="330463"/>
            </a:xfrm>
            <a:custGeom>
              <a:avLst/>
              <a:gdLst/>
              <a:ahLst/>
              <a:cxnLst/>
              <a:rect l="l" t="t" r="r" b="b"/>
              <a:pathLst>
                <a:path w="400917" h="330463">
                  <a:moveTo>
                    <a:pt x="0" y="0"/>
                  </a:moveTo>
                  <a:lnTo>
                    <a:pt x="400917" y="0"/>
                  </a:lnTo>
                  <a:lnTo>
                    <a:pt x="400917" y="330463"/>
                  </a:lnTo>
                  <a:lnTo>
                    <a:pt x="0" y="3304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00917" cy="368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62000" y="538096"/>
            <a:ext cx="6321454" cy="1281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09"/>
              </a:lnSpc>
            </a:pPr>
            <a:r>
              <a:rPr lang="en-US" sz="6000" b="1" dirty="0">
                <a:solidFill>
                  <a:srgbClr val="000000"/>
                </a:solidFill>
                <a:latin typeface="Times New Roman" panose="02020603050405020304" pitchFamily="18" charset="0"/>
                <a:ea typeface="RoxboroughCF Bold"/>
                <a:cs typeface="Times New Roman" panose="02020603050405020304" pitchFamily="18" charset="0"/>
                <a:sym typeface="RoxboroughCF Bold"/>
              </a:rPr>
              <a:t>DESCRIPTION</a:t>
            </a:r>
            <a:r>
              <a:rPr lang="en-US" sz="6000" b="1" dirty="0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74186" y="7833221"/>
            <a:ext cx="1547282" cy="392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1"/>
              </a:lnSpc>
              <a:spcBef>
                <a:spcPct val="0"/>
              </a:spcBef>
            </a:pPr>
            <a:r>
              <a:rPr lang="en-US" sz="2172" spc="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Read More</a:t>
            </a:r>
          </a:p>
        </p:txBody>
      </p:sp>
      <p:sp>
        <p:nvSpPr>
          <p:cNvPr id="19" name="AutoShape 2" descr="https://i.pinimg.com/564x/76/f9/a6/76f9a66b46a545126403f79cfcb7deed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AutoShape 9"/>
          <p:cNvSpPr/>
          <p:nvPr/>
        </p:nvSpPr>
        <p:spPr>
          <a:xfrm>
            <a:off x="762000" y="1819537"/>
            <a:ext cx="328286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62000" y="3891352"/>
            <a:ext cx="86106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62000" y="2797613"/>
            <a:ext cx="83058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Eliminates Wires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By leveraging wireless charging, the system reduces the need for physical connectors, which enhances user mobility and convenience.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Solves Accessibility and Mobility Issues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Unlike wired connections, a wireless system allows users to charge their devices without being tethered, thus offering greater flexibility</a:t>
            </a:r>
          </a:p>
        </p:txBody>
      </p:sp>
      <p:pic>
        <p:nvPicPr>
          <p:cNvPr id="3074" name="Picture 2" descr="What Is Wireless Charging And How Does It Work | HP® Tech Tak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986863"/>
            <a:ext cx="7397851" cy="856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55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7115501" y="-226028"/>
            <a:ext cx="1522232" cy="1254728"/>
            <a:chOff x="0" y="0"/>
            <a:chExt cx="400917" cy="33046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00917" cy="330463"/>
            </a:xfrm>
            <a:custGeom>
              <a:avLst/>
              <a:gdLst/>
              <a:ahLst/>
              <a:cxnLst/>
              <a:rect l="l" t="t" r="r" b="b"/>
              <a:pathLst>
                <a:path w="400917" h="330463">
                  <a:moveTo>
                    <a:pt x="0" y="0"/>
                  </a:moveTo>
                  <a:lnTo>
                    <a:pt x="400917" y="0"/>
                  </a:lnTo>
                  <a:lnTo>
                    <a:pt x="400917" y="330463"/>
                  </a:lnTo>
                  <a:lnTo>
                    <a:pt x="0" y="3304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00917" cy="368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99474" y="9193529"/>
            <a:ext cx="1522232" cy="1254728"/>
            <a:chOff x="0" y="0"/>
            <a:chExt cx="400917" cy="33046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0917" cy="330463"/>
            </a:xfrm>
            <a:custGeom>
              <a:avLst/>
              <a:gdLst/>
              <a:ahLst/>
              <a:cxnLst/>
              <a:rect l="l" t="t" r="r" b="b"/>
              <a:pathLst>
                <a:path w="400917" h="330463">
                  <a:moveTo>
                    <a:pt x="0" y="0"/>
                  </a:moveTo>
                  <a:lnTo>
                    <a:pt x="400917" y="0"/>
                  </a:lnTo>
                  <a:lnTo>
                    <a:pt x="400917" y="330463"/>
                  </a:lnTo>
                  <a:lnTo>
                    <a:pt x="0" y="3304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00917" cy="368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2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696200" y="1889760"/>
            <a:ext cx="9677400" cy="6129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Charging Efficiency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Adjustable angle and position features can fix alignment issues in current wireless chargers, reducing energy loss and improving charging performance.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Environmental Impact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Solar power as a source of energy can reduce reliance on non-renewable energy sources, potentially lowering environmental pollution associated with traditional energy production.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algn="just">
              <a:lnSpc>
                <a:spcPts val="2329"/>
              </a:lnSpc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algn="just">
              <a:lnSpc>
                <a:spcPts val="2329"/>
              </a:lnSpc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pic>
        <p:nvPicPr>
          <p:cNvPr id="1026" name="Picture 2" descr="93,700+ Battery Charging Stock Photos, Pictures &amp; Royalt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0700"/>
            <a:ext cx="5829300" cy="708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27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365</Words>
  <Application>Microsoft Office PowerPoint</Application>
  <PresentationFormat>Custom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Poppins</vt:lpstr>
      <vt:lpstr>Times New Roman</vt:lpstr>
      <vt:lpstr>RoxboroughCF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APOSITION ADJUSTABLE SOLARPOWERED WIRELESSMOBILE CHARGING SYSTEM</dc:title>
  <dc:creator>Admin</dc:creator>
  <cp:lastModifiedBy>S Oviya</cp:lastModifiedBy>
  <cp:revision>32</cp:revision>
  <dcterms:created xsi:type="dcterms:W3CDTF">2006-08-16T00:00:00Z</dcterms:created>
  <dcterms:modified xsi:type="dcterms:W3CDTF">2024-12-26T04:03:59Z</dcterms:modified>
  <dc:identifier>DAGQtpaR9DE</dc:identifier>
</cp:coreProperties>
</file>