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FF85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p:scale>
          <a:sx n="76" d="100"/>
          <a:sy n="76" d="100"/>
        </p:scale>
        <p:origin x="-486"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lrMapOvr bg1="lt1" tx1="dk1" bg2="lt2" tx2="dk2" accent1="accent1" accent2="accent2" accent3="accent3" accent4="accent4" accent5="accent5" accent6="accent6" hlink="hlink" folHlink="folHlink"/>
  <c:pivotSource>
    <c:name>[RAKSHANA.R.xlsx]Sheet1!PivotTable2</c:name>
    <c:fmtId val="7"/>
  </c:pivotSource>
  <c:chart>
    <c:title>
      <c:tx>
        <c:rich>
          <a:bodyPr/>
          <a:lstStyle/>
          <a:p>
            <a:pPr>
              <a:defRPr/>
            </a:pPr>
            <a:r>
              <a:rPr lang="en-US"/>
              <a:t>EMPLOYEE PERFORMANCE ANALYSIS</a:t>
            </a:r>
          </a:p>
        </c:rich>
      </c:tx>
      <c:layout>
        <c:manualLayout>
          <c:xMode val="edge"/>
          <c:yMode val="edge"/>
          <c:x val="0.1227008185241667"/>
          <c:y val="2.402402077794049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view3D>
      <c:rotX val="15"/>
      <c:rotY val="20"/>
      <c:rAngAx val="1"/>
    </c:view3D>
    <c:floor>
      <c:thickness val="0"/>
    </c:floor>
    <c:sideWall>
      <c:thickness val="0"/>
    </c:sideWall>
    <c:backWall>
      <c:thickness val="0"/>
      <c:spPr>
        <a:solidFill>
          <a:sysClr val="window" lastClr="FFFFFF"/>
        </a:solidFill>
      </c:spPr>
    </c:backWall>
    <c:plotArea>
      <c:layout/>
      <c:bar3D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150"/>
        <c:shape val="box"/>
        <c:axId val="197887104"/>
        <c:axId val="197889024"/>
        <c:axId val="0"/>
      </c:bar3DChart>
      <c:catAx>
        <c:axId val="197887104"/>
        <c:scaling>
          <c:orientation val="minMax"/>
        </c:scaling>
        <c:delete val="0"/>
        <c:axPos val="b"/>
        <c:majorTickMark val="none"/>
        <c:minorTickMark val="none"/>
        <c:tickLblPos val="nextTo"/>
        <c:crossAx val="197889024"/>
        <c:crosses val="autoZero"/>
        <c:auto val="1"/>
        <c:lblAlgn val="ctr"/>
        <c:lblOffset val="100"/>
        <c:noMultiLvlLbl val="0"/>
      </c:catAx>
      <c:valAx>
        <c:axId val="197889024"/>
        <c:scaling>
          <c:orientation val="minMax"/>
        </c:scaling>
        <c:delete val="0"/>
        <c:axPos val="l"/>
        <c:majorGridlines/>
        <c:numFmt formatCode="General" sourceLinked="1"/>
        <c:majorTickMark val="none"/>
        <c:minorTickMark val="none"/>
        <c:tickLblPos val="nextTo"/>
        <c:crossAx val="197887104"/>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[RAKSHANA.R.xlsx]Sheet1!PivotTable2</c:name>
    <c:fmtId val="12"/>
  </c:pivotSource>
  <c:chart>
    <c:title>
      <c:layout>
        <c:manualLayout>
          <c:xMode val="edge"/>
          <c:yMode val="edge"/>
          <c:x val="0.43475000000000003"/>
          <c:y val="2.7777777777777776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view3D>
      <c:rotX val="30"/>
      <c:rotY val="0"/>
      <c:rAngAx val="0"/>
      <c:perspective val="30"/>
    </c:view3D>
    <c:floor>
      <c:thickness val="0"/>
    </c:floor>
    <c:sideWall>
      <c:thickness val="0"/>
    </c:sideWall>
    <c:backWall>
      <c:thickness val="0"/>
    </c:backWall>
    <c:plotArea>
      <c:layout/>
      <c:pie3DChart>
        <c:varyColors val="1"/>
        <c:ser>
          <c:idx val="0"/>
          <c:order val="0"/>
          <c:tx>
            <c:strRef>
              <c:f>Sheet1!$B$3:$B$4</c:f>
              <c:strCache>
                <c:ptCount val="1"/>
                <c:pt idx="0">
                  <c:v>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3"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87"/>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3" y="3314150"/>
            <a:ext cx="8610600"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dirty="0">
                <a:solidFill>
                  <a:schemeClr val="accent1">
                    <a:lumMod val="50000"/>
                  </a:schemeClr>
                </a:solidFill>
              </a:rPr>
              <a:t>STUDENT </a:t>
            </a:r>
            <a:r>
              <a:rPr lang="en-US" sz="2400" dirty="0" smtClean="0">
                <a:solidFill>
                  <a:schemeClr val="accent1">
                    <a:lumMod val="50000"/>
                  </a:schemeClr>
                </a:solidFill>
              </a:rPr>
              <a:t>NAME : </a:t>
            </a:r>
            <a:r>
              <a:rPr lang="en-US" sz="2400" dirty="0" smtClean="0">
                <a:solidFill>
                  <a:schemeClr val="accent2">
                    <a:lumMod val="50000"/>
                  </a:schemeClr>
                </a:solidFill>
              </a:rPr>
              <a:t>RAKSHANA.R</a:t>
            </a:r>
            <a:endParaRPr lang="en-US" sz="2400" dirty="0"/>
          </a:p>
          <a:p>
            <a:r>
              <a:rPr lang="en-US" sz="2400" dirty="0">
                <a:solidFill>
                  <a:schemeClr val="accent1">
                    <a:lumMod val="50000"/>
                  </a:schemeClr>
                </a:solidFill>
              </a:rPr>
              <a:t>REGISTER NO</a:t>
            </a:r>
            <a:r>
              <a:rPr lang="en-US" sz="2400" dirty="0" smtClean="0"/>
              <a:t>: </a:t>
            </a:r>
            <a:r>
              <a:rPr lang="en-US" sz="2400" dirty="0" smtClean="0">
                <a:solidFill>
                  <a:schemeClr val="accent2">
                    <a:lumMod val="50000"/>
                  </a:schemeClr>
                </a:solidFill>
              </a:rPr>
              <a:t>312216799 </a:t>
            </a:r>
            <a:r>
              <a:rPr lang="en-US" sz="2400" dirty="0" smtClean="0">
                <a:solidFill>
                  <a:schemeClr val="accent1">
                    <a:lumMod val="50000"/>
                  </a:schemeClr>
                </a:solidFill>
              </a:rPr>
              <a:t>NM ID: </a:t>
            </a:r>
            <a:r>
              <a:rPr lang="en-US" sz="2400" dirty="0" smtClean="0">
                <a:solidFill>
                  <a:schemeClr val="accent2">
                    <a:lumMod val="50000"/>
                  </a:schemeClr>
                </a:solidFill>
              </a:rPr>
              <a:t>7D3EF37E6F14ADA9642437D65</a:t>
            </a:r>
            <a:endParaRPr lang="en-US" sz="2400" dirty="0"/>
          </a:p>
          <a:p>
            <a:r>
              <a:rPr lang="en-US" sz="2400" dirty="0">
                <a:solidFill>
                  <a:schemeClr val="accent1">
                    <a:lumMod val="50000"/>
                  </a:schemeClr>
                </a:solidFill>
              </a:rPr>
              <a:t>DEPARTMENT</a:t>
            </a:r>
            <a:r>
              <a:rPr lang="en-US" sz="2400" dirty="0" smtClean="0"/>
              <a:t>: </a:t>
            </a:r>
            <a:r>
              <a:rPr lang="en-US" sz="2400" dirty="0" smtClean="0">
                <a:solidFill>
                  <a:schemeClr val="accent2">
                    <a:lumMod val="50000"/>
                  </a:schemeClr>
                </a:solidFill>
              </a:rPr>
              <a:t>BCOM (ACCOUNTING &amp; FINANCE)</a:t>
            </a:r>
            <a:endParaRPr lang="en-US" sz="2400" dirty="0"/>
          </a:p>
          <a:p>
            <a:r>
              <a:rPr lang="en-US" sz="2400" dirty="0" smtClean="0">
                <a:solidFill>
                  <a:schemeClr val="accent1">
                    <a:lumMod val="50000"/>
                  </a:schemeClr>
                </a:solidFill>
              </a:rPr>
              <a:t>COLLEGE: </a:t>
            </a:r>
            <a:r>
              <a:rPr lang="en-US" sz="2400" dirty="0" smtClean="0">
                <a:solidFill>
                  <a:schemeClr val="accent2">
                    <a:lumMod val="50000"/>
                  </a:schemeClr>
                </a:solidFill>
              </a:rPr>
              <a:t>SHRI KRISHNASWAMY COLLEGE FOR WOMEN</a:t>
            </a:r>
            <a:endParaRPr lang="en-US" sz="2400" dirty="0">
              <a:solidFill>
                <a:schemeClr val="accent1">
                  <a:lumMod val="50000"/>
                </a:schemeClr>
              </a:solidFill>
            </a:endParaRP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43"/>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57"/>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p:cNvSpPr txBox="1"/>
          <p:nvPr/>
        </p:nvSpPr>
        <p:spPr>
          <a:xfrm>
            <a:off x="663033" y="982353"/>
            <a:ext cx="9609361" cy="5816977"/>
          </a:xfrm>
          <a:prstGeom prst="rect">
            <a:avLst/>
          </a:prstGeom>
          <a:noFill/>
        </p:spPr>
        <p:txBody>
          <a:bodyPr wrap="square" rtlCol="0">
            <a:spAutoFit/>
          </a:bodyPr>
          <a:lstStyle/>
          <a:p>
            <a:r>
              <a:rPr lang="en-US" sz="2800" b="1" dirty="0" smtClean="0">
                <a:solidFill>
                  <a:schemeClr val="tx2">
                    <a:lumMod val="50000"/>
                  </a:schemeClr>
                </a:solidFill>
              </a:rPr>
              <a:t>DATA COLLECTION :</a:t>
            </a:r>
          </a:p>
          <a:p>
            <a:pPr marL="457200" indent="-457200">
              <a:buAutoNum type="arabicParenR"/>
            </a:pPr>
            <a:r>
              <a:rPr lang="en-US" sz="2400" dirty="0" smtClean="0">
                <a:solidFill>
                  <a:schemeClr val="tx2">
                    <a:lumMod val="50000"/>
                  </a:schemeClr>
                </a:solidFill>
              </a:rPr>
              <a:t>The first step is to collect data and to download it from </a:t>
            </a:r>
            <a:r>
              <a:rPr lang="en-US" sz="2400" dirty="0" err="1" smtClean="0">
                <a:solidFill>
                  <a:schemeClr val="tx2">
                    <a:lumMod val="50000"/>
                  </a:schemeClr>
                </a:solidFill>
              </a:rPr>
              <a:t>Kaggle</a:t>
            </a:r>
            <a:endParaRPr lang="en-US" sz="2400" dirty="0" smtClean="0">
              <a:solidFill>
                <a:schemeClr val="tx2">
                  <a:lumMod val="50000"/>
                </a:schemeClr>
              </a:solidFill>
            </a:endParaRPr>
          </a:p>
          <a:p>
            <a:pPr marL="457200" indent="-457200">
              <a:buAutoNum type="arabicParenR"/>
            </a:pPr>
            <a:r>
              <a:rPr lang="en-US" sz="2400" dirty="0" smtClean="0">
                <a:solidFill>
                  <a:schemeClr val="tx2">
                    <a:lumMod val="50000"/>
                  </a:schemeClr>
                </a:solidFill>
              </a:rPr>
              <a:t>But I have downloaded the data set of mine from the </a:t>
            </a:r>
            <a:r>
              <a:rPr lang="en-US" sz="2400" dirty="0" err="1" smtClean="0">
                <a:solidFill>
                  <a:schemeClr val="tx2">
                    <a:lumMod val="50000"/>
                  </a:schemeClr>
                </a:solidFill>
              </a:rPr>
              <a:t>Edunet</a:t>
            </a:r>
            <a:r>
              <a:rPr lang="en-US" sz="2400" dirty="0" smtClean="0">
                <a:solidFill>
                  <a:schemeClr val="tx2">
                    <a:lumMod val="50000"/>
                  </a:schemeClr>
                </a:solidFill>
              </a:rPr>
              <a:t> dashboard</a:t>
            </a:r>
          </a:p>
          <a:p>
            <a:endParaRPr lang="en-US" sz="2400" dirty="0" smtClean="0">
              <a:solidFill>
                <a:schemeClr val="tx2">
                  <a:lumMod val="50000"/>
                </a:schemeClr>
              </a:solidFill>
            </a:endParaRPr>
          </a:p>
          <a:p>
            <a:r>
              <a:rPr lang="en-US" sz="2800" b="1" dirty="0" smtClean="0">
                <a:solidFill>
                  <a:schemeClr val="tx2">
                    <a:lumMod val="50000"/>
                  </a:schemeClr>
                </a:solidFill>
              </a:rPr>
              <a:t>FEATURE COLLECTION : </a:t>
            </a:r>
          </a:p>
          <a:p>
            <a:pPr marL="457200" indent="-457200">
              <a:buAutoNum type="arabicParenR"/>
            </a:pPr>
            <a:r>
              <a:rPr lang="en-US" sz="2400" dirty="0" smtClean="0">
                <a:solidFill>
                  <a:schemeClr val="tx2">
                    <a:lumMod val="50000"/>
                  </a:schemeClr>
                </a:solidFill>
              </a:rPr>
              <a:t>The data set that I have downloaded contained 26 features and from that I have shortlisted 9 features</a:t>
            </a:r>
          </a:p>
          <a:p>
            <a:pPr marL="457200" indent="-457200">
              <a:buAutoNum type="arabicParenR"/>
            </a:pPr>
            <a:r>
              <a:rPr lang="en-US" sz="2400" dirty="0" smtClean="0">
                <a:solidFill>
                  <a:schemeClr val="tx2">
                    <a:lumMod val="50000"/>
                  </a:schemeClr>
                </a:solidFill>
              </a:rPr>
              <a:t>The features which I have considered for the Employee Performance Analysis are highlighted in “</a:t>
            </a:r>
            <a:r>
              <a:rPr lang="en-US" sz="2400" b="1" dirty="0" smtClean="0">
                <a:solidFill>
                  <a:srgbClr val="FF85CB"/>
                </a:solidFill>
              </a:rPr>
              <a:t>PINK</a:t>
            </a:r>
            <a:r>
              <a:rPr lang="en-US" sz="2400" b="1" dirty="0" smtClean="0">
                <a:solidFill>
                  <a:schemeClr val="tx2">
                    <a:lumMod val="50000"/>
                  </a:schemeClr>
                </a:solidFill>
              </a:rPr>
              <a:t>” </a:t>
            </a:r>
            <a:r>
              <a:rPr lang="en-US" sz="2400" dirty="0" smtClean="0">
                <a:solidFill>
                  <a:schemeClr val="tx2">
                    <a:lumMod val="50000"/>
                  </a:schemeClr>
                </a:solidFill>
              </a:rPr>
              <a:t>and is shown separately</a:t>
            </a:r>
          </a:p>
          <a:p>
            <a:endParaRPr lang="en-US" sz="2400" dirty="0">
              <a:solidFill>
                <a:schemeClr val="tx2">
                  <a:lumMod val="50000"/>
                </a:schemeClr>
              </a:solidFill>
            </a:endParaRPr>
          </a:p>
          <a:p>
            <a:r>
              <a:rPr lang="en-US" sz="2800" b="1" dirty="0" smtClean="0">
                <a:solidFill>
                  <a:schemeClr val="tx2">
                    <a:lumMod val="50000"/>
                  </a:schemeClr>
                </a:solidFill>
              </a:rPr>
              <a:t>DATA CLEANING</a:t>
            </a:r>
          </a:p>
          <a:p>
            <a:pPr marL="457200" indent="-457200">
              <a:buAutoNum type="arabicParenR"/>
            </a:pPr>
            <a:r>
              <a:rPr lang="en-US" sz="2400" dirty="0" smtClean="0">
                <a:solidFill>
                  <a:schemeClr val="tx2">
                    <a:lumMod val="50000"/>
                  </a:schemeClr>
                </a:solidFill>
              </a:rPr>
              <a:t>I have used conditional formatting to highlight the blank cells in column “E” </a:t>
            </a:r>
          </a:p>
          <a:p>
            <a:pPr marL="457200" indent="-457200">
              <a:buAutoNum type="arabicParenR"/>
            </a:pPr>
            <a:r>
              <a:rPr lang="en-US" sz="2400" dirty="0" smtClean="0">
                <a:solidFill>
                  <a:schemeClr val="tx2">
                    <a:lumMod val="50000"/>
                  </a:schemeClr>
                </a:solidFill>
              </a:rPr>
              <a:t>Secondly have used filter option and clicked on “filter by color” to filter out and remove blank cells. </a:t>
            </a:r>
            <a:endParaRPr lang="en-US" sz="2400"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304800"/>
            <a:ext cx="10210800" cy="6894195"/>
          </a:xfrm>
        </p:spPr>
        <p:txBody>
          <a:bodyPr/>
          <a:lstStyle/>
          <a:p>
            <a:r>
              <a:rPr lang="en-US" sz="2800" b="1" dirty="0" smtClean="0"/>
              <a:t>PERFORMANCE LEVEL :</a:t>
            </a:r>
          </a:p>
          <a:p>
            <a:pPr marL="457200" indent="-457200">
              <a:buAutoNum type="arabicParenR"/>
            </a:pPr>
            <a:r>
              <a:rPr lang="en-US" sz="2400" dirty="0" smtClean="0"/>
              <a:t>I have calculated the performance level with the information of employee ratings</a:t>
            </a:r>
          </a:p>
          <a:p>
            <a:pPr marL="457200" indent="-457200">
              <a:buAutoNum type="arabicParenR"/>
            </a:pPr>
            <a:r>
              <a:rPr lang="en-US" sz="2400" dirty="0" smtClean="0"/>
              <a:t>The performance level were classified as “VERY HIGH” if the rating is “5”, “HIGH” If the rating is “4”, “MED” if the rating is “3”, “LOW” if it is “2” or “1”</a:t>
            </a:r>
          </a:p>
          <a:p>
            <a:pPr marL="457200" indent="-457200">
              <a:buAutoNum type="arabicParenR"/>
            </a:pPr>
            <a:r>
              <a:rPr lang="en-US" sz="2400" dirty="0"/>
              <a:t>=LOOKUP(Z8,{1,2,3,4,5},{"LOW","LOW","MED","HIGH","VERY HIGH</a:t>
            </a:r>
            <a:r>
              <a:rPr lang="en-US" sz="2400" dirty="0" smtClean="0"/>
              <a:t>"}) this is the formula used to calculate the performance level of the employees</a:t>
            </a:r>
          </a:p>
          <a:p>
            <a:pPr marL="457200" indent="-457200">
              <a:buAutoNum type="arabicParenR"/>
            </a:pPr>
            <a:endParaRPr lang="en-US" sz="2400" dirty="0"/>
          </a:p>
          <a:p>
            <a:r>
              <a:rPr lang="en-US" sz="2800" b="1" dirty="0" smtClean="0"/>
              <a:t>SUMMARY :</a:t>
            </a:r>
          </a:p>
          <a:p>
            <a:pPr marL="457200" indent="-457200">
              <a:buAutoNum type="arabicParenR"/>
            </a:pPr>
            <a:r>
              <a:rPr lang="en-US" sz="2400" dirty="0" smtClean="0"/>
              <a:t>The pivot table was inserted with Business Units as Rows, Performance level as Columns, Gender Code as Filter and First Name as Value.</a:t>
            </a:r>
          </a:p>
          <a:p>
            <a:pPr marL="457200" indent="-457200">
              <a:buAutoNum type="arabicParenR"/>
            </a:pPr>
            <a:r>
              <a:rPr lang="en-US" sz="2400" dirty="0" smtClean="0"/>
              <a:t>The blanks of the columns were removed.</a:t>
            </a:r>
          </a:p>
          <a:p>
            <a:pPr marL="457200" indent="-457200">
              <a:buAutoNum type="arabicParenR" startAt="3"/>
            </a:pPr>
            <a:r>
              <a:rPr lang="en-US" sz="2400" dirty="0" smtClean="0"/>
              <a:t>The slicer for employee classification was inserted</a:t>
            </a:r>
          </a:p>
          <a:p>
            <a:endParaRPr lang="en-US" sz="2400" dirty="0" smtClean="0"/>
          </a:p>
          <a:p>
            <a:r>
              <a:rPr lang="en-US" sz="2800" b="1" dirty="0" smtClean="0"/>
              <a:t>VISUALIZATION :</a:t>
            </a:r>
          </a:p>
          <a:p>
            <a:r>
              <a:rPr lang="en-US" sz="2400" dirty="0" smtClean="0"/>
              <a:t>1) The column chart was inserted in order to show the visualization of the pivot table and the pie chart was made for showing the highly performed employees.</a:t>
            </a:r>
          </a:p>
          <a:p>
            <a:endParaRPr lang="en-US" sz="2800" b="1" dirty="0"/>
          </a:p>
        </p:txBody>
      </p:sp>
    </p:spTree>
    <p:extLst>
      <p:ext uri="{BB962C8B-B14F-4D97-AF65-F5344CB8AC3E}">
        <p14:creationId xmlns:p14="http://schemas.microsoft.com/office/powerpoint/2010/main" val="366452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619307"/>
            <a:ext cx="2437131" cy="290464"/>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43"/>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912277444"/>
              </p:ext>
            </p:extLst>
          </p:nvPr>
        </p:nvGraphicFramePr>
        <p:xfrm>
          <a:off x="2190750" y="1447800"/>
          <a:ext cx="5581649"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3712871399"/>
              </p:ext>
            </p:extLst>
          </p:nvPr>
        </p:nvGraphicFramePr>
        <p:xfrm>
          <a:off x="2743200" y="1828800"/>
          <a:ext cx="5486400"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0319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98234" y="1175545"/>
            <a:ext cx="9160166" cy="5262979"/>
          </a:xfrm>
          <a:prstGeom prst="rect">
            <a:avLst/>
          </a:prstGeom>
          <a:noFill/>
        </p:spPr>
        <p:txBody>
          <a:bodyPr wrap="square" rtlCol="0">
            <a:spAutoFit/>
          </a:bodyPr>
          <a:lstStyle/>
          <a:p>
            <a:r>
              <a:rPr lang="en-US" sz="2400" dirty="0" smtClean="0">
                <a:solidFill>
                  <a:srgbClr val="993366"/>
                </a:solidFill>
              </a:rPr>
              <a:t>When we </a:t>
            </a:r>
            <a:r>
              <a:rPr lang="en-US" sz="2400" dirty="0" err="1" smtClean="0">
                <a:solidFill>
                  <a:srgbClr val="993366"/>
                </a:solidFill>
              </a:rPr>
              <a:t>analyse</a:t>
            </a:r>
            <a:r>
              <a:rPr lang="en-US" sz="2400" dirty="0" smtClean="0">
                <a:solidFill>
                  <a:srgbClr val="993366"/>
                </a:solidFill>
              </a:rPr>
              <a:t> the column chart we are able to arrive to a conclusion that the number of employees who are performing at a medium level are more than the ones performing at a very high or high level. So it is the duty of the </a:t>
            </a:r>
            <a:r>
              <a:rPr lang="en-US" sz="2400" dirty="0" err="1" smtClean="0">
                <a:solidFill>
                  <a:srgbClr val="993366"/>
                </a:solidFill>
              </a:rPr>
              <a:t>organisation</a:t>
            </a:r>
            <a:r>
              <a:rPr lang="en-US" sz="2400" dirty="0" smtClean="0">
                <a:solidFill>
                  <a:srgbClr val="993366"/>
                </a:solidFill>
              </a:rPr>
              <a:t> to provide more opportunities and encouragement for those employees in order to achieve the </a:t>
            </a:r>
            <a:r>
              <a:rPr lang="en-US" sz="2400" dirty="0" err="1" smtClean="0">
                <a:solidFill>
                  <a:srgbClr val="993366"/>
                </a:solidFill>
              </a:rPr>
              <a:t>organisational</a:t>
            </a:r>
            <a:r>
              <a:rPr lang="en-US" sz="2400" dirty="0" smtClean="0">
                <a:solidFill>
                  <a:srgbClr val="993366"/>
                </a:solidFill>
              </a:rPr>
              <a:t>  goals faster.</a:t>
            </a:r>
          </a:p>
          <a:p>
            <a:endParaRPr lang="en-US" sz="2400" dirty="0">
              <a:solidFill>
                <a:srgbClr val="993366"/>
              </a:solidFill>
            </a:endParaRPr>
          </a:p>
          <a:p>
            <a:r>
              <a:rPr lang="en-US" sz="2400" dirty="0" smtClean="0">
                <a:solidFill>
                  <a:srgbClr val="993366"/>
                </a:solidFill>
              </a:rPr>
              <a:t>When we </a:t>
            </a:r>
            <a:r>
              <a:rPr lang="en-US" sz="2400" dirty="0" err="1" smtClean="0">
                <a:solidFill>
                  <a:srgbClr val="993366"/>
                </a:solidFill>
              </a:rPr>
              <a:t>analyse</a:t>
            </a:r>
            <a:r>
              <a:rPr lang="en-US" sz="2400" dirty="0" smtClean="0">
                <a:solidFill>
                  <a:srgbClr val="993366"/>
                </a:solidFill>
              </a:rPr>
              <a:t> the pie chart of the highly performed employees it can be concluded that the Business Unit of “PL” Has the highest level of ‘HIGHLY PERFORMED EMPLOYEES’ and so the </a:t>
            </a:r>
            <a:r>
              <a:rPr lang="en-US" sz="2400" dirty="0" err="1" smtClean="0">
                <a:solidFill>
                  <a:srgbClr val="993366"/>
                </a:solidFill>
              </a:rPr>
              <a:t>organistion</a:t>
            </a:r>
            <a:r>
              <a:rPr lang="en-US" sz="2400" dirty="0" smtClean="0">
                <a:solidFill>
                  <a:srgbClr val="993366"/>
                </a:solidFill>
              </a:rPr>
              <a:t> must provide a proper </a:t>
            </a:r>
            <a:r>
              <a:rPr lang="en-US" sz="2400" dirty="0" err="1" smtClean="0">
                <a:solidFill>
                  <a:srgbClr val="993366"/>
                </a:solidFill>
              </a:rPr>
              <a:t>recogition</a:t>
            </a:r>
            <a:r>
              <a:rPr lang="en-US" sz="2400" dirty="0" smtClean="0">
                <a:solidFill>
                  <a:srgbClr val="993366"/>
                </a:solidFill>
              </a:rPr>
              <a:t> to that business unit and the employees of it </a:t>
            </a:r>
          </a:p>
          <a:p>
            <a:endParaRPr lang="en-US" sz="2400" dirty="0">
              <a:solidFill>
                <a:srgbClr val="993366"/>
              </a:solidFill>
            </a:endParaRPr>
          </a:p>
          <a:p>
            <a:r>
              <a:rPr lang="en-US" sz="2400" dirty="0" smtClean="0">
                <a:solidFill>
                  <a:srgbClr val="993366"/>
                </a:solidFill>
              </a:rPr>
              <a:t>The very highly performed and highly performed must be given proper incentives, promotion and increment.</a:t>
            </a:r>
            <a:endParaRPr lang="en-US" sz="2400"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3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83" y="506356"/>
            <a:ext cx="3909695"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33" y="6410337"/>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3"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3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43"/>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33"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3"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8"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679251"/>
            <a:ext cx="2357120" cy="29046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9"/>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81" y="-78969"/>
            <a:ext cx="5636895"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6">
                    <a:lumMod val="50000"/>
                  </a:schemeClr>
                </a:solidFill>
              </a:rPr>
              <a:t>P</a:t>
            </a:r>
            <a:r>
              <a:rPr sz="4250" spc="15" dirty="0">
                <a:solidFill>
                  <a:schemeClr val="accent6">
                    <a:lumMod val="50000"/>
                  </a:schemeClr>
                </a:solidFill>
              </a:rPr>
              <a:t>ROB</a:t>
            </a:r>
            <a:r>
              <a:rPr sz="4250" spc="55" dirty="0">
                <a:solidFill>
                  <a:schemeClr val="accent6">
                    <a:lumMod val="50000"/>
                  </a:schemeClr>
                </a:solidFill>
              </a:rPr>
              <a:t>L</a:t>
            </a:r>
            <a:r>
              <a:rPr sz="4250" spc="-20" dirty="0">
                <a:solidFill>
                  <a:schemeClr val="accent6">
                    <a:lumMod val="50000"/>
                  </a:schemeClr>
                </a:solidFill>
              </a:rPr>
              <a:t>E</a:t>
            </a:r>
            <a:r>
              <a:rPr sz="4250" spc="20" dirty="0">
                <a:solidFill>
                  <a:schemeClr val="accent6">
                    <a:lumMod val="50000"/>
                  </a:schemeClr>
                </a:solidFill>
              </a:rPr>
              <a:t>M</a:t>
            </a:r>
            <a:r>
              <a:rPr sz="4250" dirty="0">
                <a:solidFill>
                  <a:schemeClr val="accent6">
                    <a:lumMod val="50000"/>
                  </a:schemeClr>
                </a:solidFill>
              </a:rPr>
              <a:t>	</a:t>
            </a:r>
            <a:r>
              <a:rPr lang="en-US" sz="4250" spc="10" dirty="0" smtClean="0">
                <a:solidFill>
                  <a:schemeClr val="accent6">
                    <a:lumMod val="50000"/>
                  </a:schemeClr>
                </a:solidFill>
              </a:rPr>
              <a:t>S</a:t>
            </a:r>
            <a:r>
              <a:rPr lang="en-US" sz="4250" spc="-370" dirty="0" smtClean="0">
                <a:solidFill>
                  <a:schemeClr val="accent6">
                    <a:lumMod val="50000"/>
                  </a:schemeClr>
                </a:solidFill>
              </a:rPr>
              <a:t>T</a:t>
            </a:r>
            <a:r>
              <a:rPr lang="en-US" sz="4250" spc="-375" dirty="0" smtClean="0">
                <a:solidFill>
                  <a:schemeClr val="accent6">
                    <a:lumMod val="50000"/>
                  </a:schemeClr>
                </a:solidFill>
              </a:rPr>
              <a:t>A</a:t>
            </a:r>
            <a:r>
              <a:rPr lang="en-US" sz="4250" spc="15" dirty="0" smtClean="0">
                <a:solidFill>
                  <a:schemeClr val="accent6">
                    <a:lumMod val="50000"/>
                  </a:schemeClr>
                </a:solidFill>
              </a:rPr>
              <a:t>T</a:t>
            </a:r>
            <a:r>
              <a:rPr lang="en-US" sz="4250" spc="-10" dirty="0" smtClean="0">
                <a:solidFill>
                  <a:schemeClr val="accent6">
                    <a:lumMod val="50000"/>
                  </a:schemeClr>
                </a:solidFill>
              </a:rPr>
              <a:t>E</a:t>
            </a:r>
            <a:r>
              <a:rPr lang="en-US" sz="4250" spc="-20" dirty="0" smtClean="0">
                <a:solidFill>
                  <a:schemeClr val="accent6">
                    <a:lumMod val="50000"/>
                  </a:schemeClr>
                </a:solidFill>
              </a:rPr>
              <a:t>MENT</a:t>
            </a:r>
            <a:endParaRPr sz="4250" dirty="0">
              <a:solidFill>
                <a:schemeClr val="accent6">
                  <a:lumMod val="50000"/>
                </a:schemeClr>
              </a:solidFill>
            </a:endParaRPr>
          </a:p>
        </p:txBody>
      </p:sp>
      <p:pic>
        <p:nvPicPr>
          <p:cNvPr id="8" name="object 8"/>
          <p:cNvPicPr/>
          <p:nvPr/>
        </p:nvPicPr>
        <p:blipFill>
          <a:blip r:embed="rId3" cstate="print"/>
          <a:stretch>
            <a:fillRect/>
          </a:stretch>
        </p:blipFill>
        <p:spPr>
          <a:xfrm>
            <a:off x="676275" y="646748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13"/>
          <p:cNvSpPr/>
          <p:nvPr/>
        </p:nvSpPr>
        <p:spPr>
          <a:xfrm>
            <a:off x="1066800" y="1502548"/>
            <a:ext cx="6477000" cy="4154984"/>
          </a:xfrm>
          <a:prstGeom prst="rect">
            <a:avLst/>
          </a:prstGeom>
        </p:spPr>
        <p:txBody>
          <a:bodyPr wrap="square">
            <a:spAutoFit/>
          </a:bodyPr>
          <a:lstStyle/>
          <a:p>
            <a:r>
              <a:rPr lang="en-US" sz="2400" dirty="0">
                <a:solidFill>
                  <a:schemeClr val="accent4">
                    <a:lumMod val="50000"/>
                  </a:schemeClr>
                </a:solidFill>
              </a:rPr>
              <a:t>Performance evaluation is a systematic and structured process that organizations use to assess and measure an employee’s job performance and contributions in the workplace. The primary purpose of performance evaluation is to provide feedback, evaluate accomplishments, identify areas for improvement, and make informed decisions regarding career development, compensation, promotions, and other HR-related matters. </a:t>
            </a:r>
          </a:p>
          <a:p>
            <a:r>
              <a:rPr lang="en-US" sz="2400" dirty="0">
                <a:solidFill>
                  <a:schemeClr val="accent4">
                    <a:lumMod val="50000"/>
                  </a:schemeClr>
                </a:solidFill>
              </a:rPr>
              <a:t/>
            </a:r>
            <a:br>
              <a:rPr lang="en-US" sz="2400" dirty="0">
                <a:solidFill>
                  <a:schemeClr val="accent4">
                    <a:lumMod val="50000"/>
                  </a:schemeClr>
                </a:solidFill>
              </a:rPr>
            </a:br>
            <a:endParaRPr lang="en-US" sz="2400"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33"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7" y="179351"/>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8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1828810"/>
            <a:ext cx="7924800" cy="3970318"/>
          </a:xfrm>
          <a:prstGeom prst="rect">
            <a:avLst/>
          </a:prstGeom>
          <a:noFill/>
        </p:spPr>
        <p:txBody>
          <a:bodyPr wrap="square" rtlCol="0">
            <a:spAutoFit/>
          </a:bodyPr>
          <a:lstStyle/>
          <a:p>
            <a:pPr fontAlgn="ctr"/>
            <a:r>
              <a:rPr lang="en-US" sz="2800" dirty="0">
                <a:solidFill>
                  <a:schemeClr val="accent3">
                    <a:lumMod val="50000"/>
                  </a:schemeClr>
                </a:solidFill>
              </a:rPr>
              <a:t>Employee performance analysis is the process of evaluating an employee's performance to determine if they are meeting company expectations. It can also be called an employee performance evaluation, performance review, or performance appraisal. </a:t>
            </a:r>
            <a:r>
              <a:rPr lang="en-US" sz="2800" dirty="0" smtClean="0">
                <a:solidFill>
                  <a:schemeClr val="accent3">
                    <a:lumMod val="50000"/>
                  </a:schemeClr>
                </a:solidFill>
              </a:rPr>
              <a:t>It is done in order to identify the performance of employees and rank it as very high, high, medium and low</a:t>
            </a:r>
            <a:endParaRPr lang="en-US" sz="2800" dirty="0">
              <a:solidFill>
                <a:schemeClr val="accent3">
                  <a:lumMod val="50000"/>
                </a:schemeClr>
              </a:solidFill>
            </a:endParaRPr>
          </a:p>
          <a:p>
            <a:r>
              <a:rPr lang="en-US" sz="2800" dirty="0">
                <a:solidFill>
                  <a:schemeClr val="accent3">
                    <a:lumMod val="50000"/>
                  </a:schemeClr>
                </a:solidFill>
              </a:rPr>
              <a:t/>
            </a:r>
            <a:br>
              <a:rPr lang="en-US" sz="2800" dirty="0">
                <a:solidFill>
                  <a:schemeClr val="accent3">
                    <a:lumMod val="50000"/>
                  </a:schemeClr>
                </a:solidFill>
              </a:rPr>
            </a:br>
            <a:endParaRPr lang="en-IN" sz="2800"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4" y="645572"/>
            <a:ext cx="5396548"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smtClean="0"/>
              <a:t>U</a:t>
            </a:r>
            <a:r>
              <a:rPr sz="3200" spc="10" dirty="0" smtClean="0"/>
              <a:t>S</a:t>
            </a:r>
            <a:r>
              <a:rPr sz="3200" spc="-25" dirty="0" smtClean="0"/>
              <a:t>E</a:t>
            </a:r>
            <a:r>
              <a:rPr sz="3200" spc="-10" dirty="0" smtClean="0"/>
              <a:t>R</a:t>
            </a:r>
            <a:r>
              <a:rPr sz="3200" spc="5" dirty="0" smtClean="0"/>
              <a:t>S</a:t>
            </a:r>
            <a:r>
              <a:rPr sz="3200" spc="5" dirty="0"/>
              <a:t>?</a:t>
            </a:r>
            <a:endParaRPr sz="3200" dirty="0"/>
          </a:p>
        </p:txBody>
      </p:sp>
      <p:pic>
        <p:nvPicPr>
          <p:cNvPr id="6" name="object 6"/>
          <p:cNvPicPr/>
          <p:nvPr/>
        </p:nvPicPr>
        <p:blipFill>
          <a:blip r:embed="rId2" cstate="print"/>
          <a:stretch>
            <a:fillRect/>
          </a:stretch>
        </p:blipFill>
        <p:spPr>
          <a:xfrm>
            <a:off x="723908" y="617221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Employees blue flat design web icon Stock Photo - Alam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7" y="1600200"/>
            <a:ext cx="19431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3" y="1600200"/>
            <a:ext cx="19431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9" y="990600"/>
            <a:ext cx="2813447"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195" y="4133850"/>
            <a:ext cx="19431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8903" y="4133850"/>
            <a:ext cx="19431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9877" y="4133850"/>
            <a:ext cx="29622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 y="147638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8" y="584821"/>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87"/>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2206"/>
            <a:ext cx="6521272" cy="2554545"/>
          </a:xfrm>
          <a:prstGeom prst="rect">
            <a:avLst/>
          </a:prstGeom>
          <a:noFill/>
        </p:spPr>
        <p:txBody>
          <a:bodyPr wrap="none" rtlCol="0">
            <a:spAutoFit/>
          </a:bodyPr>
          <a:lstStyle/>
          <a:p>
            <a:pPr marL="285750" indent="-285750">
              <a:buFont typeface="Arial" panose="020B0604020202020204" pitchFamily="34" charset="0"/>
              <a:buChar char="•"/>
            </a:pPr>
            <a:r>
              <a:rPr lang="en-US" sz="3200" b="1" dirty="0" smtClean="0">
                <a:solidFill>
                  <a:srgbClr val="0070C0"/>
                </a:solidFill>
              </a:rPr>
              <a:t>Conditional formatting - Missing</a:t>
            </a:r>
          </a:p>
          <a:p>
            <a:pPr marL="285750" indent="-285750">
              <a:buFont typeface="Arial" panose="020B0604020202020204" pitchFamily="34" charset="0"/>
              <a:buChar char="•"/>
            </a:pPr>
            <a:r>
              <a:rPr lang="en-US" sz="3200" b="1" dirty="0" smtClean="0">
                <a:solidFill>
                  <a:srgbClr val="0070C0"/>
                </a:solidFill>
              </a:rPr>
              <a:t>Filter – Remove</a:t>
            </a:r>
          </a:p>
          <a:p>
            <a:pPr marL="285750" indent="-285750">
              <a:buFont typeface="Arial" panose="020B0604020202020204" pitchFamily="34" charset="0"/>
              <a:buChar char="•"/>
            </a:pPr>
            <a:r>
              <a:rPr lang="en-US" sz="3200" b="1" dirty="0" smtClean="0">
                <a:solidFill>
                  <a:srgbClr val="0070C0"/>
                </a:solidFill>
              </a:rPr>
              <a:t>Formula – Performance</a:t>
            </a:r>
          </a:p>
          <a:p>
            <a:pPr marL="285750" indent="-285750">
              <a:buFont typeface="Arial" panose="020B0604020202020204" pitchFamily="34" charset="0"/>
              <a:buChar char="•"/>
            </a:pPr>
            <a:r>
              <a:rPr lang="en-US" sz="3200" b="1" dirty="0" smtClean="0">
                <a:solidFill>
                  <a:srgbClr val="0070C0"/>
                </a:solidFill>
              </a:rPr>
              <a:t>Pivot – Summary</a:t>
            </a:r>
          </a:p>
          <a:p>
            <a:pPr marL="285750" indent="-285750">
              <a:buFont typeface="Arial" panose="020B0604020202020204" pitchFamily="34" charset="0"/>
              <a:buChar char="•"/>
            </a:pPr>
            <a:r>
              <a:rPr lang="en-US" sz="3200" b="1" dirty="0" smtClean="0">
                <a:solidFill>
                  <a:srgbClr val="0070C0"/>
                </a:solidFill>
              </a:rPr>
              <a:t>Graph ( BAR) – Data Visualization</a:t>
            </a:r>
            <a:endParaRPr lang="en-US" sz="3200" b="1" dirty="0">
              <a:solidFill>
                <a:srgbClr val="0070C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1066809" y="1524000"/>
            <a:ext cx="4612545" cy="4093428"/>
          </a:xfrm>
          <a:prstGeom prst="rect">
            <a:avLst/>
          </a:prstGeom>
          <a:noFill/>
        </p:spPr>
        <p:txBody>
          <a:bodyPr wrap="none" rtlCol="0">
            <a:spAutoFit/>
          </a:bodyPr>
          <a:lstStyle/>
          <a:p>
            <a:pPr marL="285750" indent="-285750">
              <a:buFont typeface="Arial" panose="020B0604020202020204" pitchFamily="34" charset="0"/>
              <a:buChar char="•"/>
            </a:pPr>
            <a:r>
              <a:rPr lang="en-US" sz="2000" b="1" dirty="0" smtClean="0">
                <a:solidFill>
                  <a:srgbClr val="993366"/>
                </a:solidFill>
              </a:rPr>
              <a:t>Employee</a:t>
            </a:r>
            <a:r>
              <a:rPr lang="en-US" sz="2000" dirty="0" smtClean="0">
                <a:solidFill>
                  <a:srgbClr val="993366"/>
                </a:solidFill>
              </a:rPr>
              <a:t> </a:t>
            </a:r>
            <a:r>
              <a:rPr lang="en-US" sz="2000" b="1" dirty="0" smtClean="0">
                <a:solidFill>
                  <a:srgbClr val="993366"/>
                </a:solidFill>
              </a:rPr>
              <a:t>dataset – </a:t>
            </a:r>
            <a:r>
              <a:rPr lang="en-US" sz="2000" b="1" dirty="0" err="1" smtClean="0">
                <a:solidFill>
                  <a:srgbClr val="993366"/>
                </a:solidFill>
              </a:rPr>
              <a:t>Kaggle</a:t>
            </a:r>
            <a:endParaRPr lang="en-US" sz="2000" b="1" dirty="0" smtClean="0">
              <a:solidFill>
                <a:srgbClr val="993366"/>
              </a:solidFill>
            </a:endParaRPr>
          </a:p>
          <a:p>
            <a:pPr marL="285750" indent="-285750">
              <a:buFont typeface="Arial" panose="020B0604020202020204" pitchFamily="34" charset="0"/>
              <a:buChar char="•"/>
            </a:pPr>
            <a:r>
              <a:rPr lang="en-US" sz="2000" b="1" dirty="0" smtClean="0">
                <a:solidFill>
                  <a:srgbClr val="993366"/>
                </a:solidFill>
              </a:rPr>
              <a:t>Total – 26 Features</a:t>
            </a:r>
          </a:p>
          <a:p>
            <a:pPr marL="285750" indent="-285750">
              <a:buFont typeface="Arial" panose="020B0604020202020204" pitchFamily="34" charset="0"/>
              <a:buChar char="•"/>
            </a:pPr>
            <a:r>
              <a:rPr lang="en-US" sz="2000" b="1" dirty="0" smtClean="0">
                <a:solidFill>
                  <a:srgbClr val="993366"/>
                </a:solidFill>
              </a:rPr>
              <a:t>Consideration – 9 Features</a:t>
            </a:r>
          </a:p>
          <a:p>
            <a:pPr marL="285750" indent="-285750">
              <a:buFont typeface="Arial" panose="020B0604020202020204" pitchFamily="34" charset="0"/>
              <a:buChar char="•"/>
            </a:pPr>
            <a:r>
              <a:rPr lang="en-US" sz="2000" b="1" dirty="0" smtClean="0">
                <a:solidFill>
                  <a:srgbClr val="993366"/>
                </a:solidFill>
              </a:rPr>
              <a:t>The features considered are as follows</a:t>
            </a:r>
          </a:p>
          <a:p>
            <a:r>
              <a:rPr lang="en-US" sz="2000" b="1" dirty="0" smtClean="0">
                <a:solidFill>
                  <a:srgbClr val="002060"/>
                </a:solidFill>
              </a:rPr>
              <a:t>       1. Employee ID – </a:t>
            </a:r>
            <a:r>
              <a:rPr lang="en-US" sz="2000" b="1" dirty="0" err="1" smtClean="0">
                <a:solidFill>
                  <a:srgbClr val="002060"/>
                </a:solidFill>
              </a:rPr>
              <a:t>Num</a:t>
            </a:r>
            <a:endParaRPr lang="en-US" sz="2000" b="1" dirty="0" smtClean="0">
              <a:solidFill>
                <a:srgbClr val="002060"/>
              </a:solidFill>
            </a:endParaRPr>
          </a:p>
          <a:p>
            <a:r>
              <a:rPr lang="en-US" sz="2000" b="1" dirty="0">
                <a:solidFill>
                  <a:srgbClr val="002060"/>
                </a:solidFill>
              </a:rPr>
              <a:t> </a:t>
            </a:r>
            <a:r>
              <a:rPr lang="en-US" sz="2000" b="1" dirty="0" smtClean="0">
                <a:solidFill>
                  <a:srgbClr val="002060"/>
                </a:solidFill>
              </a:rPr>
              <a:t>      2. First Name – Text</a:t>
            </a:r>
          </a:p>
          <a:p>
            <a:r>
              <a:rPr lang="en-US" sz="2000" b="1" dirty="0">
                <a:solidFill>
                  <a:srgbClr val="002060"/>
                </a:solidFill>
              </a:rPr>
              <a:t> </a:t>
            </a:r>
            <a:r>
              <a:rPr lang="en-US" sz="2000" b="1" dirty="0" smtClean="0">
                <a:solidFill>
                  <a:srgbClr val="002060"/>
                </a:solidFill>
              </a:rPr>
              <a:t>      3. Last Name – Text</a:t>
            </a:r>
          </a:p>
          <a:p>
            <a:r>
              <a:rPr lang="en-US" sz="2000" b="1" dirty="0">
                <a:solidFill>
                  <a:srgbClr val="002060"/>
                </a:solidFill>
              </a:rPr>
              <a:t> </a:t>
            </a:r>
            <a:r>
              <a:rPr lang="en-US" sz="2000" b="1" dirty="0" smtClean="0">
                <a:solidFill>
                  <a:srgbClr val="002060"/>
                </a:solidFill>
              </a:rPr>
              <a:t>      4. Business Unit – Text</a:t>
            </a:r>
          </a:p>
          <a:p>
            <a:r>
              <a:rPr lang="en-US" sz="2000" dirty="0">
                <a:solidFill>
                  <a:srgbClr val="002060"/>
                </a:solidFill>
              </a:rPr>
              <a:t> </a:t>
            </a:r>
            <a:r>
              <a:rPr lang="en-US" sz="2000" dirty="0" smtClean="0">
                <a:solidFill>
                  <a:srgbClr val="002060"/>
                </a:solidFill>
              </a:rPr>
              <a:t>      </a:t>
            </a:r>
            <a:r>
              <a:rPr lang="en-US" sz="2000" b="1" dirty="0" smtClean="0">
                <a:solidFill>
                  <a:srgbClr val="002060"/>
                </a:solidFill>
              </a:rPr>
              <a:t>5. Employee Status – Text</a:t>
            </a:r>
          </a:p>
          <a:p>
            <a:r>
              <a:rPr lang="en-US" sz="2000" b="1" dirty="0">
                <a:solidFill>
                  <a:srgbClr val="002060"/>
                </a:solidFill>
              </a:rPr>
              <a:t> </a:t>
            </a:r>
            <a:r>
              <a:rPr lang="en-US" sz="2000" b="1" dirty="0" smtClean="0">
                <a:solidFill>
                  <a:srgbClr val="002060"/>
                </a:solidFill>
              </a:rPr>
              <a:t>      6. Employee Type – Text</a:t>
            </a:r>
          </a:p>
          <a:p>
            <a:r>
              <a:rPr lang="en-US" sz="2000" b="1" dirty="0">
                <a:solidFill>
                  <a:srgbClr val="002060"/>
                </a:solidFill>
              </a:rPr>
              <a:t> </a:t>
            </a:r>
            <a:r>
              <a:rPr lang="en-US" sz="2000" b="1" dirty="0" smtClean="0">
                <a:solidFill>
                  <a:srgbClr val="002060"/>
                </a:solidFill>
              </a:rPr>
              <a:t>      7. Gender – Text</a:t>
            </a:r>
          </a:p>
          <a:p>
            <a:r>
              <a:rPr lang="en-US" sz="2000" b="1" dirty="0">
                <a:solidFill>
                  <a:srgbClr val="002060"/>
                </a:solidFill>
              </a:rPr>
              <a:t> </a:t>
            </a:r>
            <a:r>
              <a:rPr lang="en-US" sz="2000" b="1" dirty="0" smtClean="0">
                <a:solidFill>
                  <a:srgbClr val="002060"/>
                </a:solidFill>
              </a:rPr>
              <a:t>      8. Performance Score – Text</a:t>
            </a:r>
          </a:p>
          <a:p>
            <a:r>
              <a:rPr lang="en-US" sz="2000" b="1" dirty="0">
                <a:solidFill>
                  <a:srgbClr val="002060"/>
                </a:solidFill>
              </a:rPr>
              <a:t> </a:t>
            </a:r>
            <a:r>
              <a:rPr lang="en-US" sz="2000" b="1" dirty="0" smtClean="0">
                <a:solidFill>
                  <a:srgbClr val="002060"/>
                </a:solidFill>
              </a:rPr>
              <a:t>      9. Current Employee Rating - </a:t>
            </a:r>
            <a:r>
              <a:rPr lang="en-US" sz="2000" b="1" dirty="0" err="1" smtClean="0">
                <a:solidFill>
                  <a:srgbClr val="002060"/>
                </a:solidFill>
              </a:rPr>
              <a:t>Num</a:t>
            </a:r>
            <a:endParaRPr lang="en-US" sz="2000" b="1" dirty="0">
              <a:solidFill>
                <a:srgbClr val="002060"/>
              </a:solidFill>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43"/>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83" y="3381385"/>
            <a:ext cx="2466975" cy="3419475"/>
          </a:xfrm>
          <a:prstGeom prst="rect">
            <a:avLst/>
          </a:prstGeom>
        </p:spPr>
      </p:pic>
      <p:sp>
        <p:nvSpPr>
          <p:cNvPr id="7" name="object 7"/>
          <p:cNvSpPr txBox="1">
            <a:spLocks noGrp="1"/>
          </p:cNvSpPr>
          <p:nvPr>
            <p:ph type="title"/>
          </p:nvPr>
        </p:nvSpPr>
        <p:spPr>
          <a:xfrm>
            <a:off x="739784" y="327925"/>
            <a:ext cx="8480425" cy="1324722"/>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752475" y="2181056"/>
            <a:ext cx="10363200" cy="1200329"/>
          </a:xfrm>
          <a:prstGeom prst="rect">
            <a:avLst/>
          </a:prstGeom>
          <a:noFill/>
        </p:spPr>
        <p:txBody>
          <a:bodyPr wrap="square" rtlCol="0">
            <a:spAutoFit/>
          </a:bodyPr>
          <a:lstStyle/>
          <a:p>
            <a:pPr>
              <a:buFont typeface="Arial" panose="020B0604020202020204" pitchFamily="34" charset="0"/>
              <a:buChar char="•"/>
            </a:pPr>
            <a:r>
              <a:rPr lang="en-US" sz="2400" b="1" dirty="0" smtClean="0">
                <a:solidFill>
                  <a:srgbClr val="0D0D0D"/>
                </a:solidFill>
                <a:latin typeface="Times New Roman" panose="02020603050405020304" pitchFamily="18" charset="0"/>
                <a:cs typeface="Times New Roman" panose="02020603050405020304" pitchFamily="18" charset="0"/>
              </a:rPr>
              <a:t>Performance Level</a:t>
            </a:r>
            <a:r>
              <a:rPr lang="en-US" sz="2400" dirty="0" smtClean="0">
                <a:solidFill>
                  <a:srgbClr val="0D0D0D"/>
                </a:solidFill>
                <a:latin typeface="Times New Roman" panose="02020603050405020304" pitchFamily="18" charset="0"/>
                <a:cs typeface="Times New Roman" panose="02020603050405020304" pitchFamily="18" charset="0"/>
              </a:rPr>
              <a:t>=LOOKUP(Z8</a:t>
            </a:r>
            <a:r>
              <a:rPr lang="en-US" sz="2400" dirty="0">
                <a:solidFill>
                  <a:srgbClr val="0D0D0D"/>
                </a:solidFill>
                <a:latin typeface="Times New Roman" panose="02020603050405020304" pitchFamily="18" charset="0"/>
                <a:cs typeface="Times New Roman" panose="02020603050405020304" pitchFamily="18" charset="0"/>
              </a:rPr>
              <a:t>,{1,2,3,4,5},{"LOW","LOW","MED","HIGH","VERY HIGH"})</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Newsprint</Template>
  <TotalTime>391</TotalTime>
  <Words>701</Words>
  <Application>Microsoft Office PowerPoint</Application>
  <PresentationFormat>Custom</PresentationFormat>
  <Paragraphs>94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Markandeyan Ravimurugan</cp:lastModifiedBy>
  <cp:revision>30</cp:revision>
  <dcterms:created xsi:type="dcterms:W3CDTF">2024-03-29T15:07:22Z</dcterms:created>
  <dcterms:modified xsi:type="dcterms:W3CDTF">2024-08-31T10:32:56Z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