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72" r:id="rId5"/>
    <p:sldId id="273" r:id="rId6"/>
    <p:sldId id="259" r:id="rId7"/>
    <p:sldId id="278" r:id="rId8"/>
    <p:sldId id="261"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830"/>
  </p:normalViewPr>
  <p:slideViewPr>
    <p:cSldViewPr snapToGrid="0">
      <p:cViewPr varScale="1">
        <p:scale>
          <a:sx n="82" d="100"/>
          <a:sy n="82" d="100"/>
        </p:scale>
        <p:origin x="922"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ana Devi S" userId="6cdc98b04cdd37b9" providerId="LiveId" clId="{1088F83A-BFFD-465D-9C8F-C317704B5C20}"/>
    <pc:docChg chg="modSld">
      <pc:chgData name="Rakshana Devi S" userId="6cdc98b04cdd37b9" providerId="LiveId" clId="{1088F83A-BFFD-465D-9C8F-C317704B5C20}" dt="2023-08-22T08:30:32.611" v="9" actId="1076"/>
      <pc:docMkLst>
        <pc:docMk/>
      </pc:docMkLst>
      <pc:sldChg chg="modSp mod">
        <pc:chgData name="Rakshana Devi S" userId="6cdc98b04cdd37b9" providerId="LiveId" clId="{1088F83A-BFFD-465D-9C8F-C317704B5C20}" dt="2023-08-22T08:30:32.611" v="9" actId="1076"/>
        <pc:sldMkLst>
          <pc:docMk/>
          <pc:sldMk cId="417536504" sldId="272"/>
        </pc:sldMkLst>
        <pc:spChg chg="mod">
          <ac:chgData name="Rakshana Devi S" userId="6cdc98b04cdd37b9" providerId="LiveId" clId="{1088F83A-BFFD-465D-9C8F-C317704B5C20}" dt="2023-08-22T08:30:23.625" v="8" actId="1076"/>
          <ac:spMkLst>
            <pc:docMk/>
            <pc:sldMk cId="417536504" sldId="272"/>
            <ac:spMk id="2" creationId="{43B8BB83-CA62-C813-5584-9F9C32557A2B}"/>
          </ac:spMkLst>
        </pc:spChg>
        <pc:spChg chg="mod">
          <ac:chgData name="Rakshana Devi S" userId="6cdc98b04cdd37b9" providerId="LiveId" clId="{1088F83A-BFFD-465D-9C8F-C317704B5C20}" dt="2023-08-22T08:30:32.611" v="9" actId="1076"/>
          <ac:spMkLst>
            <pc:docMk/>
            <pc:sldMk cId="417536504" sldId="272"/>
            <ac:spMk id="3" creationId="{CA0D2251-7AFE-1B36-778C-D116EDBB7FDE}"/>
          </ac:spMkLst>
        </pc:spChg>
      </pc:sldChg>
    </pc:docChg>
  </pc:docChgLst>
  <pc:docChgLst>
    <pc:chgData name="Rakshana Devi S" userId="6cdc98b04cdd37b9" providerId="LiveId" clId="{0FC5DCCD-B23C-4A03-BAB7-CDC4E1F80362}"/>
    <pc:docChg chg="modSld sldOrd">
      <pc:chgData name="Rakshana Devi S" userId="6cdc98b04cdd37b9" providerId="LiveId" clId="{0FC5DCCD-B23C-4A03-BAB7-CDC4E1F80362}" dt="2023-11-18T04:51:16.632" v="3"/>
      <pc:docMkLst>
        <pc:docMk/>
      </pc:docMkLst>
      <pc:sldChg chg="ord">
        <pc:chgData name="Rakshana Devi S" userId="6cdc98b04cdd37b9" providerId="LiveId" clId="{0FC5DCCD-B23C-4A03-BAB7-CDC4E1F80362}" dt="2023-11-18T04:51:16.632" v="3"/>
        <pc:sldMkLst>
          <pc:docMk/>
          <pc:sldMk cId="2577936335"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90735" y="-877077"/>
            <a:ext cx="9144000" cy="5021522"/>
          </a:xfrm>
        </p:spPr>
        <p:txBody>
          <a:bodyPr/>
          <a:lstStyle/>
          <a:p>
            <a:pPr algn="l"/>
            <a:br>
              <a:rPr lang="en-US" dirty="0"/>
            </a:br>
            <a:br>
              <a:rPr lang="en-US" dirty="0"/>
            </a:br>
            <a:br>
              <a:rPr lang="en-US" dirty="0"/>
            </a:br>
            <a:br>
              <a:rPr lang="en-US" dirty="0"/>
            </a:br>
            <a:br>
              <a:rPr lang="en-US" dirty="0"/>
            </a:br>
            <a:br>
              <a:rPr lang="en-US" dirty="0"/>
            </a:br>
            <a:br>
              <a:rPr lang="en-US" dirty="0"/>
            </a:br>
            <a:br>
              <a:rPr lang="en-US" dirty="0"/>
            </a:br>
            <a:r>
              <a:rPr lang="en-US" sz="5400" dirty="0">
                <a:latin typeface="Times New Roman" panose="02020603050405020304" pitchFamily="18" charset="0"/>
                <a:cs typeface="Times New Roman" panose="02020603050405020304" pitchFamily="18" charset="0"/>
              </a:rPr>
              <a:t>EMBRACING</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UNIVERSALVALUES:EXPLORING LOVE TRUTH AND PEACE IN EVERYDAY LIFE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2802293" y="4871001"/>
            <a:ext cx="9144000" cy="1655762"/>
          </a:xfrm>
        </p:spPr>
        <p:txBody>
          <a:bodyPr/>
          <a:lstStyle/>
          <a:p>
            <a:r>
              <a:rPr lang="en-US" dirty="0"/>
              <a:t>BY</a:t>
            </a:r>
          </a:p>
          <a:p>
            <a:r>
              <a:rPr lang="en-US" dirty="0"/>
              <a:t>                            RAKSHANA DEVI S</a:t>
            </a:r>
          </a:p>
          <a:p>
            <a:r>
              <a:rPr lang="en-US" dirty="0"/>
              <a:t>                22BCC043</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859281"/>
            <a:ext cx="5284936" cy="2254804"/>
          </a:xfrm>
        </p:spPr>
        <p:txBody>
          <a:bodyPr/>
          <a:lstStyle/>
          <a:p>
            <a:r>
              <a:rPr lang="en-US" sz="4800"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9F6D38AC-AA32-FB93-5B53-FDD115D3BFCA}"/>
              </a:ext>
            </a:extLst>
          </p:cNvPr>
          <p:cNvSpPr>
            <a:spLocks noGrp="1"/>
          </p:cNvSpPr>
          <p:nvPr>
            <p:ph idx="1"/>
          </p:nvPr>
        </p:nvSpPr>
        <p:spPr>
          <a:xfrm>
            <a:off x="7221894" y="625151"/>
            <a:ext cx="4487278" cy="5365102"/>
          </a:xfrm>
        </p:spPr>
        <p:txBody>
          <a:bodyPr>
            <a:normAutofit fontScale="85000" lnSpcReduction="10000"/>
          </a:bodyPr>
          <a:lstStyle/>
          <a:p>
            <a:pPr marL="342900" indent="-342900" algn="l">
              <a:buFont typeface="Courier New" panose="02070309020205020404" pitchFamily="49" charset="0"/>
              <a:buChar char="o"/>
            </a:pPr>
            <a:r>
              <a:rPr lang="en-US" b="1" i="0" dirty="0">
                <a:solidFill>
                  <a:srgbClr val="303030"/>
                </a:solidFill>
                <a:effectLst/>
                <a:latin typeface="Times New Roman" panose="02020603050405020304" pitchFamily="18" charset="0"/>
                <a:cs typeface="Times New Roman" panose="02020603050405020304" pitchFamily="18" charset="0"/>
              </a:rPr>
              <a:t>Values are an inevitable and crucial component in making significant decisions within the realm of human affairs.</a:t>
            </a:r>
          </a:p>
          <a:p>
            <a:pPr marL="342900" indent="-342900" algn="l">
              <a:buFont typeface="Courier New" panose="02070309020205020404" pitchFamily="49" charset="0"/>
              <a:buChar char="o"/>
            </a:pPr>
            <a:r>
              <a:rPr lang="en-US" b="1" i="0" dirty="0">
                <a:solidFill>
                  <a:srgbClr val="303030"/>
                </a:solidFill>
                <a:effectLst/>
                <a:latin typeface="Times New Roman" panose="02020603050405020304" pitchFamily="18" charset="0"/>
                <a:cs typeface="Times New Roman" panose="02020603050405020304" pitchFamily="18" charset="0"/>
              </a:rPr>
              <a:t> Although the prevalence of violence, war, hatred, and crime in many societies throughout history might seem to challenge the universality of human values.</a:t>
            </a:r>
          </a:p>
          <a:p>
            <a:pPr marL="342900" indent="-342900" algn="l">
              <a:buFont typeface="Courier New" panose="02070309020205020404" pitchFamily="49" charset="0"/>
              <a:buChar char="o"/>
            </a:pPr>
            <a:r>
              <a:rPr lang="en-US" b="1" i="0" dirty="0">
                <a:solidFill>
                  <a:srgbClr val="303030"/>
                </a:solidFill>
                <a:effectLst/>
                <a:latin typeface="Times New Roman" panose="02020603050405020304" pitchFamily="18" charset="0"/>
                <a:cs typeface="Times New Roman" panose="02020603050405020304" pitchFamily="18" charset="0"/>
              </a:rPr>
              <a:t>it is noteworthy that values have their origins in the earliest documented human societies and religions, persisting across eras and cultures.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HUMAN VALUE CONSISTS:</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89081" y="1306287"/>
            <a:ext cx="5214560" cy="4712114"/>
          </a:xfrm>
        </p:spPr>
        <p:txBody>
          <a:bodyPr/>
          <a:lstStyle/>
          <a:p>
            <a:pPr algn="just"/>
            <a:endParaRPr lang="en-US" b="1" i="0" dirty="0">
              <a:solidFill>
                <a:srgbClr val="303030"/>
              </a:solidFill>
              <a:effectLst/>
              <a:latin typeface="Gudea"/>
            </a:endParaRPr>
          </a:p>
          <a:p>
            <a:pPr algn="just"/>
            <a:r>
              <a:rPr lang="en-US" b="1" i="0" dirty="0">
                <a:solidFill>
                  <a:srgbClr val="303030"/>
                </a:solidFill>
                <a:effectLst/>
                <a:latin typeface="Times New Roman" panose="02020603050405020304" pitchFamily="18" charset="0"/>
                <a:cs typeface="Times New Roman" panose="02020603050405020304" pitchFamily="18" charset="0"/>
              </a:rPr>
              <a:t>Human values can take diverse forms, ranging from concrete illustrations to overarching moral principle . Some of the human values that possess a broad and perhaps even universal significance include:</a:t>
            </a:r>
            <a:endParaRPr lang="en-US" b="0" i="0" dirty="0">
              <a:solidFill>
                <a:srgbClr val="30303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Truth</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Love and Caring</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Peace</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Responsibility</a:t>
            </a:r>
          </a:p>
          <a:p>
            <a:pPr algn="just">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Justice</a:t>
            </a:r>
          </a:p>
          <a:p>
            <a:pPr algn="just"/>
            <a:r>
              <a:rPr lang="en-US" b="0" i="0" dirty="0">
                <a:solidFill>
                  <a:srgbClr val="303030"/>
                </a:solidFill>
                <a:effectLst/>
                <a:latin typeface="Times New Roman" panose="02020603050405020304" pitchFamily="18" charset="0"/>
                <a:cs typeface="Times New Roman" panose="02020603050405020304" pitchFamily="18" charset="0"/>
              </a:rPr>
              <a:t>They serve as the bridge that connects personal perceptions, judgments, motives, and actions. This principle also holds true when it comes to comprehending social and political aspects of life.</a:t>
            </a:r>
          </a:p>
          <a:p>
            <a:pPr algn="just"/>
            <a:endParaRPr lang="en-US" b="0" i="0" dirty="0">
              <a:solidFill>
                <a:srgbClr val="303030"/>
              </a:solidFill>
              <a:effectLst/>
              <a:latin typeface="Gudea"/>
            </a:endParaRPr>
          </a:p>
          <a:p>
            <a:endParaRPr lang="en-US" dirty="0"/>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pPr algn="l"/>
            <a:r>
              <a:rPr lang="en-US" b="0" i="0" dirty="0">
                <a:solidFill>
                  <a:srgbClr val="313131"/>
                </a:solidFill>
                <a:effectLst/>
                <a:latin typeface="Times New Roman" panose="02020603050405020304" pitchFamily="18" charset="0"/>
                <a:cs typeface="Times New Roman" panose="02020603050405020304" pitchFamily="18" charset="0"/>
              </a:rPr>
              <a:t>EXAMPLE</a:t>
            </a:r>
            <a:br>
              <a:rPr lang="en-US" b="0" i="0" dirty="0">
                <a:solidFill>
                  <a:srgbClr val="313131"/>
                </a:solidFill>
                <a:effectLst/>
                <a:latin typeface="Open Sans" panose="020B0606030504020204" pitchFamily="34" charset="0"/>
              </a:rPr>
            </a:b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BE8F1532-BF13-7FD3-8DD1-932641FFEC7F}"/>
              </a:ext>
            </a:extLst>
          </p:cNvPr>
          <p:cNvSpPr>
            <a:spLocks noGrp="1"/>
          </p:cNvSpPr>
          <p:nvPr>
            <p:ph idx="1"/>
          </p:nvPr>
        </p:nvSpPr>
        <p:spPr>
          <a:xfrm>
            <a:off x="1318260" y="1380744"/>
            <a:ext cx="8732520" cy="4582668"/>
          </a:xfrm>
        </p:spPr>
        <p:txBody>
          <a:bodyPr>
            <a:normAutofit/>
          </a:bodyPr>
          <a:lstStyle/>
          <a:p>
            <a:pPr algn="l">
              <a:buFont typeface="+mj-lt"/>
              <a:buAutoNum type="arabicPeriod"/>
            </a:pPr>
            <a:r>
              <a:rPr lang="en-US" sz="2400" b="1" i="0" dirty="0">
                <a:solidFill>
                  <a:srgbClr val="313131"/>
                </a:solidFill>
                <a:effectLst/>
                <a:latin typeface="Times New Roman" panose="02020603050405020304" pitchFamily="18" charset="0"/>
                <a:cs typeface="Times New Roman" panose="02020603050405020304" pitchFamily="18" charset="0"/>
              </a:rPr>
              <a:t>Friendship</a:t>
            </a:r>
            <a:r>
              <a:rPr lang="en-US" sz="2400" b="0" i="0" dirty="0">
                <a:solidFill>
                  <a:srgbClr val="313131"/>
                </a:solidFill>
                <a:effectLst/>
                <a:latin typeface="Times New Roman" panose="02020603050405020304" pitchFamily="18" charset="0"/>
                <a:cs typeface="Times New Roman" panose="02020603050405020304" pitchFamily="18" charset="0"/>
              </a:rPr>
              <a:t>: it is the esteem between people that allows them to establish much closer bonds of coexistence. Sardonically Ambrose Bierce (1906) exposes that friendship in the following way: a boat large enough to carry two in good weather, but only one in the event of a storm.</a:t>
            </a:r>
          </a:p>
          <a:p>
            <a:pPr algn="l">
              <a:buFont typeface="+mj-lt"/>
              <a:buAutoNum type="arabicPeriod"/>
            </a:pPr>
            <a:r>
              <a:rPr lang="en-US" sz="2400" b="1" i="0" dirty="0">
                <a:solidFill>
                  <a:srgbClr val="313131"/>
                </a:solidFill>
                <a:effectLst/>
                <a:latin typeface="Times New Roman" panose="02020603050405020304" pitchFamily="18" charset="0"/>
                <a:cs typeface="Times New Roman" panose="02020603050405020304" pitchFamily="18" charset="0"/>
              </a:rPr>
              <a:t>Confidence</a:t>
            </a:r>
            <a:r>
              <a:rPr lang="en-US" sz="2400" b="0" i="0" dirty="0">
                <a:solidFill>
                  <a:srgbClr val="313131"/>
                </a:solidFill>
                <a:effectLst/>
                <a:latin typeface="Times New Roman" panose="02020603050405020304" pitchFamily="18" charset="0"/>
                <a:cs typeface="Times New Roman" panose="02020603050405020304" pitchFamily="18" charset="0"/>
              </a:rPr>
              <a:t>: feeling of security in oneself towards a person or thing.</a:t>
            </a:r>
          </a:p>
          <a:p>
            <a:pPr algn="l">
              <a:buFont typeface="+mj-lt"/>
              <a:buAutoNum type="arabicPeriod"/>
            </a:pPr>
            <a:r>
              <a:rPr lang="en-US" sz="2400" b="1" i="0" dirty="0">
                <a:solidFill>
                  <a:srgbClr val="313131"/>
                </a:solidFill>
                <a:effectLst/>
                <a:latin typeface="Times New Roman" panose="02020603050405020304" pitchFamily="18" charset="0"/>
                <a:cs typeface="Times New Roman" panose="02020603050405020304" pitchFamily="18" charset="0"/>
              </a:rPr>
              <a:t>Love</a:t>
            </a:r>
            <a:r>
              <a:rPr lang="en-US" sz="2400" b="0" i="0" dirty="0">
                <a:solidFill>
                  <a:srgbClr val="313131"/>
                </a:solidFill>
                <a:effectLst/>
                <a:latin typeface="Times New Roman" panose="02020603050405020304" pitchFamily="18" charset="0"/>
                <a:cs typeface="Times New Roman" panose="02020603050405020304" pitchFamily="18" charset="0"/>
              </a:rPr>
              <a:t>: it is a manifestation of living beings towards everything that represents beauty and good. An example of this common goal towards beauty is the ability to actively work for my freedom and that of another, although that freedom does not include someone else, we decided to share it.</a:t>
            </a:r>
          </a:p>
          <a:p>
            <a:pPr marL="0" indent="0">
              <a:buNone/>
            </a:pPr>
            <a:endParaRPr lang="en-IN"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8F47BD31-716D-A9D1-52A8-AC9CAD5B8B18}"/>
              </a:ext>
            </a:extLst>
          </p:cNvPr>
          <p:cNvSpPr>
            <a:spLocks noGrp="1"/>
          </p:cNvSpPr>
          <p:nvPr>
            <p:ph idx="1"/>
          </p:nvPr>
        </p:nvSpPr>
        <p:spPr/>
        <p:txBody>
          <a:bodyPr/>
          <a:lstStyle/>
          <a:p>
            <a:pPr marL="0" indent="0">
              <a:buNone/>
            </a:pPr>
            <a:r>
              <a:rPr lang="en-US" b="0" i="0" dirty="0">
                <a:solidFill>
                  <a:srgbClr val="313131"/>
                </a:solidFill>
                <a:effectLst/>
                <a:latin typeface="Times New Roman" panose="02020603050405020304" pitchFamily="18" charset="0"/>
                <a:cs typeface="Times New Roman" panose="02020603050405020304" pitchFamily="18" charset="0"/>
              </a:rPr>
              <a:t>The very name of -universal values- alludes to how wide the field of application of these is, since they are not limited only to known people, cultures, ideals and ways of living. Universal values ​​can be applied in any geographic region and in quite particular and not precisely structured ways; universal values ​​are applied in those details that pursue the basic principle of life: </a:t>
            </a:r>
            <a:r>
              <a:rPr lang="en-US" b="1" i="0" dirty="0">
                <a:solidFill>
                  <a:srgbClr val="313131"/>
                </a:solidFill>
                <a:effectLst/>
                <a:latin typeface="Times New Roman" panose="02020603050405020304" pitchFamily="18" charset="0"/>
                <a:cs typeface="Times New Roman" panose="02020603050405020304" pitchFamily="18" charset="0"/>
              </a:rPr>
              <a:t>truth</a:t>
            </a:r>
            <a:r>
              <a:rPr lang="en-US" b="0" i="0" dirty="0">
                <a:solidFill>
                  <a:srgbClr val="313131"/>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299EC703-C98D-2FF0-D176-45C6612959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{8138907E-8CC2-41B8-B45E-035B090A11F1}tf11964407_win32</Template>
  <TotalTime>38</TotalTime>
  <Words>384</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Courier New</vt:lpstr>
      <vt:lpstr>Gill Sans Nova</vt:lpstr>
      <vt:lpstr>Gill Sans Nova Light</vt:lpstr>
      <vt:lpstr>Gudea</vt:lpstr>
      <vt:lpstr>Open Sans</vt:lpstr>
      <vt:lpstr>Sagona Book</vt:lpstr>
      <vt:lpstr>Times New Roman</vt:lpstr>
      <vt:lpstr>Custom</vt:lpstr>
      <vt:lpstr>        EMBRACING UNIVERSALVALUES:EXPLORING LOVE TRUTH AND PEACE IN EVERYDAY LIFE</vt:lpstr>
      <vt:lpstr>INTRODUCTION</vt:lpstr>
      <vt:lpstr>HUMAN VALUE CONSISTS:</vt:lpstr>
      <vt:lpstr>EXAMPLE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EMBRACING UNIVERSAL VALUES:EXPLORING LOVE TRUTH AND PEACE IN EVERYDAY LIFE</dc:title>
  <dc:creator>Rakshana Devi S</dc:creator>
  <cp:lastModifiedBy>Rakshana Devi S</cp:lastModifiedBy>
  <cp:revision>1</cp:revision>
  <dcterms:created xsi:type="dcterms:W3CDTF">2023-08-22T07:51:56Z</dcterms:created>
  <dcterms:modified xsi:type="dcterms:W3CDTF">2023-11-18T04:51:18Z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