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8" r:id="rId7"/>
    <p:sldId id="257" r:id="rId8"/>
    <p:sldId id="267" r:id="rId9"/>
    <p:sldId id="263" r:id="rId10"/>
    <p:sldId id="269" r:id="rId11"/>
    <p:sldId id="272" r:id="rId12"/>
    <p:sldId id="270" r:id="rId13"/>
    <p:sldId id="271" r:id="rId14"/>
    <p:sldId id="260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992E0-F01D-5048-8C75-BFE055C0A3A8}" v="22" dt="2024-03-02T14:04:52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492" autoAdjust="0"/>
  </p:normalViewPr>
  <p:slideViewPr>
    <p:cSldViewPr>
      <p:cViewPr varScale="1">
        <p:scale>
          <a:sx n="90" d="100"/>
          <a:sy n="90" d="100"/>
        </p:scale>
        <p:origin x="232" y="9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0A93B-AB16-4C4C-BF91-B5361AF8A8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F2BD352-37E4-4144-A6FF-A0B61BB6CA7C}">
      <dgm:prSet/>
      <dgm:spPr/>
      <dgm:t>
        <a:bodyPr/>
        <a:lstStyle/>
        <a:p>
          <a:r>
            <a:rPr lang="en-US"/>
            <a:t>Dairy and egg products </a:t>
          </a:r>
        </a:p>
      </dgm:t>
    </dgm:pt>
    <dgm:pt modelId="{B0C00664-B68D-4EDE-8783-C6A5F5D38971}" type="parTrans" cxnId="{15CC1D67-D93B-49B8-BE07-63086DAA0324}">
      <dgm:prSet/>
      <dgm:spPr/>
      <dgm:t>
        <a:bodyPr/>
        <a:lstStyle/>
        <a:p>
          <a:endParaRPr lang="en-US"/>
        </a:p>
      </dgm:t>
    </dgm:pt>
    <dgm:pt modelId="{E034A106-CABD-4B37-BC34-AC319F1A0259}" type="sibTrans" cxnId="{15CC1D67-D93B-49B8-BE07-63086DAA0324}">
      <dgm:prSet/>
      <dgm:spPr/>
      <dgm:t>
        <a:bodyPr/>
        <a:lstStyle/>
        <a:p>
          <a:endParaRPr lang="en-US"/>
        </a:p>
      </dgm:t>
    </dgm:pt>
    <dgm:pt modelId="{4E2F2A75-4AF7-4B6E-A13D-9F9E72178079}">
      <dgm:prSet/>
      <dgm:spPr/>
      <dgm:t>
        <a:bodyPr/>
        <a:lstStyle/>
        <a:p>
          <a:r>
            <a:rPr lang="en-US"/>
            <a:t>Vegetable and vegetable products</a:t>
          </a:r>
        </a:p>
      </dgm:t>
    </dgm:pt>
    <dgm:pt modelId="{36F40328-F742-4084-A603-3E1AE44B6E2A}" type="parTrans" cxnId="{F0591C80-A80E-46A8-B993-D6CE188320FB}">
      <dgm:prSet/>
      <dgm:spPr/>
      <dgm:t>
        <a:bodyPr/>
        <a:lstStyle/>
        <a:p>
          <a:endParaRPr lang="en-US"/>
        </a:p>
      </dgm:t>
    </dgm:pt>
    <dgm:pt modelId="{4EB1A12C-03B9-4FC8-8192-34FF19DEFDFA}" type="sibTrans" cxnId="{F0591C80-A80E-46A8-B993-D6CE188320FB}">
      <dgm:prSet/>
      <dgm:spPr/>
      <dgm:t>
        <a:bodyPr/>
        <a:lstStyle/>
        <a:p>
          <a:endParaRPr lang="en-US"/>
        </a:p>
      </dgm:t>
    </dgm:pt>
    <dgm:pt modelId="{3D8AD847-5826-4DB1-9D04-752B440EF764}">
      <dgm:prSet/>
      <dgm:spPr/>
      <dgm:t>
        <a:bodyPr/>
        <a:lstStyle/>
        <a:p>
          <a:r>
            <a:rPr lang="en-US"/>
            <a:t>Baked products</a:t>
          </a:r>
        </a:p>
      </dgm:t>
    </dgm:pt>
    <dgm:pt modelId="{EB5E4E0E-D13E-4AB3-A54A-74F910584B59}" type="parTrans" cxnId="{380CAADD-05A2-48AE-81EC-7B312907D1DB}">
      <dgm:prSet/>
      <dgm:spPr/>
      <dgm:t>
        <a:bodyPr/>
        <a:lstStyle/>
        <a:p>
          <a:endParaRPr lang="en-US"/>
        </a:p>
      </dgm:t>
    </dgm:pt>
    <dgm:pt modelId="{D301AB4D-CCC0-4999-BC0D-628D64F794BA}" type="sibTrans" cxnId="{380CAADD-05A2-48AE-81EC-7B312907D1DB}">
      <dgm:prSet/>
      <dgm:spPr/>
      <dgm:t>
        <a:bodyPr/>
        <a:lstStyle/>
        <a:p>
          <a:endParaRPr lang="en-US"/>
        </a:p>
      </dgm:t>
    </dgm:pt>
    <dgm:pt modelId="{1BE61278-DFB0-4859-950F-A34D9E851070}">
      <dgm:prSet/>
      <dgm:spPr/>
      <dgm:t>
        <a:bodyPr/>
        <a:lstStyle/>
        <a:p>
          <a:r>
            <a:rPr lang="en-US"/>
            <a:t>Cereal grains and pasta</a:t>
          </a:r>
        </a:p>
      </dgm:t>
    </dgm:pt>
    <dgm:pt modelId="{C6978F81-2537-4293-A829-99BB179CA045}" type="parTrans" cxnId="{67B3B7D2-F8A2-44D7-B00D-0D6BDEB23060}">
      <dgm:prSet/>
      <dgm:spPr/>
      <dgm:t>
        <a:bodyPr/>
        <a:lstStyle/>
        <a:p>
          <a:endParaRPr lang="en-US"/>
        </a:p>
      </dgm:t>
    </dgm:pt>
    <dgm:pt modelId="{4C3DC4D8-6F28-407E-84B9-4BEDC3007601}" type="sibTrans" cxnId="{67B3B7D2-F8A2-44D7-B00D-0D6BDEB23060}">
      <dgm:prSet/>
      <dgm:spPr/>
      <dgm:t>
        <a:bodyPr/>
        <a:lstStyle/>
        <a:p>
          <a:endParaRPr lang="en-US"/>
        </a:p>
      </dgm:t>
    </dgm:pt>
    <dgm:pt modelId="{CED38073-8512-40CF-827F-850DAD217FDB}" type="pres">
      <dgm:prSet presAssocID="{2450A93B-AB16-4C4C-BF91-B5361AF8A824}" presName="root" presStyleCnt="0">
        <dgm:presLayoutVars>
          <dgm:dir/>
          <dgm:resizeHandles val="exact"/>
        </dgm:presLayoutVars>
      </dgm:prSet>
      <dgm:spPr/>
    </dgm:pt>
    <dgm:pt modelId="{DB889CB0-4278-4286-91C9-578518ADB4DF}" type="pres">
      <dgm:prSet presAssocID="{9F2BD352-37E4-4144-A6FF-A0B61BB6CA7C}" presName="compNode" presStyleCnt="0"/>
      <dgm:spPr/>
    </dgm:pt>
    <dgm:pt modelId="{B0BE196B-A834-4487-931E-F0D90E7D9FFE}" type="pres">
      <dgm:prSet presAssocID="{9F2BD352-37E4-4144-A6FF-A0B61BB6CA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0E4EDFB8-C42F-4C08-9F2B-A32C956E51A1}" type="pres">
      <dgm:prSet presAssocID="{9F2BD352-37E4-4144-A6FF-A0B61BB6CA7C}" presName="spaceRect" presStyleCnt="0"/>
      <dgm:spPr/>
    </dgm:pt>
    <dgm:pt modelId="{16DA7F66-13D0-443B-A216-A537D47FA81F}" type="pres">
      <dgm:prSet presAssocID="{9F2BD352-37E4-4144-A6FF-A0B61BB6CA7C}" presName="textRect" presStyleLbl="revTx" presStyleIdx="0" presStyleCnt="4">
        <dgm:presLayoutVars>
          <dgm:chMax val="1"/>
          <dgm:chPref val="1"/>
        </dgm:presLayoutVars>
      </dgm:prSet>
      <dgm:spPr/>
    </dgm:pt>
    <dgm:pt modelId="{3479EBAB-CF05-421F-B985-A2B5294924B7}" type="pres">
      <dgm:prSet presAssocID="{E034A106-CABD-4B37-BC34-AC319F1A0259}" presName="sibTrans" presStyleCnt="0"/>
      <dgm:spPr/>
    </dgm:pt>
    <dgm:pt modelId="{23E64C8D-B116-4790-97E0-7D8E1C817FDB}" type="pres">
      <dgm:prSet presAssocID="{4E2F2A75-4AF7-4B6E-A13D-9F9E72178079}" presName="compNode" presStyleCnt="0"/>
      <dgm:spPr/>
    </dgm:pt>
    <dgm:pt modelId="{E05004A0-E5A8-4980-91F0-8A40592F102D}" type="pres">
      <dgm:prSet presAssocID="{4E2F2A75-4AF7-4B6E-A13D-9F9E721780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EE769B5F-1A20-4B6B-A2D5-A9FBC56AB18F}" type="pres">
      <dgm:prSet presAssocID="{4E2F2A75-4AF7-4B6E-A13D-9F9E72178079}" presName="spaceRect" presStyleCnt="0"/>
      <dgm:spPr/>
    </dgm:pt>
    <dgm:pt modelId="{E73114F7-7D9F-403F-9A2D-9A4DA33DC820}" type="pres">
      <dgm:prSet presAssocID="{4E2F2A75-4AF7-4B6E-A13D-9F9E72178079}" presName="textRect" presStyleLbl="revTx" presStyleIdx="1" presStyleCnt="4">
        <dgm:presLayoutVars>
          <dgm:chMax val="1"/>
          <dgm:chPref val="1"/>
        </dgm:presLayoutVars>
      </dgm:prSet>
      <dgm:spPr/>
    </dgm:pt>
    <dgm:pt modelId="{0ED951D9-950F-4DE5-8126-D68AAFE78513}" type="pres">
      <dgm:prSet presAssocID="{4EB1A12C-03B9-4FC8-8192-34FF19DEFDFA}" presName="sibTrans" presStyleCnt="0"/>
      <dgm:spPr/>
    </dgm:pt>
    <dgm:pt modelId="{92AB9285-CCE6-48E7-BFBF-0FA1A2BBF450}" type="pres">
      <dgm:prSet presAssocID="{3D8AD847-5826-4DB1-9D04-752B440EF764}" presName="compNode" presStyleCnt="0"/>
      <dgm:spPr/>
    </dgm:pt>
    <dgm:pt modelId="{25D5138B-2EC3-41D9-87E1-D095A347527A}" type="pres">
      <dgm:prSet presAssocID="{3D8AD847-5826-4DB1-9D04-752B440EF7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EDFA2BB8-2E6B-40A6-90B7-2E1249803021}" type="pres">
      <dgm:prSet presAssocID="{3D8AD847-5826-4DB1-9D04-752B440EF764}" presName="spaceRect" presStyleCnt="0"/>
      <dgm:spPr/>
    </dgm:pt>
    <dgm:pt modelId="{AFFF6DDC-F873-4B46-876C-C20A19B7D5B4}" type="pres">
      <dgm:prSet presAssocID="{3D8AD847-5826-4DB1-9D04-752B440EF764}" presName="textRect" presStyleLbl="revTx" presStyleIdx="2" presStyleCnt="4">
        <dgm:presLayoutVars>
          <dgm:chMax val="1"/>
          <dgm:chPref val="1"/>
        </dgm:presLayoutVars>
      </dgm:prSet>
      <dgm:spPr/>
    </dgm:pt>
    <dgm:pt modelId="{F3217CBA-0C43-470E-9D82-7A627D898DBE}" type="pres">
      <dgm:prSet presAssocID="{D301AB4D-CCC0-4999-BC0D-628D64F794BA}" presName="sibTrans" presStyleCnt="0"/>
      <dgm:spPr/>
    </dgm:pt>
    <dgm:pt modelId="{A6A8A4A5-EF5B-4909-BBE9-7532245614EA}" type="pres">
      <dgm:prSet presAssocID="{1BE61278-DFB0-4859-950F-A34D9E851070}" presName="compNode" presStyleCnt="0"/>
      <dgm:spPr/>
    </dgm:pt>
    <dgm:pt modelId="{1FDD6D41-4FEC-4385-83A1-209ECCED0CD9}" type="pres">
      <dgm:prSet presAssocID="{1BE61278-DFB0-4859-950F-A34D9E8510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E919E86D-4D48-49FE-8139-57A0D4A59546}" type="pres">
      <dgm:prSet presAssocID="{1BE61278-DFB0-4859-950F-A34D9E851070}" presName="spaceRect" presStyleCnt="0"/>
      <dgm:spPr/>
    </dgm:pt>
    <dgm:pt modelId="{8D2D479C-112A-4366-A547-EC4B8AEC990A}" type="pres">
      <dgm:prSet presAssocID="{1BE61278-DFB0-4859-950F-A34D9E8510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C9AD31-7561-4054-8F0A-44D6CEB0674E}" type="presOf" srcId="{3D8AD847-5826-4DB1-9D04-752B440EF764}" destId="{AFFF6DDC-F873-4B46-876C-C20A19B7D5B4}" srcOrd="0" destOrd="0" presId="urn:microsoft.com/office/officeart/2018/2/layout/IconLabelList"/>
    <dgm:cxn modelId="{D5F6083D-7A77-47FE-BA15-F57D64FB6393}" type="presOf" srcId="{1BE61278-DFB0-4859-950F-A34D9E851070}" destId="{8D2D479C-112A-4366-A547-EC4B8AEC990A}" srcOrd="0" destOrd="0" presId="urn:microsoft.com/office/officeart/2018/2/layout/IconLabelList"/>
    <dgm:cxn modelId="{BE12EB66-F18F-4D48-A47C-1DA94D7CC2AB}" type="presOf" srcId="{4E2F2A75-4AF7-4B6E-A13D-9F9E72178079}" destId="{E73114F7-7D9F-403F-9A2D-9A4DA33DC820}" srcOrd="0" destOrd="0" presId="urn:microsoft.com/office/officeart/2018/2/layout/IconLabelList"/>
    <dgm:cxn modelId="{15CC1D67-D93B-49B8-BE07-63086DAA0324}" srcId="{2450A93B-AB16-4C4C-BF91-B5361AF8A824}" destId="{9F2BD352-37E4-4144-A6FF-A0B61BB6CA7C}" srcOrd="0" destOrd="0" parTransId="{B0C00664-B68D-4EDE-8783-C6A5F5D38971}" sibTransId="{E034A106-CABD-4B37-BC34-AC319F1A0259}"/>
    <dgm:cxn modelId="{DC964F7D-03A0-41C1-B58D-0A76E3826B1C}" type="presOf" srcId="{9F2BD352-37E4-4144-A6FF-A0B61BB6CA7C}" destId="{16DA7F66-13D0-443B-A216-A537D47FA81F}" srcOrd="0" destOrd="0" presId="urn:microsoft.com/office/officeart/2018/2/layout/IconLabelList"/>
    <dgm:cxn modelId="{F0591C80-A80E-46A8-B993-D6CE188320FB}" srcId="{2450A93B-AB16-4C4C-BF91-B5361AF8A824}" destId="{4E2F2A75-4AF7-4B6E-A13D-9F9E72178079}" srcOrd="1" destOrd="0" parTransId="{36F40328-F742-4084-A603-3E1AE44B6E2A}" sibTransId="{4EB1A12C-03B9-4FC8-8192-34FF19DEFDFA}"/>
    <dgm:cxn modelId="{34886BCF-85E2-4ADC-B15E-8F61A13BBE8D}" type="presOf" srcId="{2450A93B-AB16-4C4C-BF91-B5361AF8A824}" destId="{CED38073-8512-40CF-827F-850DAD217FDB}" srcOrd="0" destOrd="0" presId="urn:microsoft.com/office/officeart/2018/2/layout/IconLabelList"/>
    <dgm:cxn modelId="{67B3B7D2-F8A2-44D7-B00D-0D6BDEB23060}" srcId="{2450A93B-AB16-4C4C-BF91-B5361AF8A824}" destId="{1BE61278-DFB0-4859-950F-A34D9E851070}" srcOrd="3" destOrd="0" parTransId="{C6978F81-2537-4293-A829-99BB179CA045}" sibTransId="{4C3DC4D8-6F28-407E-84B9-4BEDC3007601}"/>
    <dgm:cxn modelId="{380CAADD-05A2-48AE-81EC-7B312907D1DB}" srcId="{2450A93B-AB16-4C4C-BF91-B5361AF8A824}" destId="{3D8AD847-5826-4DB1-9D04-752B440EF764}" srcOrd="2" destOrd="0" parTransId="{EB5E4E0E-D13E-4AB3-A54A-74F910584B59}" sibTransId="{D301AB4D-CCC0-4999-BC0D-628D64F794BA}"/>
    <dgm:cxn modelId="{07B20EB0-AD76-4056-AE14-69587F9D75DB}" type="presParOf" srcId="{CED38073-8512-40CF-827F-850DAD217FDB}" destId="{DB889CB0-4278-4286-91C9-578518ADB4DF}" srcOrd="0" destOrd="0" presId="urn:microsoft.com/office/officeart/2018/2/layout/IconLabelList"/>
    <dgm:cxn modelId="{96E382BD-A3BE-47D1-80D1-9C638B28223A}" type="presParOf" srcId="{DB889CB0-4278-4286-91C9-578518ADB4DF}" destId="{B0BE196B-A834-4487-931E-F0D90E7D9FFE}" srcOrd="0" destOrd="0" presId="urn:microsoft.com/office/officeart/2018/2/layout/IconLabelList"/>
    <dgm:cxn modelId="{D02D2937-3A36-4A50-BFA6-8860CE89FAA9}" type="presParOf" srcId="{DB889CB0-4278-4286-91C9-578518ADB4DF}" destId="{0E4EDFB8-C42F-4C08-9F2B-A32C956E51A1}" srcOrd="1" destOrd="0" presId="urn:microsoft.com/office/officeart/2018/2/layout/IconLabelList"/>
    <dgm:cxn modelId="{389B2AB0-F639-416B-AF5B-9AE04BA2418B}" type="presParOf" srcId="{DB889CB0-4278-4286-91C9-578518ADB4DF}" destId="{16DA7F66-13D0-443B-A216-A537D47FA81F}" srcOrd="2" destOrd="0" presId="urn:microsoft.com/office/officeart/2018/2/layout/IconLabelList"/>
    <dgm:cxn modelId="{C565DF80-F9E8-4BCF-9CAE-6F8E09AFF719}" type="presParOf" srcId="{CED38073-8512-40CF-827F-850DAD217FDB}" destId="{3479EBAB-CF05-421F-B985-A2B5294924B7}" srcOrd="1" destOrd="0" presId="urn:microsoft.com/office/officeart/2018/2/layout/IconLabelList"/>
    <dgm:cxn modelId="{2B520E6B-BE5D-4769-B0F9-E54C03E48EBD}" type="presParOf" srcId="{CED38073-8512-40CF-827F-850DAD217FDB}" destId="{23E64C8D-B116-4790-97E0-7D8E1C817FDB}" srcOrd="2" destOrd="0" presId="urn:microsoft.com/office/officeart/2018/2/layout/IconLabelList"/>
    <dgm:cxn modelId="{999EF5E0-0A0F-4116-ABE3-7EB04E8F2668}" type="presParOf" srcId="{23E64C8D-B116-4790-97E0-7D8E1C817FDB}" destId="{E05004A0-E5A8-4980-91F0-8A40592F102D}" srcOrd="0" destOrd="0" presId="urn:microsoft.com/office/officeart/2018/2/layout/IconLabelList"/>
    <dgm:cxn modelId="{525DBFCE-E545-42F2-9710-8920D059982B}" type="presParOf" srcId="{23E64C8D-B116-4790-97E0-7D8E1C817FDB}" destId="{EE769B5F-1A20-4B6B-A2D5-A9FBC56AB18F}" srcOrd="1" destOrd="0" presId="urn:microsoft.com/office/officeart/2018/2/layout/IconLabelList"/>
    <dgm:cxn modelId="{58024E27-5E85-4113-A1A7-3641FFB92914}" type="presParOf" srcId="{23E64C8D-B116-4790-97E0-7D8E1C817FDB}" destId="{E73114F7-7D9F-403F-9A2D-9A4DA33DC820}" srcOrd="2" destOrd="0" presId="urn:microsoft.com/office/officeart/2018/2/layout/IconLabelList"/>
    <dgm:cxn modelId="{72FD0682-4924-40DE-B589-378EF4DEEC02}" type="presParOf" srcId="{CED38073-8512-40CF-827F-850DAD217FDB}" destId="{0ED951D9-950F-4DE5-8126-D68AAFE78513}" srcOrd="3" destOrd="0" presId="urn:microsoft.com/office/officeart/2018/2/layout/IconLabelList"/>
    <dgm:cxn modelId="{35C99B1D-E620-4DED-80F0-217BA0953827}" type="presParOf" srcId="{CED38073-8512-40CF-827F-850DAD217FDB}" destId="{92AB9285-CCE6-48E7-BFBF-0FA1A2BBF450}" srcOrd="4" destOrd="0" presId="urn:microsoft.com/office/officeart/2018/2/layout/IconLabelList"/>
    <dgm:cxn modelId="{4547B9F8-5AB3-4E79-BF12-DAB3292276B8}" type="presParOf" srcId="{92AB9285-CCE6-48E7-BFBF-0FA1A2BBF450}" destId="{25D5138B-2EC3-41D9-87E1-D095A347527A}" srcOrd="0" destOrd="0" presId="urn:microsoft.com/office/officeart/2018/2/layout/IconLabelList"/>
    <dgm:cxn modelId="{2FD7261D-C5C5-4AAB-B893-8BD74E744D85}" type="presParOf" srcId="{92AB9285-CCE6-48E7-BFBF-0FA1A2BBF450}" destId="{EDFA2BB8-2E6B-40A6-90B7-2E1249803021}" srcOrd="1" destOrd="0" presId="urn:microsoft.com/office/officeart/2018/2/layout/IconLabelList"/>
    <dgm:cxn modelId="{270611DE-1B32-41B5-903A-AC884533C2DE}" type="presParOf" srcId="{92AB9285-CCE6-48E7-BFBF-0FA1A2BBF450}" destId="{AFFF6DDC-F873-4B46-876C-C20A19B7D5B4}" srcOrd="2" destOrd="0" presId="urn:microsoft.com/office/officeart/2018/2/layout/IconLabelList"/>
    <dgm:cxn modelId="{8EA64759-E7C0-490A-9E73-4AD39B8C5849}" type="presParOf" srcId="{CED38073-8512-40CF-827F-850DAD217FDB}" destId="{F3217CBA-0C43-470E-9D82-7A627D898DBE}" srcOrd="5" destOrd="0" presId="urn:microsoft.com/office/officeart/2018/2/layout/IconLabelList"/>
    <dgm:cxn modelId="{BAD77317-DD20-465D-8D04-005CDD79854D}" type="presParOf" srcId="{CED38073-8512-40CF-827F-850DAD217FDB}" destId="{A6A8A4A5-EF5B-4909-BBE9-7532245614EA}" srcOrd="6" destOrd="0" presId="urn:microsoft.com/office/officeart/2018/2/layout/IconLabelList"/>
    <dgm:cxn modelId="{F360942A-92FE-4CCB-AA47-D01B6A61B988}" type="presParOf" srcId="{A6A8A4A5-EF5B-4909-BBE9-7532245614EA}" destId="{1FDD6D41-4FEC-4385-83A1-209ECCED0CD9}" srcOrd="0" destOrd="0" presId="urn:microsoft.com/office/officeart/2018/2/layout/IconLabelList"/>
    <dgm:cxn modelId="{81D55182-1F49-4730-8E60-B0F60082CD33}" type="presParOf" srcId="{A6A8A4A5-EF5B-4909-BBE9-7532245614EA}" destId="{E919E86D-4D48-49FE-8139-57A0D4A59546}" srcOrd="1" destOrd="0" presId="urn:microsoft.com/office/officeart/2018/2/layout/IconLabelList"/>
    <dgm:cxn modelId="{1E8FD00C-1873-433E-870F-43F0B3760123}" type="presParOf" srcId="{A6A8A4A5-EF5B-4909-BBE9-7532245614EA}" destId="{8D2D479C-112A-4366-A547-EC4B8AEC99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E196B-A834-4487-931E-F0D90E7D9FFE}">
      <dsp:nvSpPr>
        <dsp:cNvPr id="0" name=""/>
        <dsp:cNvSpPr/>
      </dsp:nvSpPr>
      <dsp:spPr>
        <a:xfrm>
          <a:off x="1137780" y="1203568"/>
          <a:ext cx="932524" cy="93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A7F66-13D0-443B-A216-A537D47FA81F}">
      <dsp:nvSpPr>
        <dsp:cNvPr id="0" name=""/>
        <dsp:cNvSpPr/>
      </dsp:nvSpPr>
      <dsp:spPr>
        <a:xfrm>
          <a:off x="567904" y="2427769"/>
          <a:ext cx="20722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Dairy and egg products </a:t>
          </a:r>
        </a:p>
      </dsp:txBody>
      <dsp:txXfrm>
        <a:off x="567904" y="2427769"/>
        <a:ext cx="2072276" cy="720000"/>
      </dsp:txXfrm>
    </dsp:sp>
    <dsp:sp modelId="{E05004A0-E5A8-4980-91F0-8A40592F102D}">
      <dsp:nvSpPr>
        <dsp:cNvPr id="0" name=""/>
        <dsp:cNvSpPr/>
      </dsp:nvSpPr>
      <dsp:spPr>
        <a:xfrm>
          <a:off x="3572705" y="1203568"/>
          <a:ext cx="932524" cy="93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114F7-7D9F-403F-9A2D-9A4DA33DC820}">
      <dsp:nvSpPr>
        <dsp:cNvPr id="0" name=""/>
        <dsp:cNvSpPr/>
      </dsp:nvSpPr>
      <dsp:spPr>
        <a:xfrm>
          <a:off x="3002829" y="2427769"/>
          <a:ext cx="20722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Vegetable and vegetable products</a:t>
          </a:r>
        </a:p>
      </dsp:txBody>
      <dsp:txXfrm>
        <a:off x="3002829" y="2427769"/>
        <a:ext cx="2072276" cy="720000"/>
      </dsp:txXfrm>
    </dsp:sp>
    <dsp:sp modelId="{25D5138B-2EC3-41D9-87E1-D095A347527A}">
      <dsp:nvSpPr>
        <dsp:cNvPr id="0" name=""/>
        <dsp:cNvSpPr/>
      </dsp:nvSpPr>
      <dsp:spPr>
        <a:xfrm>
          <a:off x="6007631" y="1203568"/>
          <a:ext cx="932524" cy="93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F6DDC-F873-4B46-876C-C20A19B7D5B4}">
      <dsp:nvSpPr>
        <dsp:cNvPr id="0" name=""/>
        <dsp:cNvSpPr/>
      </dsp:nvSpPr>
      <dsp:spPr>
        <a:xfrm>
          <a:off x="5437755" y="2427769"/>
          <a:ext cx="20722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Baked products</a:t>
          </a:r>
        </a:p>
      </dsp:txBody>
      <dsp:txXfrm>
        <a:off x="5437755" y="2427769"/>
        <a:ext cx="2072276" cy="720000"/>
      </dsp:txXfrm>
    </dsp:sp>
    <dsp:sp modelId="{1FDD6D41-4FEC-4385-83A1-209ECCED0CD9}">
      <dsp:nvSpPr>
        <dsp:cNvPr id="0" name=""/>
        <dsp:cNvSpPr/>
      </dsp:nvSpPr>
      <dsp:spPr>
        <a:xfrm>
          <a:off x="8442556" y="1203568"/>
          <a:ext cx="932524" cy="9325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479C-112A-4366-A547-EC4B8AEC990A}">
      <dsp:nvSpPr>
        <dsp:cNvPr id="0" name=""/>
        <dsp:cNvSpPr/>
      </dsp:nvSpPr>
      <dsp:spPr>
        <a:xfrm>
          <a:off x="7872680" y="2427769"/>
          <a:ext cx="20722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Cereal grains and pasta</a:t>
          </a:r>
        </a:p>
      </dsp:txBody>
      <dsp:txXfrm>
        <a:off x="7872680" y="2427769"/>
        <a:ext cx="20722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3/1/24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3/1/24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2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1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8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6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0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93" r:id="rId6"/>
    <p:sldLayoutId id="2147483888" r:id="rId7"/>
    <p:sldLayoutId id="2147483889" r:id="rId8"/>
    <p:sldLayoutId id="2147483890" r:id="rId9"/>
    <p:sldLayoutId id="2147483892" r:id="rId10"/>
    <p:sldLayoutId id="214748389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E7E60-6C98-B507-3845-25CCCCDC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952" y="1377146"/>
            <a:ext cx="4075398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5000" dirty="0">
                <a:solidFill>
                  <a:schemeClr val="bg1"/>
                </a:solidFill>
              </a:rPr>
              <a:t>Nutrition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F4B3-B3D5-C4A4-994A-6BC9DC61F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952" y="5170453"/>
            <a:ext cx="4075396" cy="990197"/>
          </a:xfrm>
        </p:spPr>
        <p:txBody>
          <a:bodyPr>
            <a:normAutofit/>
          </a:bodyPr>
          <a:lstStyle/>
          <a:p>
            <a:pPr algn="r"/>
            <a:r>
              <a:rPr lang="en-US" sz="1500" dirty="0">
                <a:solidFill>
                  <a:schemeClr val="bg1"/>
                </a:solidFill>
              </a:rPr>
              <a:t>Rakshanda Hedawoo</a:t>
            </a:r>
          </a:p>
          <a:p>
            <a:pPr algn="r"/>
            <a:r>
              <a:rPr lang="en-US" sz="1500" dirty="0">
                <a:solidFill>
                  <a:schemeClr val="bg1"/>
                </a:solidFill>
              </a:rPr>
              <a:t>Yash Khanna</a:t>
            </a:r>
          </a:p>
          <a:p>
            <a:pPr algn="r"/>
            <a:r>
              <a:rPr lang="en-US" sz="1500" dirty="0">
                <a:solidFill>
                  <a:schemeClr val="bg1"/>
                </a:solidFill>
              </a:rPr>
              <a:t>Team 24061</a:t>
            </a:r>
          </a:p>
          <a:p>
            <a:pPr algn="r"/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How five companies rewired themselves to outcompete | McKinsey">
            <a:extLst>
              <a:ext uri="{FF2B5EF4-FFF2-40B4-BE49-F238E27FC236}">
                <a16:creationId xmlns:a16="http://schemas.microsoft.com/office/drawing/2014/main" id="{739CC9F9-C51B-444B-A170-6309A489B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5" b="11713"/>
          <a:stretch/>
        </p:blipFill>
        <p:spPr bwMode="auto">
          <a:xfrm>
            <a:off x="5455605" y="4"/>
            <a:ext cx="6733220" cy="31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SDA Will Buy Another $1.5 Billion in Food to Support Farmers - AllOnGeorgia">
            <a:extLst>
              <a:ext uri="{FF2B5EF4-FFF2-40B4-BE49-F238E27FC236}">
                <a16:creationId xmlns:a16="http://schemas.microsoft.com/office/drawing/2014/main" id="{0D844011-0AED-70FB-F0B6-D66FA4B2C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" b="8549"/>
          <a:stretch/>
        </p:blipFill>
        <p:spPr bwMode="auto">
          <a:xfrm>
            <a:off x="5455603" y="3190253"/>
            <a:ext cx="6733222" cy="36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7679" y="6274341"/>
            <a:ext cx="11350843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3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703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DC2A5D17-00BA-E84A-FC61-58DC3A65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07" y="404602"/>
            <a:ext cx="9324629" cy="60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0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703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26BD3-8287-F3D8-14C4-9EDCBAD5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214" y="583345"/>
            <a:ext cx="768669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3454" y="583345"/>
            <a:ext cx="139003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2140" y="812640"/>
            <a:ext cx="91115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7918" y="1037066"/>
            <a:ext cx="127681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891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603" y="5636680"/>
            <a:ext cx="15149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2246" y="6096759"/>
            <a:ext cx="108597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1539" y="6238029"/>
            <a:ext cx="95734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01CCA-78FC-9FEC-5712-5275101C2384}"/>
              </a:ext>
            </a:extLst>
          </p:cNvPr>
          <p:cNvSpPr txBox="1"/>
          <p:nvPr/>
        </p:nvSpPr>
        <p:spPr>
          <a:xfrm>
            <a:off x="1827212" y="1828800"/>
            <a:ext cx="91578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analyze carbohydrates, energy content, and fatty acids because of the following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Agriculture practices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Breeding and genetics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Regulatory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Nutrients like: Proteins, Irons, Potassium, Glucose, Starch, Water, Sucrose, Magnesium, etc. are less likely to change significantly due to the following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Basics Biological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in food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Nutrient Enrichment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0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72FE5-B746-FAA2-26B1-2D643E43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952" y="467271"/>
            <a:ext cx="3970609" cy="2052522"/>
          </a:xfrm>
        </p:spPr>
        <p:txBody>
          <a:bodyPr anchor="b">
            <a:normAutofit/>
          </a:bodyPr>
          <a:lstStyle/>
          <a:p>
            <a:r>
              <a:rPr lang="en-US" sz="4800" dirty="0"/>
              <a:t>Meet the team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D33C90-E0E9-4BCC-847B-53431DF7C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8806" y="2251328"/>
            <a:ext cx="2404267" cy="2404893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43BE1B-E693-47F5-A9BA-46D13E0C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153420" cy="3640433"/>
          </a:xfrm>
          <a:custGeom>
            <a:avLst/>
            <a:gdLst>
              <a:gd name="connsiteX0" fmla="*/ 428655 w 4154502"/>
              <a:gd name="connsiteY0" fmla="*/ 0 h 3640433"/>
              <a:gd name="connsiteX1" fmla="*/ 3564192 w 4154502"/>
              <a:gd name="connsiteY1" fmla="*/ 0 h 3640433"/>
              <a:gd name="connsiteX2" fmla="*/ 3593704 w 4154502"/>
              <a:gd name="connsiteY2" fmla="*/ 30225 h 3640433"/>
              <a:gd name="connsiteX3" fmla="*/ 4154502 w 4154502"/>
              <a:gd name="connsiteY3" fmla="*/ 1481705 h 3640433"/>
              <a:gd name="connsiteX4" fmla="*/ 1995774 w 4154502"/>
              <a:gd name="connsiteY4" fmla="*/ 3640433 h 3640433"/>
              <a:gd name="connsiteX5" fmla="*/ 6690 w 4154502"/>
              <a:gd name="connsiteY5" fmla="*/ 2321980 h 3640433"/>
              <a:gd name="connsiteX6" fmla="*/ 0 w 4154502"/>
              <a:gd name="connsiteY6" fmla="*/ 2303703 h 3640433"/>
              <a:gd name="connsiteX7" fmla="*/ 0 w 4154502"/>
              <a:gd name="connsiteY7" fmla="*/ 659708 h 3640433"/>
              <a:gd name="connsiteX8" fmla="*/ 6690 w 4154502"/>
              <a:gd name="connsiteY8" fmla="*/ 641431 h 3640433"/>
              <a:gd name="connsiteX9" fmla="*/ 329995 w 4154502"/>
              <a:gd name="connsiteY9" fmla="*/ 108554 h 364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4502" h="3640433">
                <a:moveTo>
                  <a:pt x="428655" y="0"/>
                </a:moveTo>
                <a:lnTo>
                  <a:pt x="3564192" y="0"/>
                </a:lnTo>
                <a:lnTo>
                  <a:pt x="3593704" y="30225"/>
                </a:lnTo>
                <a:cubicBezTo>
                  <a:pt x="3942138" y="413587"/>
                  <a:pt x="4154502" y="922846"/>
                  <a:pt x="4154502" y="1481705"/>
                </a:cubicBezTo>
                <a:cubicBezTo>
                  <a:pt x="4154502" y="2673938"/>
                  <a:pt x="3188007" y="3640433"/>
                  <a:pt x="1995774" y="3640433"/>
                </a:cubicBezTo>
                <a:cubicBezTo>
                  <a:pt x="1101599" y="3640433"/>
                  <a:pt x="334402" y="3096780"/>
                  <a:pt x="6690" y="2321980"/>
                </a:cubicBezTo>
                <a:lnTo>
                  <a:pt x="0" y="2303703"/>
                </a:lnTo>
                <a:lnTo>
                  <a:pt x="0" y="659708"/>
                </a:lnTo>
                <a:lnTo>
                  <a:pt x="6690" y="641431"/>
                </a:lnTo>
                <a:cubicBezTo>
                  <a:pt x="88618" y="447731"/>
                  <a:pt x="198014" y="268477"/>
                  <a:pt x="329995" y="108554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2E757EE8-09BB-818C-D50D-5015FFD03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2" r="2" b="13146"/>
          <a:stretch/>
        </p:blipFill>
        <p:spPr>
          <a:xfrm>
            <a:off x="69389" y="10"/>
            <a:ext cx="4316332" cy="3640423"/>
          </a:xfrm>
          <a:custGeom>
            <a:avLst/>
            <a:gdLst/>
            <a:ahLst/>
            <a:cxnLst/>
            <a:rect l="l" t="t" r="r" b="b"/>
            <a:pathLst>
              <a:path w="4317456" h="3640433">
                <a:moveTo>
                  <a:pt x="590312" y="0"/>
                </a:moveTo>
                <a:lnTo>
                  <a:pt x="3727144" y="0"/>
                </a:lnTo>
                <a:lnTo>
                  <a:pt x="3756657" y="30226"/>
                </a:lnTo>
                <a:cubicBezTo>
                  <a:pt x="4105091" y="413588"/>
                  <a:pt x="4317456" y="922847"/>
                  <a:pt x="4317456" y="1481705"/>
                </a:cubicBezTo>
                <a:cubicBezTo>
                  <a:pt x="4317456" y="2673937"/>
                  <a:pt x="3350960" y="3640433"/>
                  <a:pt x="2158728" y="3640433"/>
                </a:cubicBezTo>
                <a:cubicBezTo>
                  <a:pt x="966497" y="3640433"/>
                  <a:pt x="0" y="2673937"/>
                  <a:pt x="0" y="1481705"/>
                </a:cubicBezTo>
                <a:cubicBezTo>
                  <a:pt x="0" y="922847"/>
                  <a:pt x="212365" y="413588"/>
                  <a:pt x="560799" y="30226"/>
                </a:cubicBezTo>
                <a:close/>
              </a:path>
            </a:pathLst>
          </a:custGeom>
        </p:spPr>
      </p:pic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886" y="294578"/>
            <a:ext cx="171471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663" y="1295837"/>
            <a:ext cx="112397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0F14822-B1F1-4730-A131-C3416A790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144" y="3942512"/>
            <a:ext cx="3237885" cy="2915488"/>
          </a:xfrm>
          <a:custGeom>
            <a:avLst/>
            <a:gdLst>
              <a:gd name="connsiteX0" fmla="*/ 1619364 w 3238728"/>
              <a:gd name="connsiteY0" fmla="*/ 0 h 2915488"/>
              <a:gd name="connsiteX1" fmla="*/ 3238728 w 3238728"/>
              <a:gd name="connsiteY1" fmla="*/ 1619364 h 2915488"/>
              <a:gd name="connsiteX2" fmla="*/ 2649430 w 3238728"/>
              <a:gd name="connsiteY2" fmla="*/ 2868944 h 2915488"/>
              <a:gd name="connsiteX3" fmla="*/ 2587188 w 3238728"/>
              <a:gd name="connsiteY3" fmla="*/ 2915488 h 2915488"/>
              <a:gd name="connsiteX4" fmla="*/ 651541 w 3238728"/>
              <a:gd name="connsiteY4" fmla="*/ 2915488 h 2915488"/>
              <a:gd name="connsiteX5" fmla="*/ 589298 w 3238728"/>
              <a:gd name="connsiteY5" fmla="*/ 2868944 h 2915488"/>
              <a:gd name="connsiteX6" fmla="*/ 0 w 3238728"/>
              <a:gd name="connsiteY6" fmla="*/ 1619364 h 2915488"/>
              <a:gd name="connsiteX7" fmla="*/ 1619364 w 3238728"/>
              <a:gd name="connsiteY7" fmla="*/ 0 h 29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728" h="2915488">
                <a:moveTo>
                  <a:pt x="1619364" y="0"/>
                </a:moveTo>
                <a:cubicBezTo>
                  <a:pt x="2513714" y="0"/>
                  <a:pt x="3238728" y="725014"/>
                  <a:pt x="3238728" y="1619364"/>
                </a:cubicBezTo>
                <a:cubicBezTo>
                  <a:pt x="3238728" y="2122436"/>
                  <a:pt x="3009329" y="2571929"/>
                  <a:pt x="2649430" y="2868944"/>
                </a:cubicBezTo>
                <a:lnTo>
                  <a:pt x="2587188" y="2915488"/>
                </a:lnTo>
                <a:lnTo>
                  <a:pt x="651541" y="2915488"/>
                </a:lnTo>
                <a:lnTo>
                  <a:pt x="589298" y="2868944"/>
                </a:lnTo>
                <a:cubicBezTo>
                  <a:pt x="229399" y="2571929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643ABF-E02C-1B3F-67B3-0C5A51FB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952" y="2990818"/>
            <a:ext cx="3970610" cy="2913872"/>
          </a:xfrm>
        </p:spPr>
        <p:txBody>
          <a:bodyPr anchor="t">
            <a:normAutofit/>
          </a:bodyPr>
          <a:lstStyle/>
          <a:p>
            <a:r>
              <a:rPr lang="en-US" sz="1500" b="1" i="1">
                <a:latin typeface="Gill Sans" panose="020B0502020104020203" pitchFamily="34" charset="-79"/>
                <a:cs typeface="Gill Sans" panose="020B0502020104020203" pitchFamily="34" charset="-79"/>
              </a:rPr>
              <a:t>Rakshanda Hedawoo</a:t>
            </a:r>
          </a:p>
          <a:p>
            <a:pPr marL="0" indent="0">
              <a:buNone/>
            </a:pPr>
            <a:r>
              <a:rPr lang="en-US" sz="1500" i="1">
                <a:latin typeface="Gill Sans Light" panose="020B0302020104020203" pitchFamily="34" charset="-79"/>
                <a:cs typeface="Gill Sans Light" panose="020B0302020104020203" pitchFamily="34" charset="-79"/>
              </a:rPr>
              <a:t>M.S. Information Systems in Robert H. Smith School of Business @UMD</a:t>
            </a:r>
          </a:p>
          <a:p>
            <a:endParaRPr lang="en-US" sz="1500" i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500" i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500" i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500" b="1" i="1">
                <a:latin typeface="Gill Sans" panose="020B0502020104020203" pitchFamily="34" charset="-79"/>
                <a:cs typeface="Gill Sans" panose="020B0502020104020203" pitchFamily="34" charset="-79"/>
              </a:rPr>
              <a:t>Yash Khanna</a:t>
            </a:r>
          </a:p>
          <a:p>
            <a:pPr marL="0" indent="0">
              <a:buNone/>
            </a:pPr>
            <a:r>
              <a:rPr lang="en-US" sz="1500" i="1">
                <a:latin typeface="Gill Sans Light" panose="020B0302020104020203" pitchFamily="34" charset="-79"/>
                <a:cs typeface="Gill Sans Light" panose="020B0302020104020203" pitchFamily="34" charset="-79"/>
              </a:rPr>
              <a:t>B.S. Information Sciences in College of Information Studies; ACES Student in Honors College @UMD</a:t>
            </a: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749" y="4368981"/>
            <a:ext cx="157504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1D8B8A66-AD7F-6D54-A322-A72C06818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r="4" b="2898"/>
          <a:stretch/>
        </p:blipFill>
        <p:spPr>
          <a:xfrm>
            <a:off x="1353660" y="3942512"/>
            <a:ext cx="3237883" cy="2915488"/>
          </a:xfrm>
          <a:custGeom>
            <a:avLst/>
            <a:gdLst/>
            <a:ahLst/>
            <a:cxnLst/>
            <a:rect l="l" t="t" r="r" b="b"/>
            <a:pathLst>
              <a:path w="3238727" h="2915488">
                <a:moveTo>
                  <a:pt x="1619364" y="0"/>
                </a:moveTo>
                <a:cubicBezTo>
                  <a:pt x="2513714" y="0"/>
                  <a:pt x="3238727" y="725014"/>
                  <a:pt x="3238727" y="1619364"/>
                </a:cubicBezTo>
                <a:cubicBezTo>
                  <a:pt x="3238727" y="2122436"/>
                  <a:pt x="3009328" y="2571928"/>
                  <a:pt x="2649429" y="2868943"/>
                </a:cubicBezTo>
                <a:lnTo>
                  <a:pt x="2587186" y="2915488"/>
                </a:lnTo>
                <a:lnTo>
                  <a:pt x="651541" y="2915488"/>
                </a:lnTo>
                <a:lnTo>
                  <a:pt x="589298" y="2868943"/>
                </a:lnTo>
                <a:cubicBezTo>
                  <a:pt x="229399" y="2571928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</p:spPr>
      </p:pic>
      <p:pic>
        <p:nvPicPr>
          <p:cNvPr id="5" name="Content Placeholder 4" descr="A person with dark hair wearing a suit&#10;&#10;Description automatically generated">
            <a:extLst>
              <a:ext uri="{FF2B5EF4-FFF2-40B4-BE49-F238E27FC236}">
                <a16:creationId xmlns:a16="http://schemas.microsoft.com/office/drawing/2014/main" id="{B76B9B30-356D-EE52-5FB0-1473B4AD3A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5470"/>
          <a:stretch/>
        </p:blipFill>
        <p:spPr>
          <a:xfrm>
            <a:off x="4174781" y="2271459"/>
            <a:ext cx="2367181" cy="2367798"/>
          </a:xfrm>
          <a:custGeom>
            <a:avLst/>
            <a:gdLst/>
            <a:ahLst/>
            <a:cxnLst/>
            <a:rect l="l" t="t" r="r" b="b"/>
            <a:pathLst>
              <a:path w="2367798" h="2367798">
                <a:moveTo>
                  <a:pt x="1183899" y="0"/>
                </a:moveTo>
                <a:cubicBezTo>
                  <a:pt x="1837748" y="0"/>
                  <a:pt x="2367798" y="530050"/>
                  <a:pt x="2367798" y="1183899"/>
                </a:cubicBezTo>
                <a:cubicBezTo>
                  <a:pt x="2367798" y="1837748"/>
                  <a:pt x="1837748" y="2367798"/>
                  <a:pt x="1183899" y="2367798"/>
                </a:cubicBezTo>
                <a:cubicBezTo>
                  <a:pt x="530050" y="2367798"/>
                  <a:pt x="0" y="1837748"/>
                  <a:pt x="0" y="1183899"/>
                </a:cubicBezTo>
                <a:cubicBezTo>
                  <a:pt x="0" y="530050"/>
                  <a:pt x="530050" y="0"/>
                  <a:pt x="1183899" y="0"/>
                </a:cubicBezTo>
                <a:close/>
              </a:path>
            </a:pathLst>
          </a:cu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3144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7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C8E10EB0-7BF8-5027-54F5-70E66852C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599" b="7109"/>
          <a:stretch/>
        </p:blipFill>
        <p:spPr>
          <a:xfrm>
            <a:off x="20" y="-8877"/>
            <a:ext cx="1218880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0F41A-D04F-134F-75D2-E43EAD01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38" y="698643"/>
            <a:ext cx="5242028" cy="5189746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How many of you consume at least one food product?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409" y="740316"/>
            <a:ext cx="139003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7095" y="969611"/>
            <a:ext cx="91115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2873" y="1484755"/>
            <a:ext cx="127681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459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62C3-7050-F76D-2058-6BEEAC6F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159" y="698643"/>
            <a:ext cx="4123684" cy="5301467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Dairy and egg Products</a:t>
            </a:r>
          </a:p>
          <a:p>
            <a:r>
              <a:rPr lang="en-US" b="1" dirty="0">
                <a:solidFill>
                  <a:srgbClr val="FFFFFF"/>
                </a:solidFill>
              </a:rPr>
              <a:t>Fruit and Fruit juices</a:t>
            </a:r>
          </a:p>
          <a:p>
            <a:r>
              <a:rPr lang="en-US" b="1" dirty="0">
                <a:solidFill>
                  <a:srgbClr val="FFFFFF"/>
                </a:solidFill>
              </a:rPr>
              <a:t>Vegetables</a:t>
            </a:r>
          </a:p>
          <a:p>
            <a:r>
              <a:rPr lang="en-US" b="1" dirty="0">
                <a:solidFill>
                  <a:srgbClr val="FFFFFF"/>
                </a:solidFill>
              </a:rPr>
              <a:t>Beans </a:t>
            </a:r>
          </a:p>
          <a:p>
            <a:r>
              <a:rPr lang="en-US" b="1" dirty="0">
                <a:solidFill>
                  <a:srgbClr val="FFFFFF"/>
                </a:solidFill>
              </a:rPr>
              <a:t>Baked products</a:t>
            </a:r>
          </a:p>
          <a:p>
            <a:r>
              <a:rPr lang="en-US" b="1" dirty="0">
                <a:solidFill>
                  <a:srgbClr val="FFFFFF"/>
                </a:solidFill>
              </a:rPr>
              <a:t>Grains and Pasta</a:t>
            </a:r>
          </a:p>
        </p:txBody>
      </p:sp>
    </p:spTree>
    <p:extLst>
      <p:ext uri="{BB962C8B-B14F-4D97-AF65-F5344CB8AC3E}">
        <p14:creationId xmlns:p14="http://schemas.microsoft.com/office/powerpoint/2010/main" val="409276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703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C4440-8C11-4E3A-9756-5BFDA56C5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7C051D3D-E6E1-7ED5-BB90-F5E1B5457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08"/>
          <a:stretch/>
        </p:blipFill>
        <p:spPr>
          <a:xfrm>
            <a:off x="20" y="8313"/>
            <a:ext cx="1218880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D0D12-A0F4-AA9E-E7C5-CD500995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5" y="1598246"/>
            <a:ext cx="5002491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100" b="1" cap="all" dirty="0">
                <a:solidFill>
                  <a:srgbClr val="FFFFFF"/>
                </a:solidFill>
              </a:rPr>
              <a:t>Questions</a:t>
            </a:r>
            <a:endParaRPr lang="en-US" sz="61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5903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60C0C6-90FE-D2CD-A518-4FCB1444FE17}"/>
              </a:ext>
            </a:extLst>
          </p:cNvPr>
          <p:cNvSpPr txBox="1"/>
          <p:nvPr/>
        </p:nvSpPr>
        <p:spPr>
          <a:xfrm>
            <a:off x="5646466" y="1447800"/>
            <a:ext cx="5943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Which food categories have gone through the significant change overtime?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When comparing nutrients from the two datasets, does the mean value for SR Legacy fall between the minimum and maximum values of the Foundation Foods? 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Which nutrients fall out of range the most and which fall in range more frequently?</a:t>
            </a:r>
          </a:p>
        </p:txBody>
      </p:sp>
    </p:spTree>
    <p:extLst>
      <p:ext uri="{BB962C8B-B14F-4D97-AF65-F5344CB8AC3E}">
        <p14:creationId xmlns:p14="http://schemas.microsoft.com/office/powerpoint/2010/main" val="397837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703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09036" y="1267063"/>
            <a:ext cx="139000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5903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graph of food category&#10;&#10;Description automatically generated">
            <a:extLst>
              <a:ext uri="{FF2B5EF4-FFF2-40B4-BE49-F238E27FC236}">
                <a16:creationId xmlns:a16="http://schemas.microsoft.com/office/drawing/2014/main" id="{084935F0-E596-52F4-3541-E52F79C5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63" y="685738"/>
            <a:ext cx="8372126" cy="5316298"/>
          </a:xfrm>
          <a:prstGeom prst="rect">
            <a:avLst/>
          </a:prstGeom>
        </p:spPr>
      </p:pic>
      <p:sp>
        <p:nvSpPr>
          <p:cNvPr id="2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9740" y="1659316"/>
            <a:ext cx="127680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AD382-E332-784B-6CD1-2097669E8CC6}"/>
              </a:ext>
            </a:extLst>
          </p:cNvPr>
          <p:cNvSpPr txBox="1"/>
          <p:nvPr/>
        </p:nvSpPr>
        <p:spPr>
          <a:xfrm>
            <a:off x="5961865" y="1681894"/>
            <a:ext cx="41844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1: Dairy and egg products </a:t>
            </a:r>
          </a:p>
          <a:p>
            <a:r>
              <a:rPr lang="en-US" sz="1400" dirty="0"/>
              <a:t>9: Fruit and fruit juices</a:t>
            </a:r>
          </a:p>
          <a:p>
            <a:r>
              <a:rPr lang="en-US" sz="1400" dirty="0"/>
              <a:t>11: Vegetable and vegetable products</a:t>
            </a:r>
          </a:p>
          <a:p>
            <a:r>
              <a:rPr lang="en-US" sz="1400" dirty="0"/>
              <a:t>16: Legumes </a:t>
            </a:r>
          </a:p>
          <a:p>
            <a:r>
              <a:rPr lang="en-US" sz="1400" dirty="0"/>
              <a:t>18: Baked products</a:t>
            </a:r>
          </a:p>
          <a:p>
            <a:r>
              <a:rPr lang="en-US" sz="1400" dirty="0"/>
              <a:t>20: Cereal grains and pasta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9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703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arison of values&#10;&#10;Description automatically generated">
            <a:extLst>
              <a:ext uri="{FF2B5EF4-FFF2-40B4-BE49-F238E27FC236}">
                <a16:creationId xmlns:a16="http://schemas.microsoft.com/office/drawing/2014/main" id="{E4CF789A-69DF-62D2-5203-4AB4F39D1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804"/>
          <a:stretch/>
        </p:blipFill>
        <p:spPr>
          <a:xfrm>
            <a:off x="307694" y="261437"/>
            <a:ext cx="11573436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703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diagram of a comparison of different values&#10;&#10;Description automatically generated">
            <a:extLst>
              <a:ext uri="{FF2B5EF4-FFF2-40B4-BE49-F238E27FC236}">
                <a16:creationId xmlns:a16="http://schemas.microsoft.com/office/drawing/2014/main" id="{E923D38F-75C9-D28C-B599-A02915826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625"/>
          <a:stretch/>
        </p:blipFill>
        <p:spPr>
          <a:xfrm>
            <a:off x="307694" y="261437"/>
            <a:ext cx="11573436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705BB-8E5E-54BE-505D-B57833FE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125"/>
            <a:ext cx="9802365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Food categories to analyze change in nutrient value 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703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42" y="591829"/>
            <a:ext cx="139003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59729" y="821124"/>
            <a:ext cx="9111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5506" y="1336268"/>
            <a:ext cx="127681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42613-FC16-64ED-5865-825A34952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356"/>
              </p:ext>
            </p:extLst>
          </p:nvPr>
        </p:nvGraphicFramePr>
        <p:xfrm>
          <a:off x="837981" y="1825625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703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4" descr="A chart of different nutrients&#10;&#10;Description automatically generated with medium confidence">
            <a:extLst>
              <a:ext uri="{FF2B5EF4-FFF2-40B4-BE49-F238E27FC236}">
                <a16:creationId xmlns:a16="http://schemas.microsoft.com/office/drawing/2014/main" id="{D5A85B8D-A6D2-DB8E-1829-E8F7D6B0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92088"/>
            <a:ext cx="9601200" cy="64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878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1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{78F3E534-290E-C443-8481-11B5487FAB54}tf10001072</Template>
  <TotalTime>939</TotalTime>
  <Words>256</Words>
  <Application>Microsoft Macintosh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Constantia</vt:lpstr>
      <vt:lpstr>Gill Sans</vt:lpstr>
      <vt:lpstr>Gill Sans Light</vt:lpstr>
      <vt:lpstr>Univers</vt:lpstr>
      <vt:lpstr>GradientVTI</vt:lpstr>
      <vt:lpstr>Nutrition Analytics </vt:lpstr>
      <vt:lpstr>Meet the team</vt:lpstr>
      <vt:lpstr>How many of you consume at least one food product?</vt:lpstr>
      <vt:lpstr>Questions</vt:lpstr>
      <vt:lpstr>PowerPoint Presentation</vt:lpstr>
      <vt:lpstr>PowerPoint Presentation</vt:lpstr>
      <vt:lpstr>PowerPoint Presentation</vt:lpstr>
      <vt:lpstr>Food categories to analyze change in nutrient value  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Nutrient Analytics </dc:title>
  <dc:creator>Yash Raj Khanna</dc:creator>
  <cp:lastModifiedBy>Yash Raj Khanna</cp:lastModifiedBy>
  <cp:revision>2</cp:revision>
  <dcterms:created xsi:type="dcterms:W3CDTF">2024-03-01T22:25:32Z</dcterms:created>
  <dcterms:modified xsi:type="dcterms:W3CDTF">2024-03-02T14:05:21Z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