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  <p:embeddedFont>
      <p:font typeface="Poppins ExtraBold"/>
      <p:bold r:id="rId25"/>
      <p:boldItalic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OldStandardT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OldStandardTT-italic.fntdata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ExtraBold-boldItalic.fntdata"/><Relationship Id="rId25" Type="http://schemas.openxmlformats.org/officeDocument/2006/relationships/font" Target="fonts/PoppinsExtraBold-bold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a19a515ce4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a19a515ce4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a23873b1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a23873b1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4dda1946d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4dda1946d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Reputation and Quality: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Academic Reputation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Employer Reputation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 and Faculty Metrics: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Faculty-to-Student Ratio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International Faculty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 Satisfaction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Career and Alumni Outcomes: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Alumni Salary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Career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Employment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Alumni 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Educational and Financial Factors: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Debt After Graduation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Admissions Standards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Academic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Graduation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Financial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 of Investment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Institutional Recognition: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Outcomes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Brand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Fortune 1000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a23873b1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a23873b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57" name="Google Shape;57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65" name="Google Shape;65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66" name="Google Shape;66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7" name="Google Shape;67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" name="Google Shape;68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0" name="Google Shape;70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" name="Google Shape;71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3" name="Google Shape;73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" name="Google Shape;7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86" name="Google Shape;86;p14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" name="Google Shape;91;p14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92" name="Google Shape;92;p14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97" name="Google Shape;97;p14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" name="Google Shape;100;p14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107" name="Google Shape;107;p15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110" name="Google Shape;110;p15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15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116" name="Google Shape;116;p15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119" name="Google Shape;119;p15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120" name="Google Shape;120;p15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1" name="Google Shape;121;p15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23" name="Google Shape;123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15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2" name="Google Shape;132;p16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133" name="Google Shape;133;p16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6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137" name="Google Shape;137;p16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141" name="Google Shape;141;p1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42" name="Google Shape;142;p1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3" name="Google Shape;143;p1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45" name="Google Shape;145;p1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" name="Google Shape;146;p1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1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48" name="Google Shape;148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" name="Google Shape;149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51" name="Google Shape;151;p1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" name="Google Shape;152;p1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56" name="Google Shape;156;p1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60" name="Google Shape;160;p1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64" name="Google Shape;164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5" name="Google Shape;165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1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8" name="Google Shape;168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71" name="Google Shape;171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73" name="Google Shape;173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4" name="Google Shape;174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76" name="Google Shape;176;p1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180" name="Google Shape;180;p18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8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185" name="Google Shape;185;p18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186" name="Google Shape;186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87" name="Google Shape;187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8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189" name="Google Shape;189;p18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0" name="Google Shape;190;p18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8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3" name="Google Shape;193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195" name="Google Shape;195;p18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6" name="Google Shape;196;p18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7" name="Google Shape;19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9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204" name="Google Shape;204;p19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14" name="Google Shape;214;p19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216" name="Google Shape;216;p1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7" name="Google Shape;217;p1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219" name="Google Shape;219;p1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20" name="Google Shape;220;p1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23" name="Google Shape;223;p1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225" name="Google Shape;225;p1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6" name="Google Shape;226;p1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" name="Google Shape;227;p19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228" name="Google Shape;228;p19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9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20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0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0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1" name="Google Shape;241;p20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242" name="Google Shape;242;p20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20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245" name="Google Shape;245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246" name="Google Shape;246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7" name="Google Shape;247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249" name="Google Shape;249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52" name="Google Shape;252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53" name="Google Shape;253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255" name="Google Shape;255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6" name="Google Shape;256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7" name="Google Shape;257;p20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259" name="Google Shape;259;p20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1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1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70" name="Google Shape;270;p21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71" name="Google Shape;271;p21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72" name="Google Shape;272;p21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73" name="Google Shape;273;p21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74" name="Google Shape;274;p21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75" name="Google Shape;275;p21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276" name="Google Shape;276;p21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1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279" name="Google Shape;279;p21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280" name="Google Shape;280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1" name="Google Shape;281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21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283" name="Google Shape;283;p21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4" name="Google Shape;284;p21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2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86" name="Google Shape;286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7" name="Google Shape;287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1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289" name="Google Shape;289;p21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0" name="Google Shape;290;p21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1" name="Google Shape;291;p21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21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293" name="Google Shape;293;p21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2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97" name="Google Shape;297;p22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2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301" name="Google Shape;301;p22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304" name="Google Shape;304;p22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2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" name="Google Shape;308;p22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9" name="Google Shape;309;p22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310" name="Google Shape;310;p22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2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9" name="Google Shape;319;p24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4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21" name="Google Shape;321;p24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322" name="Google Shape;322;p24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4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4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327" name="Google Shape;327;p24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28" name="Google Shape;328;p2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9" name="Google Shape;329;p2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1" name="Google Shape;331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2" name="Google Shape;332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24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4" name="Google Shape;334;p2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5" name="Google Shape;335;p2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25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338" name="Google Shape;338;p25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5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42" name="Google Shape;342;p25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43" name="Google Shape;343;p25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344" name="Google Shape;344;p25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5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347" name="Google Shape;347;p25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348" name="Google Shape;348;p25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25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351" name="Google Shape;351;p25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" name="Google Shape;353;p25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6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357" name="Google Shape;357;p26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6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361" name="Google Shape;361;p26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6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6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6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6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26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6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71" name="Google Shape;371;p26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372" name="Google Shape;372;p26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26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377" name="Google Shape;377;p26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378" name="Google Shape;378;p26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79" name="Google Shape;379;p26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0" name="Google Shape;380;p26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1" name="Google Shape;381;p26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2" name="Google Shape;382;p26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26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5" name="Google Shape;385;p26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26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88" name="Google Shape;388;p26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9" name="Google Shape;389;p26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0" name="Google Shape;390;p26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391" name="Google Shape;391;p26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2" name="Google Shape;392;p26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" name="Google Shape;394;p26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5" name="Google Shape;395;p26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7" name="Google Shape;397;p26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398" name="Google Shape;398;p26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9" name="Google Shape;399;p26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0" name="Google Shape;400;p26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401" name="Google Shape;401;p26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02" name="Google Shape;402;p26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7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405" name="Google Shape;405;p27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07" name="Google Shape;407;p27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08" name="Google Shape;408;p27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409" name="Google Shape;409;p27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11" name="Google Shape;411;p27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412" name="Google Shape;412;p2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13" name="Google Shape;413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4" name="Google Shape;414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2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16" name="Google Shape;416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7" name="Google Shape;417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2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19" name="Google Shape;419;p2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0" name="Google Shape;420;p2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2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22" name="Google Shape;422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3" name="Google Shape;423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27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5" name="Google Shape;425;p27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6" name="Google Shape;426;p27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27" name="Google Shape;427;p27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27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9" name="Google Shape;429;p27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0" name="Google Shape;430;p27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7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2" name="Google Shape;432;p27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6" name="Google Shape;436;p28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7" name="Google Shape;437;p28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438" name="Google Shape;438;p28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8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441" name="Google Shape;441;p28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42" name="Google Shape;442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43" name="Google Shape;443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28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45" name="Google Shape;445;p28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6" name="Google Shape;446;p28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" name="Google Shape;447;p28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448" name="Google Shape;448;p28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49" name="Google Shape;449;p28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8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51" name="Google Shape;451;p28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2" name="Google Shape;452;p28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3" name="Google Shape;453;p28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28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455" name="Google Shape;455;p28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29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462" name="Google Shape;462;p29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63" name="Google Shape;463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4" name="Google Shape;464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29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466" name="Google Shape;46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7" name="Google Shape;46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29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69" name="Google Shape;46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0" name="Google Shape;47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9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472" name="Google Shape;472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3" name="Google Shape;473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4" name="Google Shape;474;p29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475" name="Google Shape;475;p29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29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8" name="Google Shape;478;p29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81" name="Google Shape;481;p30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482" name="Google Shape;482;p30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483" name="Google Shape;483;p3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4" name="Google Shape;484;p3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" name="Google Shape;485;p3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86" name="Google Shape;486;p3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" name="Google Shape;488;p30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489" name="Google Shape;489;p3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0" name="Google Shape;490;p3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1" name="Google Shape;491;p30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492" name="Google Shape;492;p30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1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498" name="Google Shape;498;p31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499" name="Google Shape;499;p31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31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1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1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504" name="Google Shape;504;p3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505" name="Google Shape;505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6" name="Google Shape;506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3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508" name="Google Shape;508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9" name="Google Shape;509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3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511" name="Google Shape;511;p3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2" name="Google Shape;512;p3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3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514" name="Google Shape;514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5" name="Google Shape;515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6" name="Google Shape;51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7" name="Google Shape;517;p31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0" name="Google Shape;520;p32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2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2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523" name="Google Shape;523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524" name="Google Shape;524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5" name="Google Shape;525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6" name="Google Shape;526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527" name="Google Shape;527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28" name="Google Shape;528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530" name="Google Shape;530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1" name="Google Shape;531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533" name="Google Shape;533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4" name="Google Shape;534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" name="Google Shape;535;p32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536" name="Google Shape;536;p32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33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540" name="Google Shape;540;p33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43" name="Google Shape;543;p33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4" name="Google Shape;544;p33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5" name="Google Shape;545;p33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46" name="Google Shape;546;p33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47" name="Google Shape;547;p33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548" name="Google Shape;548;p3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549" name="Google Shape;54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0" name="Google Shape;55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3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52" name="Google Shape;55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3" name="Google Shape;55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3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555" name="Google Shape;555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6" name="Google Shape;556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7" name="Google Shape;557;p33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3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4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561" name="Google Shape;561;p34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4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565" name="Google Shape;565;p34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6" name="Google Shape;566;p34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567" name="Google Shape;567;p34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8" name="Google Shape;568;p34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569" name="Google Shape;569;p34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4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71" name="Google Shape;571;p34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572" name="Google Shape;572;p34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4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7" name="Google Shape;577;p34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3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5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581" name="Google Shape;581;p35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4" name="Google Shape;584;p35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5" name="Google Shape;585;p35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5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5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588" name="Google Shape;588;p35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589" name="Google Shape;589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0" name="Google Shape;590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1" name="Google Shape;591;p35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592" name="Google Shape;592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93" name="Google Shape;593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35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595" name="Google Shape;595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96" name="Google Shape;596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35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598" name="Google Shape;598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9" name="Google Shape;599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6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602" name="Google Shape;602;p36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6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605" name="Google Shape;605;p36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606" name="Google Shape;606;p36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607" name="Google Shape;607;p36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08" name="Google Shape;608;p36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9" name="Google Shape;609;p36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610" name="Google Shape;610;p36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11" name="Google Shape;611;p36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2" name="Google Shape;612;p36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613" name="Google Shape;613;p36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14" name="Google Shape;614;p36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5" name="Google Shape;615;p36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616" name="Google Shape;616;p36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617" name="Google Shape;617;p36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18" name="Google Shape;618;p36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9" name="Google Shape;619;p36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620" name="Google Shape;620;p36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21" name="Google Shape;621;p36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2" name="Google Shape;622;p36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623" name="Google Shape;623;p36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24" name="Google Shape;624;p36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5" name="Google Shape;625;p36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626" name="Google Shape;626;p36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27" name="Google Shape;627;p36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8" name="Google Shape;628;p36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629" name="Google Shape;629;p36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30" name="Google Shape;630;p36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1" name="Google Shape;631;p36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632" name="Google Shape;632;p36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33" name="Google Shape;633;p36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4" name="Google Shape;634;p36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635" name="Google Shape;635;p36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36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637" name="Google Shape;637;p36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9" name="Google Shape;639;p36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640" name="Google Shape;640;p36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4" name="Google Shape;644;p36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8"/>
          <p:cNvSpPr txBox="1"/>
          <p:nvPr>
            <p:ph idx="1" type="subTitle"/>
          </p:nvPr>
        </p:nvSpPr>
        <p:spPr>
          <a:xfrm>
            <a:off x="512700" y="3813850"/>
            <a:ext cx="39531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260"/>
              <a:t>Team 7</a:t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60"/>
              <a:t>Rakshanda Hedawoo </a:t>
            </a:r>
            <a:endParaRPr sz="13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60"/>
              <a:t>Srinivas Varma Chintalapati</a:t>
            </a:r>
            <a:endParaRPr sz="13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60"/>
              <a:t>Krupa Shah</a:t>
            </a:r>
            <a:endParaRPr sz="13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60"/>
              <a:t>Srinidhi Reddy Elkicherla</a:t>
            </a:r>
            <a:endParaRPr sz="1360"/>
          </a:p>
        </p:txBody>
      </p:sp>
      <p:sp>
        <p:nvSpPr>
          <p:cNvPr id="652" name="Google Shape;652;p3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SYSTEMS</a:t>
            </a:r>
            <a:endParaRPr/>
          </a:p>
        </p:txBody>
      </p:sp>
      <p:grpSp>
        <p:nvGrpSpPr>
          <p:cNvPr id="653" name="Google Shape;653;p38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654" name="Google Shape;654;p38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655" name="Google Shape;655;p38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6" name="Google Shape;656;p38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7" name="Google Shape;657;p38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59" name="Google Shape;659;p38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38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661" name="Google Shape;661;p3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2" name="Google Shape;662;p3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664" name="Google Shape;664;p38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5" name="Google Shape;665;p38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38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667" name="Google Shape;667;p38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668" name="Google Shape;668;p3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9" name="Google Shape;669;p3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" name="Google Shape;670;p38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671" name="Google Shape;671;p3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72" name="Google Shape;672;p3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38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674" name="Google Shape;674;p3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75" name="Google Shape;675;p3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" name="Google Shape;676;p38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677" name="Google Shape;677;p38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78" name="Google Shape;678;p38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38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680" name="Google Shape;680;p3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1" name="Google Shape;681;p3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38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683" name="Google Shape;683;p3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4" name="Google Shape;684;p3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7"/>
          <p:cNvSpPr txBox="1"/>
          <p:nvPr/>
        </p:nvSpPr>
        <p:spPr>
          <a:xfrm>
            <a:off x="96150" y="465775"/>
            <a:ext cx="895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Who are the top-ranking competitors for UMD Smith School in MBA?</a:t>
            </a:r>
            <a:endParaRPr b="1"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12" name="Google Shape;8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75" y="942775"/>
            <a:ext cx="6105874" cy="4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8"/>
          <p:cNvSpPr txBox="1"/>
          <p:nvPr/>
        </p:nvSpPr>
        <p:spPr>
          <a:xfrm>
            <a:off x="219350" y="395175"/>
            <a:ext cx="86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 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18" name="Google Shape;8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75" y="887775"/>
            <a:ext cx="7169325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39"/>
          <p:cNvPicPr preferRelativeResize="0"/>
          <p:nvPr>
            <p:ph idx="2" type="pic"/>
          </p:nvPr>
        </p:nvPicPr>
        <p:blipFill rotWithShape="1">
          <a:blip r:embed="rId3">
            <a:alphaModFix amt="25000"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90" name="Google Shape;690;p39"/>
          <p:cNvSpPr/>
          <p:nvPr/>
        </p:nvSpPr>
        <p:spPr>
          <a:xfrm rot="10800000">
            <a:off x="6282847" y="-1832467"/>
            <a:ext cx="4392129" cy="259071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9"/>
          <p:cNvSpPr/>
          <p:nvPr/>
        </p:nvSpPr>
        <p:spPr>
          <a:xfrm flipH="1">
            <a:off x="-892962" y="426417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9"/>
          <p:cNvSpPr txBox="1"/>
          <p:nvPr>
            <p:ph type="title"/>
          </p:nvPr>
        </p:nvSpPr>
        <p:spPr>
          <a:xfrm>
            <a:off x="2412600" y="533400"/>
            <a:ext cx="4318800" cy="4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896"/>
              <a:buFont typeface="Arial"/>
              <a:buNone/>
            </a:pPr>
            <a:r>
              <a:rPr lang="en" sz="1933"/>
              <a:t>A</a:t>
            </a:r>
            <a:r>
              <a:rPr lang="en" sz="1933"/>
              <a:t> leading consulting firm specializing in university rankings.</a:t>
            </a:r>
            <a:endParaRPr sz="1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33"/>
              <a:t>Core Service: </a:t>
            </a:r>
            <a:endParaRPr b="1" sz="1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896"/>
              <a:buFont typeface="Arial"/>
              <a:buNone/>
            </a:pPr>
            <a:r>
              <a:rPr lang="en" sz="1933"/>
              <a:t>Assisting universities in enhancing their rankings by analyzing real-time data and trends in the educational landscape.</a:t>
            </a:r>
            <a:endParaRPr sz="19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9"/>
          <p:cNvGrpSpPr/>
          <p:nvPr/>
        </p:nvGrpSpPr>
        <p:grpSpPr>
          <a:xfrm flipH="1">
            <a:off x="7409604" y="2743946"/>
            <a:ext cx="3599787" cy="1044104"/>
            <a:chOff x="-1431671" y="656496"/>
            <a:chExt cx="3599787" cy="1044104"/>
          </a:xfrm>
        </p:grpSpPr>
        <p:grpSp>
          <p:nvGrpSpPr>
            <p:cNvPr id="694" name="Google Shape;694;p39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695" name="Google Shape;695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6" name="Google Shape;696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39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698" name="Google Shape;698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99" name="Google Shape;699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39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01" name="Google Shape;701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02" name="Google Shape;702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39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04" name="Google Shape;704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05" name="Google Shape;705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39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707" name="Google Shape;707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08" name="Google Shape;708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39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10" name="Google Shape;710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1" name="Google Shape;711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39"/>
          <p:cNvGrpSpPr/>
          <p:nvPr/>
        </p:nvGrpSpPr>
        <p:grpSpPr>
          <a:xfrm>
            <a:off x="-1892403" y="269477"/>
            <a:ext cx="3427062" cy="540036"/>
            <a:chOff x="-1366378" y="3596340"/>
            <a:chExt cx="3427062" cy="540036"/>
          </a:xfrm>
        </p:grpSpPr>
        <p:grpSp>
          <p:nvGrpSpPr>
            <p:cNvPr id="713" name="Google Shape;713;p39"/>
            <p:cNvGrpSpPr/>
            <p:nvPr/>
          </p:nvGrpSpPr>
          <p:grpSpPr>
            <a:xfrm>
              <a:off x="-1366378" y="4034012"/>
              <a:ext cx="3070084" cy="102364"/>
              <a:chOff x="1779150" y="2604263"/>
              <a:chExt cx="3811875" cy="127113"/>
            </a:xfrm>
          </p:grpSpPr>
          <p:sp>
            <p:nvSpPr>
              <p:cNvPr id="714" name="Google Shape;714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5" name="Google Shape;715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39"/>
            <p:cNvGrpSpPr/>
            <p:nvPr/>
          </p:nvGrpSpPr>
          <p:grpSpPr>
            <a:xfrm flipH="1">
              <a:off x="-949619" y="3596340"/>
              <a:ext cx="3010303" cy="380635"/>
              <a:chOff x="5446772" y="1743190"/>
              <a:chExt cx="3010303" cy="380635"/>
            </a:xfrm>
          </p:grpSpPr>
          <p:grpSp>
            <p:nvGrpSpPr>
              <p:cNvPr id="717" name="Google Shape;717;p39"/>
              <p:cNvGrpSpPr/>
              <p:nvPr/>
            </p:nvGrpSpPr>
            <p:grpSpPr>
              <a:xfrm flipH="1">
                <a:off x="5898325" y="1865405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718" name="Google Shape;718;p3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19" name="Google Shape;719;p3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0" name="Google Shape;720;p39"/>
              <p:cNvGrpSpPr/>
              <p:nvPr/>
            </p:nvGrpSpPr>
            <p:grpSpPr>
              <a:xfrm flipH="1">
                <a:off x="5477439" y="198763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721" name="Google Shape;721;p3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22" name="Google Shape;722;p3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3" name="Google Shape;723;p39"/>
              <p:cNvGrpSpPr/>
              <p:nvPr/>
            </p:nvGrpSpPr>
            <p:grpSpPr>
              <a:xfrm flipH="1">
                <a:off x="5446772" y="17431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724" name="Google Shape;724;p3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25" name="Google Shape;725;p3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pic>
        <p:nvPicPr>
          <p:cNvPr id="726" name="Google Shape;72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600" y="-2"/>
            <a:ext cx="3131050" cy="31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40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732" name="Google Shape;732;p40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733" name="Google Shape;733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4" name="Google Shape;734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" name="Google Shape;735;p40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736" name="Google Shape;736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7" name="Google Shape;737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8" name="Google Shape;738;p40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739" name="Google Shape;739;p40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0" name="Google Shape;740;p40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1" name="Google Shape;741;p40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742" name="Google Shape;742;p40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743" name="Google Shape;743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4" name="Google Shape;744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40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746" name="Google Shape;746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47" name="Google Shape;747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8" name="Google Shape;748;p40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49" name="Google Shape;749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50" name="Google Shape;750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40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752" name="Google Shape;752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53" name="Google Shape;753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40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755" name="Google Shape;755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56" name="Google Shape;756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40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758" name="Google Shape;758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9" name="Google Shape;759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0" name="Google Shape;760;p40"/>
          <p:cNvSpPr txBox="1"/>
          <p:nvPr/>
        </p:nvSpPr>
        <p:spPr>
          <a:xfrm>
            <a:off x="187200" y="1490150"/>
            <a:ext cx="9144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ld Standard TT"/>
                <a:ea typeface="Old Standard TT"/>
                <a:cs typeface="Old Standard TT"/>
                <a:sym typeface="Old Standard TT"/>
              </a:rPr>
              <a:t>PROJECT MISSION</a:t>
            </a:r>
            <a:endParaRPr b="1" sz="2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❏"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Aims to empower UMD Smith School stakeholders with detailed, accurate ranking data.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❏"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Develops a state-of-the-art database integrating diverse data over multiple years.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❏"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Utilizes comprehensive ranking data to provide valuable insights for UMD stakeholders.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❏"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Examining how data sources weigh and evaluate programs, focusing on specific criteria.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ld Standard TT"/>
              <a:buChar char="❏"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Analyzing top competitors to strategize Smith School's improved market standing.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 txBox="1"/>
          <p:nvPr/>
        </p:nvSpPr>
        <p:spPr>
          <a:xfrm>
            <a:off x="152400" y="3333750"/>
            <a:ext cx="259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Current Students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Prospective Student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Parents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Academic Advisor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Professors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66" name="Google Shape;7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19200"/>
            <a:ext cx="23526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075" y="1219200"/>
            <a:ext cx="23526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6950" y="1219200"/>
            <a:ext cx="23526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41"/>
          <p:cNvSpPr txBox="1"/>
          <p:nvPr/>
        </p:nvSpPr>
        <p:spPr>
          <a:xfrm>
            <a:off x="533400" y="819150"/>
            <a:ext cx="2241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Users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0" name="Google Shape;770;p41"/>
          <p:cNvSpPr txBox="1"/>
          <p:nvPr/>
        </p:nvSpPr>
        <p:spPr>
          <a:xfrm>
            <a:off x="3276600" y="819150"/>
            <a:ext cx="2241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Ranking Sources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1" name="Google Shape;771;p41"/>
          <p:cNvSpPr txBox="1"/>
          <p:nvPr/>
        </p:nvSpPr>
        <p:spPr>
          <a:xfrm>
            <a:off x="6096000" y="819150"/>
            <a:ext cx="2241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Ranking Criteria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2" name="Google Shape;772;p41"/>
          <p:cNvSpPr txBox="1"/>
          <p:nvPr/>
        </p:nvSpPr>
        <p:spPr>
          <a:xfrm>
            <a:off x="2971800" y="3333750"/>
            <a:ext cx="3151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QS World University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Financial Times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U.S. News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Poets &amp; Quants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Fortune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Edvoy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3" name="Google Shape;773;p41"/>
          <p:cNvSpPr txBox="1"/>
          <p:nvPr/>
        </p:nvSpPr>
        <p:spPr>
          <a:xfrm>
            <a:off x="5638800" y="3333750"/>
            <a:ext cx="3725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Reputation and Quality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Student and Faculty Metrics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Career and Alumni Outcomes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Educational &amp; Financial Factors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Institutional Recognition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4" name="Google Shape;774;p41"/>
          <p:cNvSpPr txBox="1"/>
          <p:nvPr/>
        </p:nvSpPr>
        <p:spPr>
          <a:xfrm>
            <a:off x="187200" y="2709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Old Standard TT"/>
                <a:ea typeface="Old Standard TT"/>
                <a:cs typeface="Old Standard TT"/>
                <a:sym typeface="Old Standard TT"/>
              </a:rPr>
              <a:t>BACKGROUND ANALYSIS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"/>
          <p:cNvSpPr txBox="1"/>
          <p:nvPr>
            <p:ph type="title"/>
          </p:nvPr>
        </p:nvSpPr>
        <p:spPr>
          <a:xfrm>
            <a:off x="484050" y="168450"/>
            <a:ext cx="81759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40"/>
              <a:t>CONCEPTUAL DATABASE DESIGN </a:t>
            </a:r>
            <a:endParaRPr b="1" sz="2340"/>
          </a:p>
        </p:txBody>
      </p:sp>
      <p:pic>
        <p:nvPicPr>
          <p:cNvPr id="780" name="Google Shape;7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888" y="1065086"/>
            <a:ext cx="4556225" cy="3426574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42"/>
          <p:cNvSpPr txBox="1"/>
          <p:nvPr>
            <p:ph idx="1" type="subTitle"/>
          </p:nvPr>
        </p:nvSpPr>
        <p:spPr>
          <a:xfrm>
            <a:off x="3077575" y="594250"/>
            <a:ext cx="41850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Entity Relationship Diagram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DATABASE DESIGN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804"/>
              <a:buFont typeface="Arial"/>
              <a:buNone/>
            </a:pPr>
            <a:r>
              <a:rPr lang="en" sz="2044"/>
              <a:t>Relational Schema</a:t>
            </a:r>
            <a:endParaRPr sz="2044"/>
          </a:p>
        </p:txBody>
      </p:sp>
      <p:sp>
        <p:nvSpPr>
          <p:cNvPr id="787" name="Google Shape;787;p43"/>
          <p:cNvSpPr txBox="1"/>
          <p:nvPr/>
        </p:nvSpPr>
        <p:spPr>
          <a:xfrm>
            <a:off x="720000" y="1217150"/>
            <a:ext cx="78273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University(</a:t>
            </a:r>
            <a:r>
              <a:rPr b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uniName, uniLocation, foundedYear, alumniNetwork)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Program(</a:t>
            </a:r>
            <a:r>
              <a:rPr b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progName, progLocation, tuitionFee, progDuration,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employabilityRate)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RankSource(</a:t>
            </a:r>
            <a:r>
              <a:rPr b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rankSrcId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rankSrcName, rankSrcLink, rankingCriteria)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Criteria(</a:t>
            </a:r>
            <a:r>
              <a:rPr b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rankCriteria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i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rankSrcId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User(</a:t>
            </a:r>
            <a:r>
              <a:rPr b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userName, userEmailId, userCategory)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Ranks(</a:t>
            </a:r>
            <a:r>
              <a:rPr b="1" i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i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rankSrcId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rankYear</a:t>
            </a:r>
            <a:r>
              <a:rPr b="1"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Offers(</a:t>
            </a:r>
            <a:r>
              <a:rPr b="1" i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i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Visits(</a:t>
            </a:r>
            <a:r>
              <a:rPr b="1" i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rankSrcId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i="1" lang="en" sz="17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userId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11"/>
              <a:t>PHYSICAL DATABASE DESIGN</a:t>
            </a:r>
            <a:endParaRPr b="1" sz="2711"/>
          </a:p>
        </p:txBody>
      </p:sp>
      <p:sp>
        <p:nvSpPr>
          <p:cNvPr id="793" name="Google Shape;793;p44"/>
          <p:cNvSpPr txBox="1"/>
          <p:nvPr/>
        </p:nvSpPr>
        <p:spPr>
          <a:xfrm>
            <a:off x="380000" y="1232350"/>
            <a:ext cx="79776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TABLE [UniRank.Program](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progId CHAR (4) NOT NULL,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uniId CHAR(4) NOT NULL,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progName VARCHAR (60),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progLocation VARCHAR (60),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progTuitionFee DECIMAL,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progDuration DECIMAL,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progEmployabilityRate DECIMAL,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CONSTRAINT pk_Program_progId PRIMARY KEY (progId),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CONSTRAINT fk_Program_uniId FOREIGN KEY (uniId)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REFERENCES [UniRank.University] (uniId)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ON DELETE CASCADE ON UPDATE NO ACTION);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000" y="1232350"/>
            <a:ext cx="1960901" cy="196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5"/>
          <p:cNvSpPr txBox="1"/>
          <p:nvPr/>
        </p:nvSpPr>
        <p:spPr>
          <a:xfrm>
            <a:off x="219350" y="395175"/>
            <a:ext cx="862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the ranking trend for Information Systems and Business Analytics  for UMD over past 3 years? Are they improving or declining?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00" name="Google Shape;8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50" y="1195575"/>
            <a:ext cx="7608888" cy="36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675" y="957450"/>
            <a:ext cx="6551049" cy="364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6" name="Google Shape;806;p46"/>
          <p:cNvSpPr txBox="1"/>
          <p:nvPr/>
        </p:nvSpPr>
        <p:spPr>
          <a:xfrm>
            <a:off x="219350" y="395175"/>
            <a:ext cx="862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 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