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107f8c59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a107f8c596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107f8c59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a107f8c596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107f8c59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a107f8c596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107f8c59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a107f8c596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107f8c59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a107f8c596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107f8c59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a107f8c596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107f8c59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a107f8c596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107f8c59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a107f8c596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107f8c59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a107f8c596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107f8c59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a107f8c596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107f8c59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a107f8c596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107f8c59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a107f8c596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107f8c59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a107f8c596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107f8c59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a107f8c596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107f8c59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a107f8c596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107f8c59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a107f8c596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107f8c59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a107f8c596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107f8c59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a107f8c596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107f8c59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a107f8c596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107f8c59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a107f8c596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0" y="2254469"/>
            <a:ext cx="91440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0" y="3742052"/>
            <a:ext cx="9144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5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ctrTitle"/>
          </p:nvPr>
        </p:nvSpPr>
        <p:spPr>
          <a:xfrm>
            <a:off x="1143000" y="266331"/>
            <a:ext cx="685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Font typeface="Calibri"/>
              <a:buNone/>
              <a:defRPr b="1" i="0" sz="36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1143000" y="1156507"/>
            <a:ext cx="68580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0" type="dt"/>
          </p:nvPr>
        </p:nvSpPr>
        <p:spPr>
          <a:xfrm>
            <a:off x="8261131" y="4855779"/>
            <a:ext cx="7311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1" type="ftr"/>
          </p:nvPr>
        </p:nvSpPr>
        <p:spPr>
          <a:xfrm>
            <a:off x="1143000" y="4855779"/>
            <a:ext cx="68580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0" y="4855779"/>
            <a:ext cx="851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8100" y="540667"/>
            <a:ext cx="1447800" cy="15430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ctrTitle"/>
          </p:nvPr>
        </p:nvSpPr>
        <p:spPr>
          <a:xfrm>
            <a:off x="0" y="2254469"/>
            <a:ext cx="91440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"/>
              <a:t>JSPR-Techies</a:t>
            </a:r>
            <a:endParaRPr/>
          </a:p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0" y="3742052"/>
            <a:ext cx="9144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8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Building a Platform for Academic Excellence</a:t>
            </a:r>
            <a:endParaRPr sz="18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 sz="18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12/8/2023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ctrTitle"/>
          </p:nvPr>
        </p:nvSpPr>
        <p:spPr>
          <a:xfrm>
            <a:off x="1143000" y="266331"/>
            <a:ext cx="685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Font typeface="Calibri"/>
              <a:buNone/>
            </a:pPr>
            <a:r>
              <a:rPr lang="en"/>
              <a:t>JSPR-Techies - Technologies Used</a:t>
            </a:r>
            <a:endParaRPr/>
          </a:p>
        </p:txBody>
      </p:sp>
      <p:sp>
        <p:nvSpPr>
          <p:cNvPr id="127" name="Google Shape;127;p26"/>
          <p:cNvSpPr txBox="1"/>
          <p:nvPr>
            <p:ph idx="1" type="subTitle"/>
          </p:nvPr>
        </p:nvSpPr>
        <p:spPr>
          <a:xfrm>
            <a:off x="1143000" y="1056125"/>
            <a:ext cx="72717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Project Management - </a:t>
            </a:r>
            <a:r>
              <a:rPr lang="en" sz="2100">
                <a:solidFill>
                  <a:srgbClr val="0000FF"/>
                </a:solidFill>
              </a:rPr>
              <a:t>Jira Board</a:t>
            </a:r>
            <a:endParaRPr sz="2100">
              <a:solidFill>
                <a:srgbClr val="0000FF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Code Management	- </a:t>
            </a:r>
            <a:r>
              <a:rPr lang="en" sz="2100">
                <a:solidFill>
                  <a:srgbClr val="0000FF"/>
                </a:solidFill>
              </a:rPr>
              <a:t>GitHub</a:t>
            </a:r>
            <a:endParaRPr sz="2100">
              <a:solidFill>
                <a:srgbClr val="0000FF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Database			- </a:t>
            </a:r>
            <a:r>
              <a:rPr lang="en" sz="2100">
                <a:solidFill>
                  <a:srgbClr val="0000FF"/>
                </a:solidFill>
              </a:rPr>
              <a:t>MySQL</a:t>
            </a:r>
            <a:endParaRPr sz="2100">
              <a:solidFill>
                <a:srgbClr val="0000FF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Coding Language 	- </a:t>
            </a:r>
            <a:r>
              <a:rPr lang="en" sz="2100">
                <a:solidFill>
                  <a:srgbClr val="0000FF"/>
                </a:solidFill>
              </a:rPr>
              <a:t>Python, HTML, CSS</a:t>
            </a:r>
            <a:endParaRPr sz="2100">
              <a:solidFill>
                <a:srgbClr val="0000FF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Prototyping			- </a:t>
            </a:r>
            <a:r>
              <a:rPr lang="en" sz="2100">
                <a:solidFill>
                  <a:srgbClr val="0000FF"/>
                </a:solidFill>
              </a:rPr>
              <a:t>Figma Board</a:t>
            </a:r>
            <a:endParaRPr sz="2100">
              <a:solidFill>
                <a:srgbClr val="0000FF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Collaboration		- </a:t>
            </a:r>
            <a:r>
              <a:rPr lang="en" sz="2100">
                <a:solidFill>
                  <a:srgbClr val="0000FF"/>
                </a:solidFill>
              </a:rPr>
              <a:t>Google Meet, Whats app</a:t>
            </a:r>
            <a:endParaRPr sz="2100">
              <a:solidFill>
                <a:srgbClr val="0000FF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Documentation		- </a:t>
            </a:r>
            <a:r>
              <a:rPr lang="en" sz="2100">
                <a:solidFill>
                  <a:srgbClr val="0000FF"/>
                </a:solidFill>
              </a:rPr>
              <a:t>Google Doc</a:t>
            </a:r>
            <a:endParaRPr sz="21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ctrTitle"/>
          </p:nvPr>
        </p:nvSpPr>
        <p:spPr>
          <a:xfrm>
            <a:off x="1143000" y="266325"/>
            <a:ext cx="7408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Font typeface="Calibri"/>
              <a:buNone/>
            </a:pPr>
            <a:r>
              <a:rPr lang="en"/>
              <a:t>JSPR-Techies - </a:t>
            </a:r>
            <a:r>
              <a:rPr lang="en"/>
              <a:t>Architecture Overview</a:t>
            </a:r>
            <a:endParaRPr/>
          </a:p>
        </p:txBody>
      </p:sp>
      <p:sp>
        <p:nvSpPr>
          <p:cNvPr id="133" name="Google Shape;133;p27"/>
          <p:cNvSpPr txBox="1"/>
          <p:nvPr>
            <p:ph idx="1" type="subTitle"/>
          </p:nvPr>
        </p:nvSpPr>
        <p:spPr>
          <a:xfrm>
            <a:off x="1143000" y="1056125"/>
            <a:ext cx="72717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228725"/>
            <a:ext cx="7875901" cy="37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ctrTitle"/>
          </p:nvPr>
        </p:nvSpPr>
        <p:spPr>
          <a:xfrm>
            <a:off x="1143000" y="266325"/>
            <a:ext cx="7408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Font typeface="Calibri"/>
              <a:buNone/>
            </a:pPr>
            <a:r>
              <a:rPr lang="en"/>
              <a:t>JSPR-Techies - </a:t>
            </a:r>
            <a:r>
              <a:rPr lang="en"/>
              <a:t>Challenges Faced</a:t>
            </a:r>
            <a:endParaRPr/>
          </a:p>
        </p:txBody>
      </p:sp>
      <p:sp>
        <p:nvSpPr>
          <p:cNvPr id="140" name="Google Shape;140;p28"/>
          <p:cNvSpPr txBox="1"/>
          <p:nvPr>
            <p:ph idx="1" type="subTitle"/>
          </p:nvPr>
        </p:nvSpPr>
        <p:spPr>
          <a:xfrm>
            <a:off x="1143000" y="1056125"/>
            <a:ext cx="72717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Database Integration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ctrTitle"/>
          </p:nvPr>
        </p:nvSpPr>
        <p:spPr>
          <a:xfrm>
            <a:off x="1143000" y="266325"/>
            <a:ext cx="7408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Font typeface="Calibri"/>
              <a:buNone/>
            </a:pPr>
            <a:r>
              <a:rPr lang="en"/>
              <a:t>JSPR-Techies - </a:t>
            </a:r>
            <a:r>
              <a:rPr lang="en"/>
              <a:t>User Interface (UI)</a:t>
            </a:r>
            <a:endParaRPr/>
          </a:p>
        </p:txBody>
      </p:sp>
      <p:sp>
        <p:nvSpPr>
          <p:cNvPr id="146" name="Google Shape;146;p29"/>
          <p:cNvSpPr txBox="1"/>
          <p:nvPr>
            <p:ph idx="1" type="subTitle"/>
          </p:nvPr>
        </p:nvSpPr>
        <p:spPr>
          <a:xfrm>
            <a:off x="1143000" y="1056125"/>
            <a:ext cx="72717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ctrTitle"/>
          </p:nvPr>
        </p:nvSpPr>
        <p:spPr>
          <a:xfrm>
            <a:off x="1143000" y="266325"/>
            <a:ext cx="7408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Font typeface="Calibri"/>
              <a:buNone/>
            </a:pPr>
            <a:r>
              <a:rPr lang="en"/>
              <a:t>JSPR-Techies - </a:t>
            </a:r>
            <a:r>
              <a:rPr lang="en"/>
              <a:t>Features</a:t>
            </a:r>
            <a:endParaRPr/>
          </a:p>
        </p:txBody>
      </p:sp>
      <p:sp>
        <p:nvSpPr>
          <p:cNvPr id="152" name="Google Shape;152;p30"/>
          <p:cNvSpPr txBox="1"/>
          <p:nvPr>
            <p:ph idx="1" type="subTitle"/>
          </p:nvPr>
        </p:nvSpPr>
        <p:spPr>
          <a:xfrm>
            <a:off x="1143000" y="1056125"/>
            <a:ext cx="72717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ctrTitle"/>
          </p:nvPr>
        </p:nvSpPr>
        <p:spPr>
          <a:xfrm>
            <a:off x="1143000" y="266325"/>
            <a:ext cx="7408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Font typeface="Calibri"/>
              <a:buNone/>
            </a:pPr>
            <a:r>
              <a:rPr lang="en"/>
              <a:t>JSPR-Techies - </a:t>
            </a:r>
            <a:r>
              <a:rPr lang="en"/>
              <a:t>Database Structure</a:t>
            </a:r>
            <a:endParaRPr/>
          </a:p>
        </p:txBody>
      </p:sp>
      <p:sp>
        <p:nvSpPr>
          <p:cNvPr id="158" name="Google Shape;158;p31"/>
          <p:cNvSpPr txBox="1"/>
          <p:nvPr>
            <p:ph idx="1" type="subTitle"/>
          </p:nvPr>
        </p:nvSpPr>
        <p:spPr>
          <a:xfrm>
            <a:off x="1143000" y="1056125"/>
            <a:ext cx="72717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ctrTitle"/>
          </p:nvPr>
        </p:nvSpPr>
        <p:spPr>
          <a:xfrm>
            <a:off x="1143000" y="266325"/>
            <a:ext cx="7408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Font typeface="Calibri"/>
              <a:buNone/>
            </a:pPr>
            <a:r>
              <a:rPr lang="en"/>
              <a:t>JSPR-Techies - </a:t>
            </a:r>
            <a:r>
              <a:rPr lang="en"/>
              <a:t>Testing</a:t>
            </a:r>
            <a:endParaRPr/>
          </a:p>
        </p:txBody>
      </p:sp>
      <p:sp>
        <p:nvSpPr>
          <p:cNvPr id="164" name="Google Shape;164;p32"/>
          <p:cNvSpPr txBox="1"/>
          <p:nvPr>
            <p:ph idx="1" type="subTitle"/>
          </p:nvPr>
        </p:nvSpPr>
        <p:spPr>
          <a:xfrm>
            <a:off x="1143000" y="1056125"/>
            <a:ext cx="72717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ctrTitle"/>
          </p:nvPr>
        </p:nvSpPr>
        <p:spPr>
          <a:xfrm>
            <a:off x="1143000" y="266325"/>
            <a:ext cx="7408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Font typeface="Calibri"/>
              <a:buNone/>
            </a:pPr>
            <a:r>
              <a:rPr lang="en"/>
              <a:t>JSPR-Techies - </a:t>
            </a:r>
            <a:r>
              <a:rPr lang="en"/>
              <a:t>Lessons Learned</a:t>
            </a:r>
            <a:endParaRPr/>
          </a:p>
        </p:txBody>
      </p:sp>
      <p:sp>
        <p:nvSpPr>
          <p:cNvPr id="170" name="Google Shape;170;p33"/>
          <p:cNvSpPr txBox="1"/>
          <p:nvPr>
            <p:ph idx="1" type="subTitle"/>
          </p:nvPr>
        </p:nvSpPr>
        <p:spPr>
          <a:xfrm>
            <a:off x="1143000" y="1056125"/>
            <a:ext cx="72717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ctrTitle"/>
          </p:nvPr>
        </p:nvSpPr>
        <p:spPr>
          <a:xfrm>
            <a:off x="1143000" y="266325"/>
            <a:ext cx="7408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Font typeface="Calibri"/>
              <a:buNone/>
            </a:pPr>
            <a:r>
              <a:rPr lang="en"/>
              <a:t>JSPR-Techies - </a:t>
            </a:r>
            <a:r>
              <a:rPr lang="en"/>
              <a:t>Future Enhancements</a:t>
            </a:r>
            <a:endParaRPr/>
          </a:p>
        </p:txBody>
      </p:sp>
      <p:sp>
        <p:nvSpPr>
          <p:cNvPr id="176" name="Google Shape;176;p34"/>
          <p:cNvSpPr txBox="1"/>
          <p:nvPr>
            <p:ph idx="1" type="subTitle"/>
          </p:nvPr>
        </p:nvSpPr>
        <p:spPr>
          <a:xfrm>
            <a:off x="1143000" y="1056125"/>
            <a:ext cx="72717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ctrTitle"/>
          </p:nvPr>
        </p:nvSpPr>
        <p:spPr>
          <a:xfrm>
            <a:off x="1143000" y="266325"/>
            <a:ext cx="7408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Font typeface="Calibri"/>
              <a:buNone/>
            </a:pPr>
            <a:r>
              <a:rPr lang="en"/>
              <a:t>JSPR-Techies - </a:t>
            </a:r>
            <a:r>
              <a:rPr lang="en"/>
              <a:t>Conclusion</a:t>
            </a:r>
            <a:endParaRPr/>
          </a:p>
        </p:txBody>
      </p:sp>
      <p:sp>
        <p:nvSpPr>
          <p:cNvPr id="182" name="Google Shape;182;p35"/>
          <p:cNvSpPr txBox="1"/>
          <p:nvPr>
            <p:ph idx="1" type="subTitle"/>
          </p:nvPr>
        </p:nvSpPr>
        <p:spPr>
          <a:xfrm>
            <a:off x="1143000" y="1056125"/>
            <a:ext cx="72717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ctrTitle"/>
          </p:nvPr>
        </p:nvSpPr>
        <p:spPr>
          <a:xfrm>
            <a:off x="1143000" y="266331"/>
            <a:ext cx="685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Font typeface="Calibri"/>
              <a:buNone/>
            </a:pPr>
            <a:r>
              <a:rPr lang="en"/>
              <a:t>JSPR-Techies</a:t>
            </a:r>
            <a:endParaRPr/>
          </a:p>
        </p:txBody>
      </p:sp>
      <p:sp>
        <p:nvSpPr>
          <p:cNvPr id="75" name="Google Shape;75;p18"/>
          <p:cNvSpPr txBox="1"/>
          <p:nvPr>
            <p:ph idx="1" type="subTitle"/>
          </p:nvPr>
        </p:nvSpPr>
        <p:spPr>
          <a:xfrm>
            <a:off x="1143000" y="1156500"/>
            <a:ext cx="72717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1900"/>
              <a:t>Team Members</a:t>
            </a:r>
            <a:endParaRPr b="1" sz="1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10858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Jayani Sumanka Gerine</a:t>
            </a: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jayanis@umich.edu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858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Pallavi Dabade			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pallavid@umich.edu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858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Raksha Varahamurthy		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rakshav@umich.edu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858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Surya Subramani			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suryasss@umich.edu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858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ctrTitle"/>
          </p:nvPr>
        </p:nvSpPr>
        <p:spPr>
          <a:xfrm>
            <a:off x="1143000" y="266325"/>
            <a:ext cx="7408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Font typeface="Calibri"/>
              <a:buNone/>
            </a:pPr>
            <a:r>
              <a:rPr lang="en"/>
              <a:t>JSPR-Techies - Q&amp;A </a:t>
            </a:r>
            <a:endParaRPr/>
          </a:p>
        </p:txBody>
      </p:sp>
      <p:sp>
        <p:nvSpPr>
          <p:cNvPr id="188" name="Google Shape;188;p36"/>
          <p:cNvSpPr txBox="1"/>
          <p:nvPr>
            <p:ph idx="1" type="subTitle"/>
          </p:nvPr>
        </p:nvSpPr>
        <p:spPr>
          <a:xfrm>
            <a:off x="1143000" y="1056125"/>
            <a:ext cx="72717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450">
                <a:latin typeface="Roboto"/>
                <a:ea typeface="Roboto"/>
                <a:cs typeface="Roboto"/>
                <a:sym typeface="Roboto"/>
              </a:rPr>
              <a:t>Any Feedback?</a:t>
            </a:r>
            <a:endParaRPr b="1" sz="24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You!!</a:t>
            </a:r>
            <a:endParaRPr sz="32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ctrTitle"/>
          </p:nvPr>
        </p:nvSpPr>
        <p:spPr>
          <a:xfrm>
            <a:off x="1143000" y="266331"/>
            <a:ext cx="685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Font typeface="Calibri"/>
              <a:buNone/>
            </a:pPr>
            <a:r>
              <a:rPr lang="en"/>
              <a:t>JSPR-Techies - Introduction</a:t>
            </a:r>
            <a:endParaRPr/>
          </a:p>
        </p:txBody>
      </p:sp>
      <p:sp>
        <p:nvSpPr>
          <p:cNvPr id="81" name="Google Shape;81;p19"/>
          <p:cNvSpPr txBox="1"/>
          <p:nvPr>
            <p:ph idx="1" type="subTitle"/>
          </p:nvPr>
        </p:nvSpPr>
        <p:spPr>
          <a:xfrm>
            <a:off x="1143000" y="1056125"/>
            <a:ext cx="72717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latin typeface="Roboto"/>
                <a:ea typeface="Roboto"/>
                <a:cs typeface="Roboto"/>
                <a:sym typeface="Roboto"/>
              </a:rPr>
              <a:t>Project Purpose:</a:t>
            </a:r>
            <a:endParaRPr b="1" sz="1650"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The purpose of the project is to develop a comprehensive platform that enhances the user experience for both students and professors within the university community. The platform leverages Artificial Intelligence (AI) algorithms to provide a personalized and efficient article search experience.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50">
                <a:latin typeface="Roboto"/>
                <a:ea typeface="Roboto"/>
                <a:cs typeface="Roboto"/>
                <a:sym typeface="Roboto"/>
              </a:rPr>
              <a:t>Objectives:</a:t>
            </a:r>
            <a:endParaRPr b="1" sz="1650">
              <a:latin typeface="Roboto"/>
              <a:ea typeface="Roboto"/>
              <a:cs typeface="Roboto"/>
              <a:sym typeface="Roboto"/>
            </a:endParaRPr>
          </a:p>
          <a:p>
            <a:pPr indent="-311150" lvl="0" marL="1371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User-Friendly Platform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Informative Content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AI assisted Search Recommender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Collaboration and Community Building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24/7 Support and Continuous Improvement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ctrTitle"/>
          </p:nvPr>
        </p:nvSpPr>
        <p:spPr>
          <a:xfrm>
            <a:off x="1143000" y="266331"/>
            <a:ext cx="685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Font typeface="Calibri"/>
              <a:buNone/>
            </a:pPr>
            <a:r>
              <a:rPr lang="en"/>
              <a:t>JSPR-Techies - Project Overview</a:t>
            </a:r>
            <a:endParaRPr/>
          </a:p>
        </p:txBody>
      </p:sp>
      <p:sp>
        <p:nvSpPr>
          <p:cNvPr id="87" name="Google Shape;87;p20"/>
          <p:cNvSpPr txBox="1"/>
          <p:nvPr>
            <p:ph idx="1" type="subTitle"/>
          </p:nvPr>
        </p:nvSpPr>
        <p:spPr>
          <a:xfrm>
            <a:off x="1693925" y="1330450"/>
            <a:ext cx="6720900" cy="3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latin typeface="Roboto"/>
                <a:ea typeface="Roboto"/>
                <a:cs typeface="Roboto"/>
                <a:sym typeface="Roboto"/>
              </a:rPr>
              <a:t>Domain </a:t>
            </a:r>
            <a:r>
              <a:rPr lang="en" sz="1650">
                <a:latin typeface="Roboto"/>
                <a:ea typeface="Roboto"/>
                <a:cs typeface="Roboto"/>
                <a:sym typeface="Roboto"/>
              </a:rPr>
              <a:t>- 	</a:t>
            </a:r>
            <a:r>
              <a:rPr lang="en" sz="16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TechBlog for University of Michigan Students</a:t>
            </a:r>
            <a:endParaRPr sz="16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latin typeface="Roboto"/>
                <a:ea typeface="Roboto"/>
                <a:cs typeface="Roboto"/>
                <a:sym typeface="Roboto"/>
              </a:rPr>
              <a:t>End User </a:t>
            </a:r>
            <a:r>
              <a:rPr lang="en" sz="16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- University of Michigan Students, Faculties, </a:t>
            </a:r>
            <a:r>
              <a:rPr lang="en" sz="16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Alumnus</a:t>
            </a:r>
            <a:endParaRPr sz="16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latin typeface="Roboto"/>
                <a:ea typeface="Roboto"/>
                <a:cs typeface="Roboto"/>
                <a:sym typeface="Roboto"/>
              </a:rPr>
              <a:t>Purpose -</a:t>
            </a:r>
            <a:r>
              <a:rPr lang="en" sz="16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02870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Developing a comprehensive platform that allows end users to search Top 5 articles based on their set of preferences which are derived using AI Algorithms.</a:t>
            </a:r>
            <a:endParaRPr sz="16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ctrTitle"/>
          </p:nvPr>
        </p:nvSpPr>
        <p:spPr>
          <a:xfrm>
            <a:off x="1143000" y="153150"/>
            <a:ext cx="7731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Font typeface="Calibri"/>
              <a:buNone/>
            </a:pPr>
            <a:r>
              <a:rPr lang="en"/>
              <a:t>JSPR-Techies - Project Development</a:t>
            </a:r>
            <a:endParaRPr/>
          </a:p>
        </p:txBody>
      </p:sp>
      <p:pic>
        <p:nvPicPr>
          <p:cNvPr id="93" name="Google Shape;93;p21"/>
          <p:cNvPicPr preferRelativeResize="0"/>
          <p:nvPr/>
        </p:nvPicPr>
        <p:blipFill rotWithShape="1">
          <a:blip r:embed="rId3">
            <a:alphaModFix/>
          </a:blip>
          <a:srcRect b="0" l="0" r="0" t="15839"/>
          <a:stretch/>
        </p:blipFill>
        <p:spPr>
          <a:xfrm>
            <a:off x="4572000" y="1341875"/>
            <a:ext cx="4302025" cy="296326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1030975" y="1223000"/>
            <a:ext cx="3920400" cy="4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latin typeface="Roboto"/>
                <a:ea typeface="Roboto"/>
                <a:cs typeface="Roboto"/>
                <a:sym typeface="Roboto"/>
              </a:rPr>
              <a:t>Planning</a:t>
            </a:r>
            <a:endParaRPr b="1" sz="1550"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450"/>
              <a:buFont typeface="Roboto"/>
              <a:buChar char="●"/>
            </a:pPr>
            <a:r>
              <a:rPr lang="en" sz="1450">
                <a:latin typeface="Roboto"/>
                <a:ea typeface="Roboto"/>
                <a:cs typeface="Roboto"/>
                <a:sym typeface="Roboto"/>
              </a:rPr>
              <a:t>Requirement Engineering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Roboto"/>
              <a:buChar char="●"/>
            </a:pPr>
            <a:r>
              <a:rPr lang="en" sz="1450">
                <a:latin typeface="Roboto"/>
                <a:ea typeface="Roboto"/>
                <a:cs typeface="Roboto"/>
                <a:sym typeface="Roboto"/>
              </a:rPr>
              <a:t>System Specifications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Roboto"/>
              <a:buChar char="●"/>
            </a:pPr>
            <a:r>
              <a:rPr lang="en" sz="1450">
                <a:latin typeface="Roboto"/>
                <a:ea typeface="Roboto"/>
                <a:cs typeface="Roboto"/>
                <a:sym typeface="Roboto"/>
              </a:rPr>
              <a:t>Prototype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Roboto"/>
              <a:buChar char="●"/>
            </a:pPr>
            <a:r>
              <a:rPr lang="en" sz="1450">
                <a:latin typeface="Roboto"/>
                <a:ea typeface="Roboto"/>
                <a:cs typeface="Roboto"/>
                <a:sym typeface="Roboto"/>
              </a:rPr>
              <a:t>Backlog 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50">
                <a:latin typeface="Roboto"/>
                <a:ea typeface="Roboto"/>
                <a:cs typeface="Roboto"/>
                <a:sym typeface="Roboto"/>
              </a:rPr>
              <a:t>System Design</a:t>
            </a:r>
            <a:endParaRPr b="1" sz="1550"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450"/>
              <a:buFont typeface="Roboto"/>
              <a:buChar char="●"/>
            </a:pPr>
            <a:r>
              <a:rPr lang="en" sz="1450">
                <a:latin typeface="Roboto"/>
                <a:ea typeface="Roboto"/>
                <a:cs typeface="Roboto"/>
                <a:sym typeface="Roboto"/>
              </a:rPr>
              <a:t>Architectural Diagram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ctrTitle"/>
          </p:nvPr>
        </p:nvSpPr>
        <p:spPr>
          <a:xfrm>
            <a:off x="1143000" y="266331"/>
            <a:ext cx="685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Font typeface="Calibri"/>
              <a:buNone/>
            </a:pPr>
            <a:r>
              <a:rPr lang="en"/>
              <a:t>JSPR-Techies - Project Scope</a:t>
            </a:r>
            <a:endParaRPr/>
          </a:p>
        </p:txBody>
      </p:sp>
      <p:sp>
        <p:nvSpPr>
          <p:cNvPr id="100" name="Google Shape;100;p22"/>
          <p:cNvSpPr txBox="1"/>
          <p:nvPr>
            <p:ph idx="1" type="subTitle"/>
          </p:nvPr>
        </p:nvSpPr>
        <p:spPr>
          <a:xfrm>
            <a:off x="1143000" y="1010400"/>
            <a:ext cx="3808500" cy="4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Sprint 1</a:t>
            </a:r>
            <a:r>
              <a:rPr lang="en" sz="1450">
                <a:latin typeface="Roboto"/>
                <a:ea typeface="Roboto"/>
                <a:cs typeface="Roboto"/>
                <a:sym typeface="Roboto"/>
              </a:rPr>
              <a:t> - System Specifications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-320675" lvl="0" marL="6858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50"/>
              <a:buFont typeface="Roboto"/>
              <a:buChar char="●"/>
            </a:pPr>
            <a:r>
              <a:rPr lang="en" sz="1450">
                <a:latin typeface="Roboto"/>
                <a:ea typeface="Roboto"/>
                <a:cs typeface="Roboto"/>
                <a:sym typeface="Roboto"/>
              </a:rPr>
              <a:t>Planning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Sprint 2 </a:t>
            </a:r>
            <a:r>
              <a:rPr lang="en" sz="1450">
                <a:latin typeface="Roboto"/>
                <a:ea typeface="Roboto"/>
                <a:cs typeface="Roboto"/>
                <a:sym typeface="Roboto"/>
              </a:rPr>
              <a:t>- Checkpoint 1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-320675" lvl="0" marL="6858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50"/>
              <a:buFont typeface="Roboto"/>
              <a:buChar char="●"/>
            </a:pPr>
            <a:r>
              <a:rPr lang="en" sz="1450">
                <a:latin typeface="Roboto"/>
                <a:ea typeface="Roboto"/>
                <a:cs typeface="Roboto"/>
                <a:sym typeface="Roboto"/>
              </a:rPr>
              <a:t>System Design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Sprint 3</a:t>
            </a:r>
            <a:r>
              <a:rPr lang="en" sz="1450">
                <a:latin typeface="Roboto"/>
                <a:ea typeface="Roboto"/>
                <a:cs typeface="Roboto"/>
                <a:sym typeface="Roboto"/>
              </a:rPr>
              <a:t> - Checkpoint 2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-320675" lvl="0" marL="6858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50"/>
              <a:buFont typeface="Roboto"/>
              <a:buChar char="●"/>
            </a:pPr>
            <a:r>
              <a:rPr lang="en" sz="1450">
                <a:latin typeface="Roboto"/>
                <a:ea typeface="Roboto"/>
                <a:cs typeface="Roboto"/>
                <a:sym typeface="Roboto"/>
              </a:rPr>
              <a:t>Development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Sprint 4</a:t>
            </a:r>
            <a:r>
              <a:rPr lang="en" sz="1450">
                <a:latin typeface="Roboto"/>
                <a:ea typeface="Roboto"/>
                <a:cs typeface="Roboto"/>
                <a:sym typeface="Roboto"/>
              </a:rPr>
              <a:t> - Checkpoint 3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-320675" lvl="0" marL="6858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50"/>
              <a:buFont typeface="Roboto"/>
              <a:buChar char="●"/>
            </a:pPr>
            <a:r>
              <a:rPr lang="en" sz="1450">
                <a:latin typeface="Roboto"/>
                <a:ea typeface="Roboto"/>
                <a:cs typeface="Roboto"/>
                <a:sym typeface="Roboto"/>
              </a:rPr>
              <a:t>Development &amp; Testing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Sprint 5</a:t>
            </a:r>
            <a:r>
              <a:rPr lang="en" sz="1450">
                <a:latin typeface="Roboto"/>
                <a:ea typeface="Roboto"/>
                <a:cs typeface="Roboto"/>
                <a:sym typeface="Roboto"/>
              </a:rPr>
              <a:t> - Release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-320675" lvl="0" marL="6858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50"/>
              <a:buFont typeface="Roboto"/>
              <a:buChar char="●"/>
            </a:pPr>
            <a:r>
              <a:rPr lang="en" sz="1450">
                <a:latin typeface="Roboto"/>
                <a:ea typeface="Roboto"/>
                <a:cs typeface="Roboto"/>
                <a:sym typeface="Roboto"/>
              </a:rPr>
              <a:t>Demonstration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400" y="1319025"/>
            <a:ext cx="4764025" cy="37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ctrTitle"/>
          </p:nvPr>
        </p:nvSpPr>
        <p:spPr>
          <a:xfrm>
            <a:off x="1143000" y="153150"/>
            <a:ext cx="7731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Font typeface="Calibri"/>
              <a:buNone/>
            </a:pPr>
            <a:r>
              <a:rPr lang="en"/>
              <a:t>JSPR-Techies - Project Development</a:t>
            </a:r>
            <a:endParaRPr/>
          </a:p>
        </p:txBody>
      </p:sp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/>
          </a:blip>
          <a:srcRect b="0" l="0" r="0" t="15839"/>
          <a:stretch/>
        </p:blipFill>
        <p:spPr>
          <a:xfrm>
            <a:off x="4572000" y="1341875"/>
            <a:ext cx="4302025" cy="296326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idx="1" type="subTitle"/>
          </p:nvPr>
        </p:nvSpPr>
        <p:spPr>
          <a:xfrm>
            <a:off x="1030975" y="1056125"/>
            <a:ext cx="39204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latin typeface="Roboto"/>
                <a:ea typeface="Roboto"/>
                <a:cs typeface="Roboto"/>
                <a:sym typeface="Roboto"/>
              </a:rPr>
              <a:t>Development</a:t>
            </a:r>
            <a:endParaRPr b="1" sz="1550"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450"/>
              <a:buFont typeface="Roboto"/>
              <a:buChar char="●"/>
            </a:pPr>
            <a:r>
              <a:rPr lang="en" sz="1450">
                <a:latin typeface="Roboto"/>
                <a:ea typeface="Roboto"/>
                <a:cs typeface="Roboto"/>
                <a:sym typeface="Roboto"/>
              </a:rPr>
              <a:t>Database Development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Roboto"/>
              <a:buChar char="●"/>
            </a:pPr>
            <a:r>
              <a:rPr lang="en" sz="1450">
                <a:latin typeface="Roboto"/>
                <a:ea typeface="Roboto"/>
                <a:cs typeface="Roboto"/>
                <a:sym typeface="Roboto"/>
              </a:rPr>
              <a:t>UI Development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50">
                <a:latin typeface="Roboto"/>
                <a:ea typeface="Roboto"/>
                <a:cs typeface="Roboto"/>
                <a:sym typeface="Roboto"/>
              </a:rPr>
              <a:t>Testing</a:t>
            </a:r>
            <a:endParaRPr b="1" sz="1550"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450"/>
              <a:buFont typeface="Roboto"/>
              <a:buChar char="●"/>
            </a:pPr>
            <a:r>
              <a:rPr lang="en" sz="1450">
                <a:latin typeface="Roboto"/>
                <a:ea typeface="Roboto"/>
                <a:cs typeface="Roboto"/>
                <a:sym typeface="Roboto"/>
              </a:rPr>
              <a:t>Cope Inspection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Roboto"/>
              <a:buChar char="●"/>
            </a:pPr>
            <a:r>
              <a:rPr lang="en" sz="1450">
                <a:latin typeface="Roboto"/>
                <a:ea typeface="Roboto"/>
                <a:cs typeface="Roboto"/>
                <a:sym typeface="Roboto"/>
              </a:rPr>
              <a:t>QA Testing, Stress Testing, UAT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50">
                <a:latin typeface="Roboto"/>
                <a:ea typeface="Roboto"/>
                <a:cs typeface="Roboto"/>
                <a:sym typeface="Roboto"/>
              </a:rPr>
              <a:t>Deploy &amp; Release</a:t>
            </a:r>
            <a:endParaRPr b="1" sz="1550"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450"/>
              <a:buFont typeface="Roboto"/>
              <a:buChar char="●"/>
            </a:pPr>
            <a:r>
              <a:rPr lang="en" sz="1450">
                <a:latin typeface="Roboto"/>
                <a:ea typeface="Roboto"/>
                <a:cs typeface="Roboto"/>
                <a:sym typeface="Roboto"/>
              </a:rPr>
              <a:t>Demonstration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ctrTitle"/>
          </p:nvPr>
        </p:nvSpPr>
        <p:spPr>
          <a:xfrm>
            <a:off x="1143000" y="266331"/>
            <a:ext cx="685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Font typeface="Calibri"/>
              <a:buNone/>
            </a:pPr>
            <a:r>
              <a:rPr lang="en"/>
              <a:t>JSPR-Techies - </a:t>
            </a:r>
            <a:r>
              <a:rPr lang="en"/>
              <a:t>Project Scope</a:t>
            </a:r>
            <a:endParaRPr/>
          </a:p>
        </p:txBody>
      </p:sp>
      <p:sp>
        <p:nvSpPr>
          <p:cNvPr id="114" name="Google Shape;114;p24"/>
          <p:cNvSpPr txBox="1"/>
          <p:nvPr>
            <p:ph idx="1" type="subTitle"/>
          </p:nvPr>
        </p:nvSpPr>
        <p:spPr>
          <a:xfrm>
            <a:off x="1533775" y="1250450"/>
            <a:ext cx="6858000" cy="3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latin typeface="Roboto"/>
                <a:ea typeface="Roboto"/>
                <a:cs typeface="Roboto"/>
                <a:sym typeface="Roboto"/>
              </a:rPr>
              <a:t>Total User Stories - 79 User stories</a:t>
            </a:r>
            <a:endParaRPr b="1" sz="1650">
              <a:latin typeface="Roboto"/>
              <a:ea typeface="Roboto"/>
              <a:cs typeface="Roboto"/>
              <a:sym typeface="Roboto"/>
            </a:endParaRPr>
          </a:p>
          <a:p>
            <a:pPr indent="-203200" lvl="0" marL="11430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5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Sprint 1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- 	</a:t>
            </a:r>
            <a:r>
              <a:rPr b="1" lang="en" sz="14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11/1/23 to 11/10/23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		 4 User Stories 		 21 points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03200" lvl="0" marL="114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5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Sprint 2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- 	</a:t>
            </a:r>
            <a:r>
              <a:rPr b="1"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10/27/23 to 11/10/23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 3 User Stories		 21 points</a:t>
            </a:r>
            <a:endParaRPr sz="1600"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03200" lvl="0" marL="114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5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Sprint 3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- 	</a:t>
            </a:r>
            <a:r>
              <a:rPr b="1" lang="en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11/10/23 to 11/20/23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 6 User Stories 		 19 points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03200" lvl="0" marL="114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5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Sprint 4</a:t>
            </a:r>
            <a:r>
              <a:rPr lang="en" sz="145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- 	</a:t>
            </a:r>
            <a:r>
              <a:rPr b="1" lang="en" sz="14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11/20/23 to 12/5/23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 5 User Stories 		 32 points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03200" lvl="0" marL="114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5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Sprint 5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- 	</a:t>
            </a:r>
            <a:r>
              <a:rPr b="1" lang="en" sz="14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12/5/23 to 12/8/23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 7 User Stories 		 7 points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743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ctrTitle"/>
          </p:nvPr>
        </p:nvSpPr>
        <p:spPr>
          <a:xfrm>
            <a:off x="1143000" y="266331"/>
            <a:ext cx="685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Font typeface="Calibri"/>
              <a:buNone/>
            </a:pPr>
            <a:r>
              <a:rPr lang="en"/>
              <a:t>JSPR-Techies - </a:t>
            </a:r>
            <a:r>
              <a:rPr lang="en"/>
              <a:t>Timeline</a:t>
            </a:r>
            <a:endParaRPr/>
          </a:p>
        </p:txBody>
      </p:sp>
      <p:sp>
        <p:nvSpPr>
          <p:cNvPr id="120" name="Google Shape;120;p25"/>
          <p:cNvSpPr txBox="1"/>
          <p:nvPr>
            <p:ph idx="1" type="subTitle"/>
          </p:nvPr>
        </p:nvSpPr>
        <p:spPr>
          <a:xfrm>
            <a:off x="1143000" y="1056125"/>
            <a:ext cx="7271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743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84" y="1056125"/>
            <a:ext cx="8321466" cy="400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 Slide 5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Slide 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