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Slab"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701551e05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701551e05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701551e05_1_10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701551e05_1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701551e05_1_10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701551e05_1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701551e05_1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701551e05_1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701551e05_1_10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701551e05_1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05f83fcb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05f83fcb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05f83fc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05f83fc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05f83fcb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05f83fcb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05f83fcb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05f83fcb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09ad1ba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09ad1ba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701551e05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701551e05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701551e05_1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701551e05_1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701551e0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701551e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05f83fcb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05f83fc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05f83fcb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05f83fc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701551e0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701551e0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701551e05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701551e05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701551e05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701551e05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Time-Series Momentum Strategy</a:t>
            </a:r>
            <a:endParaRPr/>
          </a:p>
        </p:txBody>
      </p:sp>
      <p:sp>
        <p:nvSpPr>
          <p:cNvPr id="64" name="Google Shape;64;p13"/>
          <p:cNvSpPr txBox="1">
            <a:spLocks noGrp="1"/>
          </p:cNvSpPr>
          <p:nvPr>
            <p:ph type="subTitle" idx="1"/>
          </p:nvPr>
        </p:nvSpPr>
        <p:spPr>
          <a:xfrm>
            <a:off x="-19909" y="3045575"/>
            <a:ext cx="5783400" cy="909000"/>
          </a:xfrm>
          <a:prstGeom prst="rect">
            <a:avLst/>
          </a:prstGeom>
        </p:spPr>
        <p:txBody>
          <a:bodyPr spcFirstLastPara="1" wrap="square" lIns="91425" tIns="91425" rIns="91425" bIns="91425" anchor="t" anchorCtr="0">
            <a:normAutofit lnSpcReduction="10000"/>
          </a:bodyPr>
          <a:lstStyle/>
          <a:p>
            <a:pPr marL="3356610" lvl="0" indent="0" rtl="0">
              <a:spcBef>
                <a:spcPts val="0"/>
              </a:spcBef>
              <a:spcAft>
                <a:spcPts val="0"/>
              </a:spcAft>
              <a:buSzPct val="100000"/>
            </a:pPr>
            <a:r>
              <a:rPr lang="en-GB" dirty="0"/>
              <a:t>-By Rakshay Pawar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Asset Correlation</a:t>
            </a:r>
            <a:endParaRPr/>
          </a:p>
        </p:txBody>
      </p:sp>
      <p:pic>
        <p:nvPicPr>
          <p:cNvPr id="123" name="Google Shape;123;p22"/>
          <p:cNvPicPr preferRelativeResize="0"/>
          <p:nvPr/>
        </p:nvPicPr>
        <p:blipFill>
          <a:blip r:embed="rId3">
            <a:alphaModFix/>
          </a:blip>
          <a:stretch>
            <a:fillRect/>
          </a:stretch>
        </p:blipFill>
        <p:spPr>
          <a:xfrm>
            <a:off x="3787250" y="458025"/>
            <a:ext cx="4912926" cy="4346974"/>
          </a:xfrm>
          <a:prstGeom prst="rect">
            <a:avLst/>
          </a:prstGeom>
          <a:noFill/>
          <a:ln>
            <a:noFill/>
          </a:ln>
        </p:spPr>
      </p:pic>
      <p:sp>
        <p:nvSpPr>
          <p:cNvPr id="124" name="Google Shape;124;p22"/>
          <p:cNvSpPr txBox="1"/>
          <p:nvPr/>
        </p:nvSpPr>
        <p:spPr>
          <a:xfrm>
            <a:off x="69600" y="1649375"/>
            <a:ext cx="3784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GB">
                <a:solidFill>
                  <a:schemeClr val="dk1"/>
                </a:solidFill>
              </a:rPr>
              <a:t>High positive correlation between the indices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Low positive correlation between indices and commodities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Low negative correlation between commodities and currencies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Negative correlation across a few currencies</a:t>
            </a:r>
            <a:endParaRPr>
              <a:solidFill>
                <a:schemeClr val="dk1"/>
              </a:solidFill>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Implementation of the Strategy</a:t>
            </a:r>
            <a:endParaRPr/>
          </a:p>
        </p:txBody>
      </p:sp>
      <p:sp>
        <p:nvSpPr>
          <p:cNvPr id="130" name="Google Shape;130;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b="1">
                <a:latin typeface="Arial"/>
                <a:ea typeface="Arial"/>
                <a:cs typeface="Arial"/>
                <a:sym typeface="Arial"/>
              </a:rPr>
              <a:t>Identification of Trends</a:t>
            </a:r>
            <a:r>
              <a:rPr lang="en-GB">
                <a:latin typeface="Arial"/>
                <a:ea typeface="Arial"/>
                <a:cs typeface="Arial"/>
                <a:sym typeface="Arial"/>
              </a:rPr>
              <a:t>: Analyze past returns to determine market trends</a:t>
            </a:r>
            <a:endParaRPr>
              <a:latin typeface="Arial"/>
              <a:ea typeface="Arial"/>
              <a:cs typeface="Arial"/>
              <a:sym typeface="Arial"/>
            </a:endParaRPr>
          </a:p>
          <a:p>
            <a:pPr marL="457200" lvl="0" indent="-342900" algn="just" rtl="0">
              <a:spcBef>
                <a:spcPts val="0"/>
              </a:spcBef>
              <a:spcAft>
                <a:spcPts val="0"/>
              </a:spcAft>
              <a:buSzPts val="1800"/>
              <a:buChar char="●"/>
            </a:pPr>
            <a:r>
              <a:rPr lang="en-GB" b="1">
                <a:latin typeface="Arial"/>
                <a:ea typeface="Arial"/>
                <a:cs typeface="Arial"/>
                <a:sym typeface="Arial"/>
              </a:rPr>
              <a:t>Positioning</a:t>
            </a:r>
            <a:r>
              <a:rPr lang="en-GB">
                <a:latin typeface="Arial"/>
                <a:ea typeface="Arial"/>
                <a:cs typeface="Arial"/>
                <a:sym typeface="Arial"/>
              </a:rPr>
              <a:t>: Take long positions on upward trends showing momentum</a:t>
            </a:r>
            <a:endParaRPr>
              <a:latin typeface="Arial"/>
              <a:ea typeface="Arial"/>
              <a:cs typeface="Arial"/>
              <a:sym typeface="Arial"/>
            </a:endParaRPr>
          </a:p>
          <a:p>
            <a:pPr marL="457200" lvl="0" indent="-342900" algn="just" rtl="0">
              <a:spcBef>
                <a:spcPts val="0"/>
              </a:spcBef>
              <a:spcAft>
                <a:spcPts val="0"/>
              </a:spcAft>
              <a:buSzPts val="1800"/>
              <a:buChar char="●"/>
            </a:pPr>
            <a:r>
              <a:rPr lang="en-GB" b="1">
                <a:latin typeface="Arial"/>
                <a:ea typeface="Arial"/>
                <a:cs typeface="Arial"/>
                <a:sym typeface="Arial"/>
              </a:rPr>
              <a:t>Risk Management</a:t>
            </a:r>
            <a:r>
              <a:rPr lang="en-GB">
                <a:latin typeface="Arial"/>
                <a:ea typeface="Arial"/>
                <a:cs typeface="Arial"/>
                <a:sym typeface="Arial"/>
              </a:rPr>
              <a:t>: Adjust position sizes based on asset volatility for constant risk</a:t>
            </a:r>
            <a:endParaRPr>
              <a:latin typeface="Arial"/>
              <a:ea typeface="Arial"/>
              <a:cs typeface="Arial"/>
              <a:sym typeface="Arial"/>
            </a:endParaRPr>
          </a:p>
          <a:p>
            <a:pPr marL="457200" lvl="0" indent="-342900" algn="just" rtl="0">
              <a:spcBef>
                <a:spcPts val="0"/>
              </a:spcBef>
              <a:spcAft>
                <a:spcPts val="0"/>
              </a:spcAft>
              <a:buSzPts val="1800"/>
              <a:buChar char="●"/>
            </a:pPr>
            <a:r>
              <a:rPr lang="en-GB" b="1">
                <a:latin typeface="Arial"/>
                <a:ea typeface="Arial"/>
                <a:cs typeface="Arial"/>
                <a:sym typeface="Arial"/>
              </a:rPr>
              <a:t>Portfolio Construction</a:t>
            </a:r>
            <a:r>
              <a:rPr lang="en-GB">
                <a:latin typeface="Arial"/>
                <a:ea typeface="Arial"/>
                <a:cs typeface="Arial"/>
                <a:sym typeface="Arial"/>
              </a:rPr>
              <a:t>: Apply strategy across a diverse range of assets for better risk-adjusted returns</a:t>
            </a:r>
            <a:endParaRPr>
              <a:latin typeface="Arial"/>
              <a:ea typeface="Arial"/>
              <a:cs typeface="Arial"/>
              <a:sym typeface="Arial"/>
            </a:endParaRPr>
          </a:p>
          <a:p>
            <a:pPr marL="45720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Pros and Cons of Time Series Momentum Strategy</a:t>
            </a:r>
            <a:endParaRPr/>
          </a:p>
        </p:txBody>
      </p:sp>
      <p:sp>
        <p:nvSpPr>
          <p:cNvPr id="136" name="Google Shape;136;p24"/>
          <p:cNvSpPr txBox="1">
            <a:spLocks noGrp="1"/>
          </p:cNvSpPr>
          <p:nvPr>
            <p:ph type="body" idx="1"/>
          </p:nvPr>
        </p:nvSpPr>
        <p:spPr>
          <a:xfrm>
            <a:off x="387900" y="1489825"/>
            <a:ext cx="8368200" cy="3303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b="1"/>
              <a:t>Pros</a:t>
            </a:r>
            <a:r>
              <a:rPr lang="en-GB"/>
              <a:t>:</a:t>
            </a:r>
            <a:endParaRPr/>
          </a:p>
          <a:p>
            <a:pPr marL="457200" lvl="0" indent="-325755" algn="l" rtl="0">
              <a:spcBef>
                <a:spcPts val="1200"/>
              </a:spcBef>
              <a:spcAft>
                <a:spcPts val="0"/>
              </a:spcAft>
              <a:buSzPct val="100000"/>
              <a:buChar char="●"/>
            </a:pPr>
            <a:r>
              <a:rPr lang="en-GB" b="1"/>
              <a:t>Diversification</a:t>
            </a:r>
            <a:r>
              <a:rPr lang="en-GB"/>
              <a:t>: Can be applied across various asset classes.</a:t>
            </a:r>
            <a:endParaRPr/>
          </a:p>
          <a:p>
            <a:pPr marL="457200" lvl="0" indent="-325755" algn="l" rtl="0">
              <a:spcBef>
                <a:spcPts val="0"/>
              </a:spcBef>
              <a:spcAft>
                <a:spcPts val="0"/>
              </a:spcAft>
              <a:buSzPct val="100000"/>
              <a:buChar char="●"/>
            </a:pPr>
            <a:r>
              <a:rPr lang="en-GB" b="1"/>
              <a:t>Historical Performance</a:t>
            </a:r>
            <a:r>
              <a:rPr lang="en-GB"/>
              <a:t>: Delivers positive returns over long periods and across different market environments.</a:t>
            </a:r>
            <a:endParaRPr/>
          </a:p>
          <a:p>
            <a:pPr marL="457200" lvl="0" indent="-325755" algn="l" rtl="0">
              <a:spcBef>
                <a:spcPts val="0"/>
              </a:spcBef>
              <a:spcAft>
                <a:spcPts val="0"/>
              </a:spcAft>
              <a:buSzPct val="100000"/>
              <a:buChar char="●"/>
            </a:pPr>
            <a:r>
              <a:rPr lang="en-GB" b="1"/>
              <a:t>Adaptable to different market conditions</a:t>
            </a:r>
            <a:r>
              <a:rPr lang="en-GB"/>
              <a:t>: such as recessions, booms, war and peacetime, high- and low-interest rate regimes, high- and low-inflation periods.</a:t>
            </a:r>
            <a:endParaRPr/>
          </a:p>
          <a:p>
            <a:pPr marL="0" lvl="0" indent="0" algn="l" rtl="0">
              <a:spcBef>
                <a:spcPts val="1200"/>
              </a:spcBef>
              <a:spcAft>
                <a:spcPts val="0"/>
              </a:spcAft>
              <a:buNone/>
            </a:pPr>
            <a:r>
              <a:rPr lang="en-GB" b="1"/>
              <a:t>Cons</a:t>
            </a:r>
            <a:r>
              <a:rPr lang="en-GB"/>
              <a:t>:</a:t>
            </a:r>
            <a:endParaRPr/>
          </a:p>
          <a:p>
            <a:pPr marL="457200" lvl="0" indent="-325755" algn="l" rtl="0">
              <a:spcBef>
                <a:spcPts val="1200"/>
              </a:spcBef>
              <a:spcAft>
                <a:spcPts val="0"/>
              </a:spcAft>
              <a:buSzPct val="100000"/>
              <a:buChar char="●"/>
            </a:pPr>
            <a:r>
              <a:rPr lang="en-GB" b="1"/>
              <a:t>Transaction Costs</a:t>
            </a:r>
            <a:r>
              <a:rPr lang="en-GB"/>
              <a:t>: Frequent trading can lead to high transaction costs.</a:t>
            </a:r>
            <a:endParaRPr/>
          </a:p>
          <a:p>
            <a:pPr marL="457200" lvl="0" indent="-325755" algn="l" rtl="0">
              <a:spcBef>
                <a:spcPts val="0"/>
              </a:spcBef>
              <a:spcAft>
                <a:spcPts val="0"/>
              </a:spcAft>
              <a:buSzPct val="100000"/>
              <a:buChar char="●"/>
            </a:pPr>
            <a:r>
              <a:rPr lang="en-GB" b="1"/>
              <a:t>Dependence on Trends</a:t>
            </a:r>
            <a:r>
              <a:rPr lang="en-GB"/>
              <a:t>: Performance is dependent on the existence of price trends.</a:t>
            </a:r>
            <a:endParaRPr/>
          </a:p>
          <a:p>
            <a:pPr marL="457200" lvl="0" indent="-325755" algn="l" rtl="0">
              <a:spcBef>
                <a:spcPts val="0"/>
              </a:spcBef>
              <a:spcAft>
                <a:spcPts val="0"/>
              </a:spcAft>
              <a:buSzPct val="100000"/>
              <a:buChar char="●"/>
            </a:pPr>
            <a:r>
              <a:rPr lang="en-GB" b="1"/>
              <a:t>Risk of Large Losses</a:t>
            </a:r>
            <a:r>
              <a:rPr lang="en-GB"/>
              <a:t>: Despite risk management techniques, there is a risk of significant losses in volatile and fast-moving markets.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Strategy Features</a:t>
            </a:r>
            <a:endParaRPr/>
          </a:p>
        </p:txBody>
      </p:sp>
      <p:sp>
        <p:nvSpPr>
          <p:cNvPr id="142" name="Google Shape;142;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GB" b="1">
                <a:latin typeface="Arial"/>
                <a:ea typeface="Arial"/>
                <a:cs typeface="Arial"/>
                <a:sym typeface="Arial"/>
              </a:rPr>
              <a:t>How Time Series Momentum Strategy Diversifies the Portfolio</a:t>
            </a:r>
            <a:r>
              <a:rPr lang="en-GB">
                <a:latin typeface="Arial"/>
                <a:ea typeface="Arial"/>
                <a:cs typeface="Arial"/>
                <a:sym typeface="Arial"/>
              </a:rPr>
              <a:t>:</a:t>
            </a:r>
            <a:endParaRPr>
              <a:latin typeface="Arial"/>
              <a:ea typeface="Arial"/>
              <a:cs typeface="Arial"/>
              <a:sym typeface="Arial"/>
            </a:endParaRPr>
          </a:p>
          <a:p>
            <a:pPr marL="457200" lvl="0" indent="-325755" algn="just" rtl="0">
              <a:spcBef>
                <a:spcPts val="1200"/>
              </a:spcBef>
              <a:spcAft>
                <a:spcPts val="0"/>
              </a:spcAft>
              <a:buSzPct val="100000"/>
              <a:buFont typeface="Arial"/>
              <a:buChar char="●"/>
            </a:pPr>
            <a:r>
              <a:rPr lang="en-GB">
                <a:latin typeface="Arial"/>
                <a:ea typeface="Arial"/>
                <a:cs typeface="Arial"/>
                <a:sym typeface="Arial"/>
              </a:rPr>
              <a:t>Exhibits low correlation with traditional asset classes, aiding diversification</a:t>
            </a:r>
            <a:endParaRPr>
              <a:latin typeface="Arial"/>
              <a:ea typeface="Arial"/>
              <a:cs typeface="Arial"/>
              <a:sym typeface="Arial"/>
            </a:endParaRPr>
          </a:p>
          <a:p>
            <a:pPr marL="457200" lvl="0" indent="-325755" algn="just" rtl="0">
              <a:spcBef>
                <a:spcPts val="0"/>
              </a:spcBef>
              <a:spcAft>
                <a:spcPts val="0"/>
              </a:spcAft>
              <a:buSzPct val="100000"/>
              <a:buFont typeface="Arial"/>
              <a:buChar char="●"/>
            </a:pPr>
            <a:r>
              <a:rPr lang="en-GB">
                <a:latin typeface="Arial"/>
                <a:ea typeface="Arial"/>
                <a:cs typeface="Arial"/>
                <a:sym typeface="Arial"/>
              </a:rPr>
              <a:t>Focuses on persistent price trends, generating returns uncorrelated with traditional assets</a:t>
            </a:r>
            <a:endParaRPr>
              <a:latin typeface="Arial"/>
              <a:ea typeface="Arial"/>
              <a:cs typeface="Arial"/>
              <a:sym typeface="Arial"/>
            </a:endParaRPr>
          </a:p>
          <a:p>
            <a:pPr marL="457200" lvl="0" indent="-325755" algn="just" rtl="0">
              <a:spcBef>
                <a:spcPts val="0"/>
              </a:spcBef>
              <a:spcAft>
                <a:spcPts val="0"/>
              </a:spcAft>
              <a:buSzPct val="100000"/>
              <a:buFont typeface="Arial"/>
              <a:buChar char="●"/>
            </a:pPr>
            <a:r>
              <a:rPr lang="en-GB">
                <a:latin typeface="Arial"/>
                <a:ea typeface="Arial"/>
                <a:cs typeface="Arial"/>
                <a:sym typeface="Arial"/>
              </a:rPr>
              <a:t>Can generate positive returns even during market turbulence</a:t>
            </a:r>
            <a:endParaRPr>
              <a:latin typeface="Arial"/>
              <a:ea typeface="Arial"/>
              <a:cs typeface="Arial"/>
              <a:sym typeface="Arial"/>
            </a:endParaRPr>
          </a:p>
          <a:p>
            <a:pPr marL="457200" lvl="0" indent="-325755" algn="just" rtl="0">
              <a:spcBef>
                <a:spcPts val="0"/>
              </a:spcBef>
              <a:spcAft>
                <a:spcPts val="0"/>
              </a:spcAft>
              <a:buSzPct val="100000"/>
              <a:buFont typeface="Arial"/>
              <a:buChar char="●"/>
            </a:pPr>
            <a:r>
              <a:rPr lang="en-GB">
                <a:latin typeface="Arial"/>
                <a:ea typeface="Arial"/>
                <a:cs typeface="Arial"/>
                <a:sym typeface="Arial"/>
              </a:rPr>
              <a:t>Reduces overall portfolio risk through dynamic exposure adjustments</a:t>
            </a:r>
            <a:endParaRPr>
              <a:latin typeface="Arial"/>
              <a:ea typeface="Arial"/>
              <a:cs typeface="Arial"/>
              <a:sym typeface="Arial"/>
            </a:endParaRPr>
          </a:p>
          <a:p>
            <a:pPr marL="0" lvl="0" indent="0" algn="just" rtl="0">
              <a:spcBef>
                <a:spcPts val="1200"/>
              </a:spcBef>
              <a:spcAft>
                <a:spcPts val="0"/>
              </a:spcAft>
              <a:buNone/>
            </a:pPr>
            <a:r>
              <a:rPr lang="en-GB" b="1">
                <a:latin typeface="Arial"/>
                <a:ea typeface="Arial"/>
                <a:cs typeface="Arial"/>
                <a:sym typeface="Arial"/>
              </a:rPr>
              <a:t>Choice of Assets for Our Analysis:</a:t>
            </a:r>
            <a:endParaRPr b="1">
              <a:latin typeface="Arial"/>
              <a:ea typeface="Arial"/>
              <a:cs typeface="Arial"/>
              <a:sym typeface="Arial"/>
            </a:endParaRPr>
          </a:p>
          <a:p>
            <a:pPr marL="0" lvl="0" indent="0" algn="just" rtl="0">
              <a:spcBef>
                <a:spcPts val="1200"/>
              </a:spcBef>
              <a:spcAft>
                <a:spcPts val="0"/>
              </a:spcAft>
              <a:buNone/>
            </a:pPr>
            <a:r>
              <a:rPr lang="en-GB" b="1">
                <a:latin typeface="Arial"/>
                <a:ea typeface="Arial"/>
                <a:cs typeface="Arial"/>
                <a:sym typeface="Arial"/>
              </a:rPr>
              <a:t>Stocks</a:t>
            </a:r>
            <a:r>
              <a:rPr lang="en-GB">
                <a:latin typeface="Arial"/>
                <a:ea typeface="Arial"/>
                <a:cs typeface="Arial"/>
                <a:sym typeface="Arial"/>
              </a:rPr>
              <a:t>: Captures trends in individual stocks or stock indices</a:t>
            </a:r>
            <a:endParaRPr>
              <a:latin typeface="Arial"/>
              <a:ea typeface="Arial"/>
              <a:cs typeface="Arial"/>
              <a:sym typeface="Arial"/>
            </a:endParaRPr>
          </a:p>
          <a:p>
            <a:pPr marL="0" lvl="0" indent="0" algn="just" rtl="0">
              <a:spcBef>
                <a:spcPts val="1200"/>
              </a:spcBef>
              <a:spcAft>
                <a:spcPts val="0"/>
              </a:spcAft>
              <a:buNone/>
            </a:pPr>
            <a:r>
              <a:rPr lang="en-GB" b="1">
                <a:latin typeface="Arial"/>
                <a:ea typeface="Arial"/>
                <a:cs typeface="Arial"/>
                <a:sym typeface="Arial"/>
              </a:rPr>
              <a:t>Commodities</a:t>
            </a:r>
            <a:r>
              <a:rPr lang="en-GB">
                <a:latin typeface="Arial"/>
                <a:ea typeface="Arial"/>
                <a:cs typeface="Arial"/>
                <a:sym typeface="Arial"/>
              </a:rPr>
              <a:t>: Exploits trends driven by supply-demand dynamics and global conditions</a:t>
            </a:r>
            <a:endParaRPr>
              <a:latin typeface="Arial"/>
              <a:ea typeface="Arial"/>
              <a:cs typeface="Arial"/>
              <a:sym typeface="Arial"/>
            </a:endParaRPr>
          </a:p>
          <a:p>
            <a:pPr marL="0" lvl="0" indent="0" algn="just" rtl="0">
              <a:spcBef>
                <a:spcPts val="1200"/>
              </a:spcBef>
              <a:spcAft>
                <a:spcPts val="1200"/>
              </a:spcAft>
              <a:buNone/>
            </a:pPr>
            <a:r>
              <a:rPr lang="en-GB" b="1">
                <a:latin typeface="Arial"/>
                <a:ea typeface="Arial"/>
                <a:cs typeface="Arial"/>
                <a:sym typeface="Arial"/>
              </a:rPr>
              <a:t>Currencies</a:t>
            </a:r>
            <a:r>
              <a:rPr lang="en-GB">
                <a:latin typeface="Arial"/>
                <a:ea typeface="Arial"/>
                <a:cs typeface="Arial"/>
                <a:sym typeface="Arial"/>
              </a:rPr>
              <a:t>: Profits from trends in currency exchange rates</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Cumulative Returns over Time of Portfolio</a:t>
            </a:r>
            <a:endParaRPr/>
          </a:p>
        </p:txBody>
      </p:sp>
      <p:sp>
        <p:nvSpPr>
          <p:cNvPr id="153" name="Google Shape;153;p27"/>
          <p:cNvSpPr txBox="1">
            <a:spLocks noGrp="1"/>
          </p:cNvSpPr>
          <p:nvPr>
            <p:ph type="body" idx="1"/>
          </p:nvPr>
        </p:nvSpPr>
        <p:spPr>
          <a:xfrm>
            <a:off x="6083650" y="1489825"/>
            <a:ext cx="26724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latin typeface="Arial"/>
                <a:ea typeface="Arial"/>
                <a:cs typeface="Arial"/>
                <a:sym typeface="Arial"/>
              </a:rPr>
              <a:t>Portfolio Annualized Excess Return: 0.10752087462653226 </a:t>
            </a:r>
            <a:endParaRPr sz="1400">
              <a:latin typeface="Arial"/>
              <a:ea typeface="Arial"/>
              <a:cs typeface="Arial"/>
              <a:sym typeface="Arial"/>
            </a:endParaRPr>
          </a:p>
          <a:p>
            <a:pPr marL="0" lvl="0" indent="0" algn="l" rtl="0">
              <a:spcBef>
                <a:spcPts val="1200"/>
              </a:spcBef>
              <a:spcAft>
                <a:spcPts val="0"/>
              </a:spcAft>
              <a:buNone/>
            </a:pPr>
            <a:r>
              <a:rPr lang="en-GB" sz="1400">
                <a:latin typeface="Arial"/>
                <a:ea typeface="Arial"/>
                <a:cs typeface="Arial"/>
                <a:sym typeface="Arial"/>
              </a:rPr>
              <a:t>Portfolio Volatility: 0.11113749201978658 </a:t>
            </a:r>
            <a:endParaRPr sz="1400">
              <a:latin typeface="Arial"/>
              <a:ea typeface="Arial"/>
              <a:cs typeface="Arial"/>
              <a:sym typeface="Arial"/>
            </a:endParaRPr>
          </a:p>
          <a:p>
            <a:pPr marL="0" lvl="0" indent="0" algn="l" rtl="0">
              <a:spcBef>
                <a:spcPts val="1200"/>
              </a:spcBef>
              <a:spcAft>
                <a:spcPts val="1200"/>
              </a:spcAft>
              <a:buNone/>
            </a:pPr>
            <a:r>
              <a:rPr lang="en-GB" sz="1400">
                <a:latin typeface="Arial"/>
                <a:ea typeface="Arial"/>
                <a:cs typeface="Arial"/>
                <a:sym typeface="Arial"/>
              </a:rPr>
              <a:t>Portfolio Sharpe Ratio: 0.9674581698081649</a:t>
            </a:r>
            <a:endParaRPr sz="1400">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587723" y="1346873"/>
            <a:ext cx="4509624" cy="361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Distribution of Portfolio Returns</a:t>
            </a:r>
            <a:endParaRPr/>
          </a:p>
        </p:txBody>
      </p:sp>
      <p:sp>
        <p:nvSpPr>
          <p:cNvPr id="160" name="Google Shape;160;p28"/>
          <p:cNvSpPr txBox="1">
            <a:spLocks noGrp="1"/>
          </p:cNvSpPr>
          <p:nvPr>
            <p:ph type="body" idx="1"/>
          </p:nvPr>
        </p:nvSpPr>
        <p:spPr>
          <a:xfrm>
            <a:off x="6357000" y="1496750"/>
            <a:ext cx="2399100" cy="3078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a:latin typeface="Arial"/>
                <a:ea typeface="Arial"/>
                <a:cs typeface="Arial"/>
                <a:sym typeface="Arial"/>
              </a:rPr>
              <a:t>Almost standard normal with slight left skewness.</a:t>
            </a:r>
            <a:endParaRPr dirty="0">
              <a:latin typeface="Arial"/>
              <a:ea typeface="Arial"/>
              <a:cs typeface="Arial"/>
              <a:sym typeface="Arial"/>
            </a:endParaRPr>
          </a:p>
        </p:txBody>
      </p:sp>
      <p:pic>
        <p:nvPicPr>
          <p:cNvPr id="161" name="Google Shape;161;p28"/>
          <p:cNvPicPr preferRelativeResize="0"/>
          <p:nvPr/>
        </p:nvPicPr>
        <p:blipFill>
          <a:blip r:embed="rId3">
            <a:alphaModFix/>
          </a:blip>
          <a:stretch>
            <a:fillRect/>
          </a:stretch>
        </p:blipFill>
        <p:spPr>
          <a:xfrm>
            <a:off x="332675" y="1284200"/>
            <a:ext cx="5783949" cy="373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Fama French</a:t>
            </a:r>
            <a:endParaRPr/>
          </a:p>
        </p:txBody>
      </p:sp>
      <p:sp>
        <p:nvSpPr>
          <p:cNvPr id="167" name="Google Shape;167;p29"/>
          <p:cNvSpPr txBox="1">
            <a:spLocks noGrp="1"/>
          </p:cNvSpPr>
          <p:nvPr>
            <p:ph type="body" idx="1"/>
          </p:nvPr>
        </p:nvSpPr>
        <p:spPr>
          <a:xfrm>
            <a:off x="6031675" y="1636750"/>
            <a:ext cx="29280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400">
                <a:latin typeface="Arial"/>
                <a:ea typeface="Arial"/>
                <a:cs typeface="Arial"/>
                <a:sym typeface="Arial"/>
              </a:rPr>
              <a:t>Sharpe ratio: 0.6565733748070015</a:t>
            </a:r>
            <a:endParaRPr sz="1400">
              <a:latin typeface="Arial"/>
              <a:ea typeface="Arial"/>
              <a:cs typeface="Arial"/>
              <a:sym typeface="Arial"/>
            </a:endParaRPr>
          </a:p>
          <a:p>
            <a:pPr marL="0" lvl="0" indent="0" algn="l" rtl="0">
              <a:spcBef>
                <a:spcPts val="1200"/>
              </a:spcBef>
              <a:spcAft>
                <a:spcPts val="0"/>
              </a:spcAft>
              <a:buNone/>
            </a:pPr>
            <a:endParaRPr sz="1400">
              <a:latin typeface="Arial"/>
              <a:ea typeface="Arial"/>
              <a:cs typeface="Arial"/>
              <a:sym typeface="Arial"/>
            </a:endParaRPr>
          </a:p>
          <a:p>
            <a:pPr marL="0" lvl="0" indent="0" algn="l" rtl="0">
              <a:lnSpc>
                <a:spcPct val="135714"/>
              </a:lnSpc>
              <a:spcBef>
                <a:spcPts val="1200"/>
              </a:spcBef>
              <a:spcAft>
                <a:spcPts val="0"/>
              </a:spcAft>
              <a:buNone/>
            </a:pPr>
            <a:r>
              <a:rPr lang="en-GB" sz="1400">
                <a:latin typeface="Arial"/>
                <a:ea typeface="Arial"/>
                <a:cs typeface="Arial"/>
                <a:sym typeface="Arial"/>
              </a:rPr>
              <a:t>Annualized mean: 0.12087142857142859</a:t>
            </a:r>
            <a:endParaRPr sz="1400">
              <a:latin typeface="Arial"/>
              <a:ea typeface="Arial"/>
              <a:cs typeface="Arial"/>
              <a:sym typeface="Arial"/>
            </a:endParaRPr>
          </a:p>
          <a:p>
            <a:pPr marL="0" lvl="0" indent="0" algn="l" rtl="0">
              <a:lnSpc>
                <a:spcPct val="135714"/>
              </a:lnSpc>
              <a:spcBef>
                <a:spcPts val="0"/>
              </a:spcBef>
              <a:spcAft>
                <a:spcPts val="0"/>
              </a:spcAft>
              <a:buNone/>
            </a:pPr>
            <a:endParaRPr sz="1400">
              <a:latin typeface="Arial"/>
              <a:ea typeface="Arial"/>
              <a:cs typeface="Arial"/>
              <a:sym typeface="Arial"/>
            </a:endParaRPr>
          </a:p>
          <a:p>
            <a:pPr marL="0" lvl="0" indent="0" algn="l" rtl="0">
              <a:lnSpc>
                <a:spcPct val="135714"/>
              </a:lnSpc>
              <a:spcBef>
                <a:spcPts val="0"/>
              </a:spcBef>
              <a:spcAft>
                <a:spcPts val="0"/>
              </a:spcAft>
              <a:buNone/>
            </a:pPr>
            <a:r>
              <a:rPr lang="en-GB" sz="1400">
                <a:latin typeface="Arial"/>
                <a:ea typeface="Arial"/>
                <a:cs typeface="Arial"/>
                <a:sym typeface="Arial"/>
              </a:rPr>
              <a:t>Annualized standard deviation: 0.1692336149740272</a:t>
            </a:r>
            <a:endParaRPr sz="1400">
              <a:latin typeface="Arial"/>
              <a:ea typeface="Arial"/>
              <a:cs typeface="Arial"/>
              <a:sym typeface="Arial"/>
            </a:endParaRPr>
          </a:p>
          <a:p>
            <a:pPr marL="0" lvl="0" indent="0" algn="l" rtl="0">
              <a:spcBef>
                <a:spcPts val="0"/>
              </a:spcBef>
              <a:spcAft>
                <a:spcPts val="0"/>
              </a:spcAft>
              <a:buNone/>
            </a:pPr>
            <a:endParaRPr sz="1000">
              <a:solidFill>
                <a:srgbClr val="000000"/>
              </a:solidFill>
              <a:latin typeface="Arial"/>
              <a:ea typeface="Arial"/>
              <a:cs typeface="Arial"/>
              <a:sym typeface="Arial"/>
            </a:endParaRPr>
          </a:p>
          <a:p>
            <a:pPr marL="0" lvl="0" indent="0" algn="l" rtl="0">
              <a:lnSpc>
                <a:spcPct val="135714"/>
              </a:lnSpc>
              <a:spcBef>
                <a:spcPts val="0"/>
              </a:spcBef>
              <a:spcAft>
                <a:spcPts val="0"/>
              </a:spcAft>
              <a:buNone/>
            </a:pPr>
            <a:endParaRPr sz="1050">
              <a:solidFill>
                <a:srgbClr val="000000"/>
              </a:solidFill>
              <a:highlight>
                <a:srgbClr val="F7F7F7"/>
              </a:highlight>
              <a:latin typeface="Courier New"/>
              <a:ea typeface="Courier New"/>
              <a:cs typeface="Courier New"/>
              <a:sym typeface="Courier New"/>
            </a:endParaRPr>
          </a:p>
          <a:p>
            <a:pPr marL="0" lvl="0" indent="0" algn="l" rtl="0">
              <a:spcBef>
                <a:spcPts val="0"/>
              </a:spcBef>
              <a:spcAft>
                <a:spcPts val="1200"/>
              </a:spcAft>
              <a:buNone/>
            </a:pPr>
            <a:endParaRPr sz="1050">
              <a:solidFill>
                <a:srgbClr val="212121"/>
              </a:solidFill>
              <a:highlight>
                <a:srgbClr val="FFFFFF"/>
              </a:highlight>
              <a:latin typeface="Courier New"/>
              <a:ea typeface="Courier New"/>
              <a:cs typeface="Courier New"/>
              <a:sym typeface="Courier New"/>
            </a:endParaRPr>
          </a:p>
        </p:txBody>
      </p:sp>
      <p:pic>
        <p:nvPicPr>
          <p:cNvPr id="168" name="Google Shape;168;p29"/>
          <p:cNvPicPr preferRelativeResize="0"/>
          <p:nvPr/>
        </p:nvPicPr>
        <p:blipFill>
          <a:blip r:embed="rId3">
            <a:alphaModFix/>
          </a:blip>
          <a:stretch>
            <a:fillRect/>
          </a:stretch>
        </p:blipFill>
        <p:spPr>
          <a:xfrm>
            <a:off x="332425" y="1342912"/>
            <a:ext cx="5289299" cy="337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Fama french market return (Mkt) vs portfolio</a:t>
            </a:r>
            <a:endParaRPr/>
          </a:p>
        </p:txBody>
      </p:sp>
      <p:sp>
        <p:nvSpPr>
          <p:cNvPr id="174" name="Google Shape;174;p30"/>
          <p:cNvSpPr txBox="1">
            <a:spLocks noGrp="1"/>
          </p:cNvSpPr>
          <p:nvPr>
            <p:ph type="body" idx="1"/>
          </p:nvPr>
        </p:nvSpPr>
        <p:spPr>
          <a:xfrm>
            <a:off x="5830200" y="1489838"/>
            <a:ext cx="3064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1200"/>
              </a:spcBef>
              <a:spcAft>
                <a:spcPts val="0"/>
              </a:spcAft>
              <a:buNone/>
            </a:pPr>
            <a:endParaRPr>
              <a:latin typeface="Arial"/>
              <a:ea typeface="Arial"/>
              <a:cs typeface="Arial"/>
              <a:sym typeface="Arial"/>
            </a:endParaRPr>
          </a:p>
          <a:p>
            <a:pPr marL="0" lvl="0" indent="0" algn="l" rtl="0">
              <a:spcBef>
                <a:spcPts val="1200"/>
              </a:spcBef>
              <a:spcAft>
                <a:spcPts val="1200"/>
              </a:spcAft>
              <a:buNone/>
            </a:pPr>
            <a:r>
              <a:rPr lang="en-GB">
                <a:latin typeface="Arial"/>
                <a:ea typeface="Arial"/>
                <a:cs typeface="Arial"/>
                <a:sym typeface="Arial"/>
              </a:rPr>
              <a:t>The cumulative return is roughly the same, but we have a way better Sharpe ratio. 0.96 vs 0.65. </a:t>
            </a:r>
            <a:endParaRPr>
              <a:latin typeface="Arial"/>
              <a:ea typeface="Arial"/>
              <a:cs typeface="Arial"/>
              <a:sym typeface="Arial"/>
            </a:endParaRPr>
          </a:p>
        </p:txBody>
      </p:sp>
      <p:pic>
        <p:nvPicPr>
          <p:cNvPr id="175" name="Google Shape;175;p30"/>
          <p:cNvPicPr preferRelativeResize="0"/>
          <p:nvPr/>
        </p:nvPicPr>
        <p:blipFill>
          <a:blip r:embed="rId3">
            <a:alphaModFix/>
          </a:blip>
          <a:stretch>
            <a:fillRect/>
          </a:stretch>
        </p:blipFill>
        <p:spPr>
          <a:xfrm>
            <a:off x="430075" y="1433225"/>
            <a:ext cx="5266799" cy="3385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6AA7"/>
            </a:gs>
            <a:gs pos="100000">
              <a:srgbClr val="021723"/>
            </a:gs>
          </a:gsLst>
          <a:lin ang="5400012" scaled="0"/>
        </a:gradFill>
        <a:effectLst/>
      </p:bgPr>
    </p:bg>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0" y="1802550"/>
            <a:ext cx="91440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solidFill>
                  <a:schemeClr val="dk1"/>
                </a:solidFill>
                <a:latin typeface="Arial"/>
                <a:ea typeface="Arial"/>
                <a:cs typeface="Arial"/>
                <a:sym typeface="Arial"/>
              </a:rPr>
              <a:t>Q &amp; A</a:t>
            </a:r>
            <a:endParaRPr>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Introduction to Time-Series Momentum Strategy</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Arial"/>
              <a:buChar char="●"/>
            </a:pPr>
            <a:r>
              <a:rPr lang="en-GB">
                <a:latin typeface="Arial"/>
                <a:ea typeface="Arial"/>
                <a:cs typeface="Arial"/>
                <a:sym typeface="Arial"/>
              </a:rPr>
              <a:t>Evidence shows that in every decade since 1880, time series momentum has yielded positive average returns with a low correlation to traditional asset classes.</a:t>
            </a:r>
            <a:endParaRPr>
              <a:latin typeface="Arial"/>
              <a:ea typeface="Arial"/>
              <a:cs typeface="Arial"/>
              <a:sym typeface="Arial"/>
            </a:endParaRPr>
          </a:p>
          <a:p>
            <a:pPr marL="457200" lvl="0" indent="-342900" algn="just" rtl="0">
              <a:spcBef>
                <a:spcPts val="0"/>
              </a:spcBef>
              <a:spcAft>
                <a:spcPts val="0"/>
              </a:spcAft>
              <a:buSzPts val="1800"/>
              <a:buFont typeface="Arial"/>
              <a:buChar char="●"/>
            </a:pPr>
            <a:r>
              <a:rPr lang="en-GB">
                <a:latin typeface="Arial"/>
                <a:ea typeface="Arial"/>
                <a:cs typeface="Arial"/>
                <a:sym typeface="Arial"/>
              </a:rPr>
              <a:t>Strategy exhibits consistent profitability in different macro environments such as recessions, booms, war and peacetime, high- and low-interest rate regimes, high- and low-inflation periods.</a:t>
            </a:r>
            <a:endParaRPr>
              <a:latin typeface="Arial"/>
              <a:ea typeface="Arial"/>
              <a:cs typeface="Arial"/>
              <a:sym typeface="Arial"/>
            </a:endParaRPr>
          </a:p>
          <a:p>
            <a:pPr marL="457200" lvl="0" indent="-342900" algn="just" rtl="0">
              <a:spcBef>
                <a:spcPts val="0"/>
              </a:spcBef>
              <a:spcAft>
                <a:spcPts val="0"/>
              </a:spcAft>
              <a:buSzPts val="1800"/>
              <a:buFont typeface="Arial"/>
              <a:buChar char="●"/>
            </a:pPr>
            <a:r>
              <a:rPr lang="en-GB">
                <a:latin typeface="Arial"/>
                <a:ea typeface="Arial"/>
                <a:cs typeface="Arial"/>
                <a:sym typeface="Arial"/>
              </a:rPr>
              <a:t>Evaluation includes considering of the effects of fees, transaction costs, and benefits of allocating to a trend-following strategy from a traditional stock/bond portfolio.</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Data and Strategy Construction</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Arial"/>
              <a:buChar char="●"/>
            </a:pPr>
            <a:r>
              <a:rPr lang="en-GB" sz="1400" dirty="0">
                <a:latin typeface="Arial"/>
                <a:ea typeface="Arial"/>
                <a:cs typeface="Arial"/>
                <a:sym typeface="Arial"/>
              </a:rPr>
              <a:t>Data: In our analysis, we use daily returns for financial markets across three major asset classes: commodities, equity and forex.</a:t>
            </a:r>
            <a:br>
              <a:rPr lang="en-GB" sz="1400" dirty="0">
                <a:latin typeface="Arial"/>
                <a:ea typeface="Arial"/>
                <a:cs typeface="Arial"/>
                <a:sym typeface="Arial"/>
              </a:rPr>
            </a:br>
            <a:endParaRPr sz="1400" dirty="0">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GB" sz="1400" dirty="0">
                <a:latin typeface="Arial"/>
                <a:ea typeface="Arial"/>
                <a:cs typeface="Arial"/>
                <a:sym typeface="Arial"/>
              </a:rPr>
              <a:t>Constructing the strategy:</a:t>
            </a:r>
            <a:endParaRPr sz="1400"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Trend-following investing: long positions on rising markets. Long-short strategy</a:t>
            </a:r>
            <a:endParaRPr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Equal weights across each asset class: equity, commodities and forex</a:t>
            </a:r>
            <a:endParaRPr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Choose the best performing asset across each asset class.</a:t>
            </a:r>
            <a:endParaRPr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The position is determined by assessing past returns over the relevant lookback horizon.</a:t>
            </a:r>
            <a:endParaRPr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Transaction costs and fees are subtracted from total return and estimates based on recent averages for each asset class and historical comparison.</a:t>
            </a:r>
            <a:endParaRPr dirty="0">
              <a:latin typeface="Arial"/>
              <a:ea typeface="Arial"/>
              <a:cs typeface="Arial"/>
              <a:sym typeface="Arial"/>
            </a:endParaRPr>
          </a:p>
          <a:p>
            <a:pPr marL="914400" lvl="1" indent="-317500" algn="l" rtl="0">
              <a:spcBef>
                <a:spcPts val="0"/>
              </a:spcBef>
              <a:spcAft>
                <a:spcPts val="0"/>
              </a:spcAft>
              <a:buClr>
                <a:schemeClr val="dk1"/>
              </a:buClr>
              <a:buSzPts val="1400"/>
              <a:buFont typeface="Arial"/>
              <a:buChar char="●"/>
            </a:pPr>
            <a:r>
              <a:rPr lang="en-GB" dirty="0">
                <a:latin typeface="Arial"/>
                <a:ea typeface="Arial"/>
                <a:cs typeface="Arial"/>
                <a:sym typeface="Arial"/>
              </a:rPr>
              <a:t>Compute annualized excess return, volatility, and Sharpe ratio for the strategy returns.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Detailed momentum strategy used by the code</a:t>
            </a:r>
            <a:endParaRPr/>
          </a:p>
        </p:txBody>
      </p:sp>
      <p:sp>
        <p:nvSpPr>
          <p:cNvPr id="82" name="Google Shape;82;p16"/>
          <p:cNvSpPr txBox="1">
            <a:spLocks noGrp="1"/>
          </p:cNvSpPr>
          <p:nvPr>
            <p:ph type="body" idx="1"/>
          </p:nvPr>
        </p:nvSpPr>
        <p:spPr>
          <a:xfrm>
            <a:off x="546100" y="1457550"/>
            <a:ext cx="7666800" cy="319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00" dirty="0">
                <a:latin typeface="Arial"/>
                <a:ea typeface="Arial"/>
                <a:cs typeface="Arial"/>
                <a:sym typeface="Arial"/>
              </a:rPr>
              <a:t>This Python script extensively analyses different financial assets, including stocks, commodities, and forex. The analysis is done from a momentum trading perspective, where it's believed that stocks that have performed well in the past will continue to do so in the future. Conversely, stocks that have performed poorly in the past will continue to do poorly.</a:t>
            </a:r>
            <a:endParaRPr sz="1000" dirty="0">
              <a:latin typeface="Arial"/>
              <a:ea typeface="Arial"/>
              <a:cs typeface="Arial"/>
              <a:sym typeface="Arial"/>
            </a:endParaRPr>
          </a:p>
          <a:p>
            <a:pPr marL="0" lvl="0" indent="0" algn="just" rtl="0">
              <a:spcBef>
                <a:spcPts val="1200"/>
              </a:spcBef>
              <a:spcAft>
                <a:spcPts val="0"/>
              </a:spcAft>
              <a:buNone/>
            </a:pPr>
            <a:endParaRPr sz="1000" dirty="0">
              <a:latin typeface="Arial"/>
              <a:ea typeface="Arial"/>
              <a:cs typeface="Arial"/>
              <a:sym typeface="Arial"/>
            </a:endParaRPr>
          </a:p>
          <a:p>
            <a:pPr marL="457200" lvl="0" indent="-292100" algn="just" rtl="0">
              <a:spcBef>
                <a:spcPts val="1200"/>
              </a:spcBef>
              <a:spcAft>
                <a:spcPts val="0"/>
              </a:spcAft>
              <a:buSzPts val="1000"/>
              <a:buFont typeface="Arial"/>
              <a:buChar char="●"/>
            </a:pPr>
            <a:r>
              <a:rPr lang="en-GB" sz="1000" dirty="0">
                <a:latin typeface="Arial"/>
                <a:ea typeface="Arial"/>
                <a:cs typeface="Arial"/>
                <a:sym typeface="Arial"/>
              </a:rPr>
              <a:t>Data preprocessing: It creates a copy of the input </a:t>
            </a:r>
            <a:r>
              <a:rPr lang="en-GB" sz="1000" dirty="0" err="1">
                <a:latin typeface="Arial"/>
                <a:ea typeface="Arial"/>
                <a:cs typeface="Arial"/>
                <a:sym typeface="Arial"/>
              </a:rPr>
              <a:t>DataFrame</a:t>
            </a:r>
            <a:r>
              <a:rPr lang="en-GB" sz="1000" dirty="0">
                <a:latin typeface="Arial"/>
                <a:ea typeface="Arial"/>
                <a:cs typeface="Arial"/>
                <a:sym typeface="Arial"/>
              </a:rPr>
              <a:t>, removes any rows with missing data, converts the 'Date' column to </a:t>
            </a:r>
            <a:r>
              <a:rPr lang="en-GB" sz="1000" dirty="0" err="1">
                <a:latin typeface="Arial"/>
                <a:ea typeface="Arial"/>
                <a:cs typeface="Arial"/>
                <a:sym typeface="Arial"/>
              </a:rPr>
              <a:t>DateTime</a:t>
            </a:r>
            <a:r>
              <a:rPr lang="en-GB" sz="1000" dirty="0">
                <a:latin typeface="Arial"/>
                <a:ea typeface="Arial"/>
                <a:cs typeface="Arial"/>
                <a:sym typeface="Arial"/>
              </a:rPr>
              <a:t> format, and sets it as the index. The data frame is then sorted by 'Date'.</a:t>
            </a:r>
            <a:endParaRPr sz="1000" dirty="0">
              <a:latin typeface="Arial"/>
              <a:ea typeface="Arial"/>
              <a:cs typeface="Arial"/>
              <a:sym typeface="Arial"/>
            </a:endParaRPr>
          </a:p>
          <a:p>
            <a:pPr marL="457200" lvl="0" indent="-292100" algn="just" rtl="0">
              <a:spcBef>
                <a:spcPts val="0"/>
              </a:spcBef>
              <a:spcAft>
                <a:spcPts val="0"/>
              </a:spcAft>
              <a:buSzPts val="1000"/>
              <a:buFont typeface="Arial"/>
              <a:buChar char="●"/>
            </a:pPr>
            <a:r>
              <a:rPr lang="en-GB" sz="1000" dirty="0">
                <a:latin typeface="Arial"/>
                <a:ea typeface="Arial"/>
                <a:cs typeface="Arial"/>
                <a:sym typeface="Arial"/>
              </a:rPr>
              <a:t>Returns calculation: It calculates daily returns, the percentage change in 'Price' from the previous day.</a:t>
            </a:r>
            <a:endParaRPr sz="1000" dirty="0">
              <a:latin typeface="Arial"/>
              <a:ea typeface="Arial"/>
              <a:cs typeface="Arial"/>
              <a:sym typeface="Arial"/>
            </a:endParaRPr>
          </a:p>
          <a:p>
            <a:pPr marL="457200" lvl="0" indent="-292100" algn="just" rtl="0">
              <a:spcBef>
                <a:spcPts val="0"/>
              </a:spcBef>
              <a:spcAft>
                <a:spcPts val="0"/>
              </a:spcAft>
              <a:buSzPts val="1000"/>
              <a:buFont typeface="Arial"/>
              <a:buChar char="●"/>
            </a:pPr>
            <a:r>
              <a:rPr lang="en-GB" sz="1000" dirty="0">
                <a:latin typeface="Arial"/>
                <a:ea typeface="Arial"/>
                <a:cs typeface="Arial"/>
                <a:sym typeface="Arial"/>
              </a:rPr>
              <a:t>Momentum signals: It calculates momentum signals based on three lookback periods: 21, 63, and 252 days. These periods are commonly used in trading and are approximate representations of 1 month, three months, and one year. A positive momentum signal suggests that the asset's price has been increasing over the lookback period, while a negative signal suggests it has decreased. It also calculates the average momentum signal.</a:t>
            </a:r>
            <a:endParaRPr sz="1000" dirty="0">
              <a:latin typeface="Arial"/>
              <a:ea typeface="Arial"/>
              <a:cs typeface="Arial"/>
              <a:sym typeface="Arial"/>
            </a:endParaRPr>
          </a:p>
          <a:p>
            <a:pPr marL="457200" lvl="0" indent="-292100" algn="just" rtl="0">
              <a:spcBef>
                <a:spcPts val="0"/>
              </a:spcBef>
              <a:spcAft>
                <a:spcPts val="0"/>
              </a:spcAft>
              <a:buSzPts val="1000"/>
              <a:buFont typeface="Arial"/>
              <a:buChar char="●"/>
            </a:pPr>
            <a:r>
              <a:rPr lang="en-GB" sz="1000" dirty="0">
                <a:latin typeface="Arial"/>
                <a:ea typeface="Arial"/>
                <a:cs typeface="Arial"/>
                <a:sym typeface="Arial"/>
              </a:rPr>
              <a:t>Momentum returns: It calculates the momentum returns, which is the product of the momentum signal from the previous day and the daily return. </a:t>
            </a:r>
            <a:endParaRPr sz="10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Detailed portfolio construction:</a:t>
            </a:r>
            <a:endParaRPr/>
          </a:p>
        </p:txBody>
      </p:sp>
      <p:sp>
        <p:nvSpPr>
          <p:cNvPr id="88" name="Google Shape;88;p17"/>
          <p:cNvSpPr txBox="1">
            <a:spLocks noGrp="1"/>
          </p:cNvSpPr>
          <p:nvPr>
            <p:ph type="body" idx="1"/>
          </p:nvPr>
        </p:nvSpPr>
        <p:spPr>
          <a:xfrm>
            <a:off x="387900" y="1489825"/>
            <a:ext cx="8368200" cy="3410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950">
                <a:latin typeface="Arial"/>
                <a:ea typeface="Arial"/>
                <a:cs typeface="Arial"/>
                <a:sym typeface="Arial"/>
              </a:rPr>
              <a:t>The three assets are selected because they have the highest Sharpe ratio in their respective asset class. The assets r equally weighted in the portfolio.</a:t>
            </a:r>
            <a:endParaRPr sz="950">
              <a:latin typeface="Arial"/>
              <a:ea typeface="Arial"/>
              <a:cs typeface="Arial"/>
              <a:sym typeface="Arial"/>
            </a:endParaRPr>
          </a:p>
          <a:p>
            <a:pPr marL="0" lvl="0" indent="0" algn="just" rtl="0">
              <a:spcBef>
                <a:spcPts val="0"/>
              </a:spcBef>
              <a:spcAft>
                <a:spcPts val="0"/>
              </a:spcAft>
              <a:buNone/>
            </a:pPr>
            <a:r>
              <a:rPr lang="en-GB" sz="950">
                <a:latin typeface="Arial"/>
                <a:ea typeface="Arial"/>
                <a:cs typeface="Arial"/>
                <a:sym typeface="Arial"/>
              </a:rPr>
              <a:t>The script conducts a comprehensive financial analysis of several different financial assets ('S&amp;P500', 'ICESUGAR', 'USDJPY') based on a momentum strategy and consolidates them into a single portfolio. The momentum strategy is based on the premise that assets that have performed well in the past will continue to perform well, and assets that have performed poorly will continue to do poorly.</a:t>
            </a:r>
            <a:endParaRPr sz="950">
              <a:latin typeface="Arial"/>
              <a:ea typeface="Arial"/>
              <a:cs typeface="Arial"/>
              <a:sym typeface="Arial"/>
            </a:endParaRPr>
          </a:p>
          <a:p>
            <a:pPr marL="0" lvl="0" indent="0" algn="just" rtl="0">
              <a:spcBef>
                <a:spcPts val="0"/>
              </a:spcBef>
              <a:spcAft>
                <a:spcPts val="0"/>
              </a:spcAft>
              <a:buNone/>
            </a:pPr>
            <a:r>
              <a:rPr lang="en-GB" sz="950">
                <a:latin typeface="Arial"/>
                <a:ea typeface="Arial"/>
                <a:cs typeface="Arial"/>
                <a:sym typeface="Arial"/>
              </a:rPr>
              <a:t>Let's break down the steps that are implemented:</a:t>
            </a:r>
            <a:endParaRPr sz="950">
              <a:latin typeface="Arial"/>
              <a:ea typeface="Arial"/>
              <a:cs typeface="Arial"/>
              <a:sym typeface="Arial"/>
            </a:endParaRPr>
          </a:p>
          <a:p>
            <a:pPr marL="0" lvl="0" indent="0" algn="just" rtl="0">
              <a:spcBef>
                <a:spcPts val="0"/>
              </a:spcBef>
              <a:spcAft>
                <a:spcPts val="0"/>
              </a:spcAft>
              <a:buNone/>
            </a:pP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r>
              <a:rPr lang="en-GB" sz="950">
                <a:latin typeface="Arial"/>
                <a:ea typeface="Arial"/>
                <a:cs typeface="Arial"/>
                <a:sym typeface="Arial"/>
              </a:rPr>
              <a:t>Daily Returns Calculation: It calculates the daily returns, representing the percentage change in the 'Price' from the previous day to the current day.</a:t>
            </a: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r>
              <a:rPr lang="en-GB" sz="950">
                <a:latin typeface="Arial"/>
                <a:ea typeface="Arial"/>
                <a:cs typeface="Arial"/>
                <a:sym typeface="Arial"/>
              </a:rPr>
              <a:t>Momentum Signals Calculation: It then defines a function to calculate the momentum signals based on three lookback periods: 21 days (approx. one month), 63 days (approx. three months), and 252 days (approx. one year). The momentum signal is the sign of the mean of the past returns over the lookback period. The sign function will return 1 for positive returns (indicating price increase), -1 for negative returns (implying price decrease), and 0 for no change.</a:t>
            </a: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r>
              <a:rPr lang="en-GB" sz="950">
                <a:latin typeface="Arial"/>
                <a:ea typeface="Arial"/>
                <a:cs typeface="Arial"/>
                <a:sym typeface="Arial"/>
              </a:rPr>
              <a:t>Momentum Returns Calculation: It calculates the momentum returns for each asset, which is the product of the previous day's momentum signal and the current day's returns; this represents the return you would have obtained if you followed the momentum strategy, bought the asset when the signal was positive, and sold it when it was negative.</a:t>
            </a: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r>
              <a:rPr lang="en-GB" sz="950">
                <a:latin typeface="Arial"/>
                <a:ea typeface="Arial"/>
                <a:cs typeface="Arial"/>
                <a:sym typeface="Arial"/>
              </a:rPr>
              <a:t>Transaction Costs and Fees: The code can add transactional costs. These are often included in real-world scenarios and would be subtracted from the returns to get the net returns. For this analysis, the net momentum returns are the same as the momentum returns.</a:t>
            </a:r>
            <a:endParaRPr sz="950">
              <a:latin typeface="Arial"/>
              <a:ea typeface="Arial"/>
              <a:cs typeface="Arial"/>
              <a:sym typeface="Arial"/>
            </a:endParaRPr>
          </a:p>
          <a:p>
            <a:pPr marL="457200" lvl="0" indent="-288925" algn="just" rtl="0">
              <a:spcBef>
                <a:spcPts val="0"/>
              </a:spcBef>
              <a:spcAft>
                <a:spcPts val="0"/>
              </a:spcAft>
              <a:buClr>
                <a:schemeClr val="dk1"/>
              </a:buClr>
              <a:buSzPts val="950"/>
              <a:buFont typeface="Arial"/>
              <a:buChar char="●"/>
            </a:pPr>
            <a:r>
              <a:rPr lang="en-GB" sz="950">
                <a:latin typeface="Arial"/>
                <a:ea typeface="Arial"/>
                <a:cs typeface="Arial"/>
                <a:sym typeface="Arial"/>
              </a:rPr>
              <a:t>Portfolio Returns Calculation: It stores the net momentum returns for each asset in a DataFrame portfolio_returns. The portfolio returns are then calculated as the mean of the returns of all investments for each day.</a:t>
            </a:r>
            <a:endParaRPr sz="9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Detailed momentum strategy used by the code</a:t>
            </a:r>
            <a:endParaRPr/>
          </a:p>
        </p:txBody>
      </p:sp>
      <p:sp>
        <p:nvSpPr>
          <p:cNvPr id="94" name="Google Shape;94;p18"/>
          <p:cNvSpPr txBox="1">
            <a:spLocks noGrp="1"/>
          </p:cNvSpPr>
          <p:nvPr>
            <p:ph type="body" idx="1"/>
          </p:nvPr>
        </p:nvSpPr>
        <p:spPr>
          <a:xfrm>
            <a:off x="442450" y="1443750"/>
            <a:ext cx="7984800" cy="3315000"/>
          </a:xfrm>
          <a:prstGeom prst="rect">
            <a:avLst/>
          </a:prstGeom>
        </p:spPr>
        <p:txBody>
          <a:bodyPr spcFirstLastPara="1" wrap="square" lIns="91425" tIns="91425" rIns="91425" bIns="91425" anchor="t" anchorCtr="0">
            <a:noAutofit/>
          </a:bodyPr>
          <a:lstStyle/>
          <a:p>
            <a:pPr marL="457200" lvl="0" indent="-288925" algn="just" rtl="0">
              <a:spcBef>
                <a:spcPts val="0"/>
              </a:spcBef>
              <a:spcAft>
                <a:spcPts val="0"/>
              </a:spcAft>
              <a:buSzPts val="950"/>
              <a:buFont typeface="Arial"/>
              <a:buChar char="●"/>
            </a:pPr>
            <a:r>
              <a:rPr lang="en-GB" sz="950">
                <a:latin typeface="Arial"/>
                <a:ea typeface="Arial"/>
                <a:cs typeface="Arial"/>
                <a:sym typeface="Arial"/>
              </a:rPr>
              <a:t>Performance Metrics Calculation: It calculates the portfolio's annualized return, volatility, and Sharpe ratio. The annualized return is the mean daily return multiplied by the number of trading days in a year (assumed to be 252). The annualized volatility is the standard deviation of the daily returns multiplied by the square root of the number of trading days in a year. The Sharpe ratio is the annualized return divided by the annualized volatility. It measures the performance of the portfolio relative to the risk taken</a:t>
            </a:r>
            <a:endParaRPr sz="950">
              <a:latin typeface="Arial"/>
              <a:ea typeface="Arial"/>
              <a:cs typeface="Arial"/>
              <a:sym typeface="Arial"/>
            </a:endParaRPr>
          </a:p>
          <a:p>
            <a:pPr marL="457200" lvl="0" indent="-288925" algn="just" rtl="0">
              <a:spcBef>
                <a:spcPts val="0"/>
              </a:spcBef>
              <a:spcAft>
                <a:spcPts val="0"/>
              </a:spcAft>
              <a:buSzPts val="950"/>
              <a:buFont typeface="Arial"/>
              <a:buChar char="●"/>
            </a:pPr>
            <a:r>
              <a:rPr lang="en-GB" sz="950">
                <a:latin typeface="Arial"/>
                <a:ea typeface="Arial"/>
                <a:cs typeface="Arial"/>
                <a:sym typeface="Arial"/>
              </a:rPr>
              <a:t>Transaction costs and fees: We have an option in the code to add trans costs. It is 0 right now. It defines placeholders for transaction costs and fees, which must be subtracted from the returns in a real-world scenario to calculate net returns.</a:t>
            </a:r>
            <a:endParaRPr sz="950">
              <a:latin typeface="Arial"/>
              <a:ea typeface="Arial"/>
              <a:cs typeface="Arial"/>
              <a:sym typeface="Arial"/>
            </a:endParaRPr>
          </a:p>
          <a:p>
            <a:pPr marL="457200" lvl="0" indent="-288925" algn="just" rtl="0">
              <a:spcBef>
                <a:spcPts val="0"/>
              </a:spcBef>
              <a:spcAft>
                <a:spcPts val="0"/>
              </a:spcAft>
              <a:buSzPts val="950"/>
              <a:buFont typeface="Arial"/>
              <a:buChar char="●"/>
            </a:pPr>
            <a:r>
              <a:rPr lang="en-GB" sz="950">
                <a:latin typeface="Arial"/>
                <a:ea typeface="Arial"/>
                <a:cs typeface="Arial"/>
                <a:sym typeface="Arial"/>
              </a:rPr>
              <a:t>Annualized returns, volatility, and Sharpe Ratio: It calculates the asset's annualized returns, annualized volatility, and Sharpe ratio. The Sharpe ratio measures the performance of an investment compared to a risk-free purchase after adjusting for its risk.</a:t>
            </a:r>
            <a:endParaRPr sz="950">
              <a:latin typeface="Arial"/>
              <a:ea typeface="Arial"/>
              <a:cs typeface="Arial"/>
              <a:sym typeface="Arial"/>
            </a:endParaRPr>
          </a:p>
          <a:p>
            <a:pPr marL="457200" lvl="0" indent="-288925" algn="just" rtl="0">
              <a:spcBef>
                <a:spcPts val="0"/>
              </a:spcBef>
              <a:spcAft>
                <a:spcPts val="0"/>
              </a:spcAft>
              <a:buSzPts val="950"/>
              <a:buFont typeface="Arial"/>
              <a:buChar char="●"/>
            </a:pPr>
            <a:r>
              <a:rPr lang="en-GB" sz="950">
                <a:latin typeface="Arial"/>
                <a:ea typeface="Arial"/>
                <a:cs typeface="Arial"/>
                <a:sym typeface="Arial"/>
              </a:rPr>
              <a:t>T-statistic: It calculates the t-statistic for the net momentum returns. This statistical measure tests the hypothesis that the mean of the net momentum returns is not significantly different from zero.</a:t>
            </a:r>
            <a:endParaRPr sz="950">
              <a:latin typeface="Arial"/>
              <a:ea typeface="Arial"/>
              <a:cs typeface="Arial"/>
              <a:sym typeface="Arial"/>
            </a:endParaRPr>
          </a:p>
          <a:p>
            <a:pPr marL="457200" lvl="0" indent="-288925" algn="just" rtl="0">
              <a:spcBef>
                <a:spcPts val="0"/>
              </a:spcBef>
              <a:spcAft>
                <a:spcPts val="0"/>
              </a:spcAft>
              <a:buSzPts val="950"/>
              <a:buFont typeface="Arial"/>
              <a:buChar char="●"/>
            </a:pPr>
            <a:r>
              <a:rPr lang="en-GB" sz="950">
                <a:latin typeface="Arial"/>
                <a:ea typeface="Arial"/>
                <a:cs typeface="Arial"/>
                <a:sym typeface="Arial"/>
              </a:rPr>
              <a:t>Results collation: It compiles all these metrics into a results data frame.</a:t>
            </a:r>
            <a:endParaRPr sz="950">
              <a:latin typeface="Arial"/>
              <a:ea typeface="Arial"/>
              <a:cs typeface="Arial"/>
              <a:sym typeface="Arial"/>
            </a:endParaRPr>
          </a:p>
          <a:p>
            <a:pPr marL="457200" lvl="0" indent="-288925" algn="just" rtl="0">
              <a:spcBef>
                <a:spcPts val="0"/>
              </a:spcBef>
              <a:spcAft>
                <a:spcPts val="0"/>
              </a:spcAft>
              <a:buSzPts val="950"/>
              <a:buFont typeface="Arial"/>
              <a:buChar char="●"/>
            </a:pPr>
            <a:endParaRPr sz="950">
              <a:latin typeface="Arial"/>
              <a:ea typeface="Arial"/>
              <a:cs typeface="Arial"/>
              <a:sym typeface="Arial"/>
            </a:endParaRPr>
          </a:p>
          <a:p>
            <a:pPr marL="0" lvl="0" indent="0" algn="just" rtl="0">
              <a:spcBef>
                <a:spcPts val="1200"/>
              </a:spcBef>
              <a:spcAft>
                <a:spcPts val="1200"/>
              </a:spcAft>
              <a:buNone/>
            </a:pPr>
            <a:r>
              <a:rPr lang="en-GB" sz="950">
                <a:latin typeface="Arial"/>
                <a:ea typeface="Arial"/>
                <a:cs typeface="Arial"/>
                <a:sym typeface="Arial"/>
              </a:rPr>
              <a:t>This enables a quantitative momentum strategy analysis across various financial products, directly comparing these products based on their historical performance. This is useful for developing an investment portfolio and evaluating which assets might yield the best risk-adjusted returns based on their past momentum.</a:t>
            </a:r>
            <a:endParaRPr sz="95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58250" y="152075"/>
            <a:ext cx="2857334" cy="2274700"/>
          </a:xfrm>
          <a:prstGeom prst="rect">
            <a:avLst/>
          </a:prstGeom>
          <a:noFill/>
          <a:ln>
            <a:noFill/>
          </a:ln>
        </p:spPr>
      </p:pic>
      <p:pic>
        <p:nvPicPr>
          <p:cNvPr id="100" name="Google Shape;100;p19"/>
          <p:cNvPicPr preferRelativeResize="0"/>
          <p:nvPr/>
        </p:nvPicPr>
        <p:blipFill>
          <a:blip r:embed="rId4">
            <a:alphaModFix/>
          </a:blip>
          <a:stretch>
            <a:fillRect/>
          </a:stretch>
        </p:blipFill>
        <p:spPr>
          <a:xfrm>
            <a:off x="3108100" y="142300"/>
            <a:ext cx="2927804" cy="2294250"/>
          </a:xfrm>
          <a:prstGeom prst="rect">
            <a:avLst/>
          </a:prstGeom>
          <a:noFill/>
          <a:ln>
            <a:noFill/>
          </a:ln>
        </p:spPr>
      </p:pic>
      <p:pic>
        <p:nvPicPr>
          <p:cNvPr id="101" name="Google Shape;101;p19"/>
          <p:cNvPicPr preferRelativeResize="0"/>
          <p:nvPr/>
        </p:nvPicPr>
        <p:blipFill>
          <a:blip r:embed="rId5">
            <a:alphaModFix/>
          </a:blip>
          <a:stretch>
            <a:fillRect/>
          </a:stretch>
        </p:blipFill>
        <p:spPr>
          <a:xfrm>
            <a:off x="6138450" y="152061"/>
            <a:ext cx="2857326" cy="2274740"/>
          </a:xfrm>
          <a:prstGeom prst="rect">
            <a:avLst/>
          </a:prstGeom>
          <a:noFill/>
          <a:ln>
            <a:noFill/>
          </a:ln>
        </p:spPr>
      </p:pic>
      <p:pic>
        <p:nvPicPr>
          <p:cNvPr id="102" name="Google Shape;102;p19"/>
          <p:cNvPicPr preferRelativeResize="0"/>
          <p:nvPr/>
        </p:nvPicPr>
        <p:blipFill>
          <a:blip r:embed="rId6">
            <a:alphaModFix/>
          </a:blip>
          <a:stretch>
            <a:fillRect/>
          </a:stretch>
        </p:blipFill>
        <p:spPr>
          <a:xfrm>
            <a:off x="58250" y="2568625"/>
            <a:ext cx="2982550" cy="2337110"/>
          </a:xfrm>
          <a:prstGeom prst="rect">
            <a:avLst/>
          </a:prstGeom>
          <a:noFill/>
          <a:ln>
            <a:noFill/>
          </a:ln>
        </p:spPr>
      </p:pic>
      <p:pic>
        <p:nvPicPr>
          <p:cNvPr id="103" name="Google Shape;103;p19"/>
          <p:cNvPicPr preferRelativeResize="0"/>
          <p:nvPr/>
        </p:nvPicPr>
        <p:blipFill>
          <a:blip r:embed="rId7">
            <a:alphaModFix/>
          </a:blip>
          <a:stretch>
            <a:fillRect/>
          </a:stretch>
        </p:blipFill>
        <p:spPr>
          <a:xfrm>
            <a:off x="3108087" y="2586038"/>
            <a:ext cx="2927825" cy="2302262"/>
          </a:xfrm>
          <a:prstGeom prst="rect">
            <a:avLst/>
          </a:prstGeom>
          <a:noFill/>
          <a:ln>
            <a:noFill/>
          </a:ln>
        </p:spPr>
      </p:pic>
      <p:pic>
        <p:nvPicPr>
          <p:cNvPr id="104" name="Google Shape;104;p19"/>
          <p:cNvPicPr preferRelativeResize="0"/>
          <p:nvPr/>
        </p:nvPicPr>
        <p:blipFill>
          <a:blip r:embed="rId8">
            <a:alphaModFix/>
          </a:blip>
          <a:stretch>
            <a:fillRect/>
          </a:stretch>
        </p:blipFill>
        <p:spPr>
          <a:xfrm>
            <a:off x="6103201" y="2571750"/>
            <a:ext cx="2927826" cy="23308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184650" y="3915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Asset performance</a:t>
            </a:r>
            <a:endParaRPr/>
          </a:p>
        </p:txBody>
      </p:sp>
      <p:pic>
        <p:nvPicPr>
          <p:cNvPr id="110" name="Google Shape;110;p20"/>
          <p:cNvPicPr preferRelativeResize="0"/>
          <p:nvPr/>
        </p:nvPicPr>
        <p:blipFill>
          <a:blip r:embed="rId3">
            <a:alphaModFix/>
          </a:blip>
          <a:stretch>
            <a:fillRect/>
          </a:stretch>
        </p:blipFill>
        <p:spPr>
          <a:xfrm>
            <a:off x="1741338" y="1077625"/>
            <a:ext cx="5254826" cy="385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696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Asset Performance </a:t>
            </a:r>
            <a:endParaRPr/>
          </a:p>
        </p:txBody>
      </p:sp>
      <p:pic>
        <p:nvPicPr>
          <p:cNvPr id="116" name="Google Shape;116;p21"/>
          <p:cNvPicPr preferRelativeResize="0"/>
          <p:nvPr/>
        </p:nvPicPr>
        <p:blipFill>
          <a:blip r:embed="rId3">
            <a:alphaModFix/>
          </a:blip>
          <a:stretch>
            <a:fillRect/>
          </a:stretch>
        </p:blipFill>
        <p:spPr>
          <a:xfrm>
            <a:off x="4620276" y="458025"/>
            <a:ext cx="4290575" cy="4427526"/>
          </a:xfrm>
          <a:prstGeom prst="rect">
            <a:avLst/>
          </a:prstGeom>
          <a:noFill/>
          <a:ln>
            <a:noFill/>
          </a:ln>
        </p:spPr>
      </p:pic>
      <p:sp>
        <p:nvSpPr>
          <p:cNvPr id="117" name="Google Shape;117;p21"/>
          <p:cNvSpPr txBox="1"/>
          <p:nvPr/>
        </p:nvSpPr>
        <p:spPr>
          <a:xfrm>
            <a:off x="69600" y="1563375"/>
            <a:ext cx="45024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GB">
                <a:solidFill>
                  <a:schemeClr val="dk1"/>
                </a:solidFill>
              </a:rPr>
              <a:t>Indices best performing asset : S&amp;P500</a:t>
            </a:r>
            <a:endParaRPr>
              <a:solidFill>
                <a:schemeClr val="dk1"/>
              </a:solidFill>
            </a:endParaRPr>
          </a:p>
          <a:p>
            <a:pPr marL="457200" lvl="0" indent="0" algn="l" rtl="0">
              <a:spcBef>
                <a:spcPts val="0"/>
              </a:spcBef>
              <a:spcAft>
                <a:spcPts val="0"/>
              </a:spcAft>
              <a:buNone/>
            </a:pPr>
            <a:r>
              <a:rPr lang="en-GB">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Commodities best performing asset : ICESUGAR</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Currencies best performing asset : USDJPY  </a:t>
            </a:r>
            <a:endParaRPr>
              <a:solidFill>
                <a:schemeClr val="dk1"/>
              </a:solidFil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1498</Words>
  <Application>Microsoft Office PowerPoint</Application>
  <PresentationFormat>On-screen Show (16:9)</PresentationFormat>
  <Paragraphs>99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vt:lpstr>
      <vt:lpstr>Roboto Slab</vt:lpstr>
      <vt:lpstr>Courier New</vt:lpstr>
      <vt:lpstr>Marina</vt:lpstr>
      <vt:lpstr>Time-Series Momentum Strategy</vt:lpstr>
      <vt:lpstr>Introduction to Time-Series Momentum Strategy</vt:lpstr>
      <vt:lpstr>Data and Strategy Construction</vt:lpstr>
      <vt:lpstr>Detailed momentum strategy used by the code</vt:lpstr>
      <vt:lpstr>Detailed portfolio construction:</vt:lpstr>
      <vt:lpstr>Detailed momentum strategy used by the code</vt:lpstr>
      <vt:lpstr>PowerPoint Presentation</vt:lpstr>
      <vt:lpstr>Asset performance</vt:lpstr>
      <vt:lpstr>Asset Performance </vt:lpstr>
      <vt:lpstr>Asset Correlation</vt:lpstr>
      <vt:lpstr>Implementation of the Strategy</vt:lpstr>
      <vt:lpstr>Pros and Cons of Time Series Momentum Strategy</vt:lpstr>
      <vt:lpstr>Strategy Features</vt:lpstr>
      <vt:lpstr>Results</vt:lpstr>
      <vt:lpstr>Cumulative Returns over Time of Portfolio</vt:lpstr>
      <vt:lpstr>Distribution of Portfolio Returns</vt:lpstr>
      <vt:lpstr>Fama French</vt:lpstr>
      <vt:lpstr>Fama french market return (Mkt) vs portfolio</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Momentum Strategy</dc:title>
  <cp:lastModifiedBy>Pawar, Rakshay R.</cp:lastModifiedBy>
  <cp:revision>1</cp:revision>
  <dcterms:modified xsi:type="dcterms:W3CDTF">2023-06-14T21:10:21Z</dcterms:modified>
</cp:coreProperties>
</file>