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4" r:id="rId1"/>
  </p:sldMasterIdLst>
  <p:notesMasterIdLst>
    <p:notesMasterId r:id="rId13"/>
  </p:notesMasterIdLst>
  <p:sldIdLst>
    <p:sldId id="256" r:id="rId2"/>
    <p:sldId id="257" r:id="rId3"/>
    <p:sldId id="258" r:id="rId4"/>
    <p:sldId id="259" r:id="rId5"/>
    <p:sldId id="260" r:id="rId6"/>
    <p:sldId id="261" r:id="rId7"/>
    <p:sldId id="265" r:id="rId8"/>
    <p:sldId id="262" r:id="rId9"/>
    <p:sldId id="264" r:id="rId10"/>
    <p:sldId id="263" r:id="rId11"/>
    <p:sldId id="266" r:id="rId12"/>
  </p:sldIdLst>
  <p:sldSz cx="12192000" cy="6858000"/>
  <p:notesSz cx="6858000" cy="9144000"/>
  <p:embeddedFontLst>
    <p:embeddedFont>
      <p:font typeface="Yu Gothic Medium" panose="020B0500000000000000" pitchFamily="34" charset="-128"/>
      <p:regular r:id="rId14"/>
    </p:embeddedFont>
    <p:embeddedFont>
      <p:font typeface="Algerian" panose="04020705040A02060702" pitchFamily="82" charset="0"/>
      <p:regular r:id="rId15"/>
    </p:embeddedFont>
    <p:embeddedFont>
      <p:font typeface="Berlin Sans FB" panose="020E0602020502020306" pitchFamily="34" charset="0"/>
      <p:regular r:id="rId16"/>
      <p:bold r:id="rId17"/>
    </p:embeddedFont>
    <p:embeddedFont>
      <p:font typeface="Century Schoolbook" panose="02040604050505020304" pitchFamily="18" charset="0"/>
      <p:regular r:id="rId18"/>
      <p:bold r:id="rId19"/>
      <p:italic r:id="rId20"/>
      <p:boldItalic r:id="rId21"/>
    </p:embeddedFont>
    <p:embeddedFont>
      <p:font typeface="Eras Bold ITC" panose="020B0907030504020204" pitchFamily="34" charset="0"/>
      <p:regular r:id="rId22"/>
    </p:embeddedFont>
    <p:embeddedFont>
      <p:font typeface="Wingdings 2" panose="050201020105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A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23415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9169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1144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0394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6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423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8245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8862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9135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5902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760221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marL="0" lvl="0" indent="0" algn="ct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7429570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1227141" y="2162503"/>
            <a:ext cx="9252193" cy="143708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Times New Roman"/>
              <a:buNone/>
            </a:pPr>
            <a:r>
              <a:rPr lang="en-IN" b="1" dirty="0">
                <a:solidFill>
                  <a:srgbClr val="21BACF"/>
                </a:solidFill>
                <a:latin typeface="Times New Roman"/>
                <a:ea typeface="Times New Roman"/>
                <a:cs typeface="Times New Roman"/>
                <a:sym typeface="Times New Roman"/>
              </a:rPr>
              <a:t>SALES DATA VISUALIZATION</a:t>
            </a:r>
            <a:endParaRPr b="1" dirty="0">
              <a:solidFill>
                <a:srgbClr val="21BACF"/>
              </a:solidFill>
              <a:latin typeface="Times New Roman"/>
              <a:ea typeface="Times New Roman"/>
              <a:cs typeface="Times New Roman"/>
              <a:sym typeface="Times New Roman"/>
            </a:endParaRPr>
          </a:p>
        </p:txBody>
      </p:sp>
      <p:sp>
        <p:nvSpPr>
          <p:cNvPr id="250" name="Google Shape;250;p19"/>
          <p:cNvSpPr txBox="1">
            <a:spLocks noGrp="1"/>
          </p:cNvSpPr>
          <p:nvPr>
            <p:ph type="subTitle" idx="1"/>
          </p:nvPr>
        </p:nvSpPr>
        <p:spPr>
          <a:xfrm>
            <a:off x="7226187" y="3940821"/>
            <a:ext cx="4567880" cy="2417646"/>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1440"/>
              <a:buNone/>
            </a:pPr>
            <a:r>
              <a:rPr lang="en-IN" b="1" dirty="0">
                <a:solidFill>
                  <a:srgbClr val="FF0000"/>
                </a:solidFill>
                <a:latin typeface="Times New Roman"/>
                <a:ea typeface="Times New Roman"/>
                <a:cs typeface="Times New Roman"/>
                <a:sym typeface="Times New Roman"/>
              </a:rPr>
              <a:t>TEAM MEMBERS:</a:t>
            </a:r>
            <a:endParaRPr dirty="0">
              <a:solidFill>
                <a:srgbClr val="FF0000"/>
              </a:solidFill>
            </a:endParaRPr>
          </a:p>
          <a:p>
            <a:pPr marL="0" lvl="0" indent="0" algn="l" rtl="0">
              <a:spcBef>
                <a:spcPts val="1000"/>
              </a:spcBef>
              <a:spcAft>
                <a:spcPts val="0"/>
              </a:spcAft>
              <a:buSzPts val="1440"/>
              <a:buNone/>
            </a:pPr>
            <a:r>
              <a:rPr lang="en-IN" dirty="0">
                <a:solidFill>
                  <a:schemeClr val="tx1"/>
                </a:solidFill>
                <a:latin typeface="Times New Roman"/>
                <a:ea typeface="Times New Roman"/>
                <a:cs typeface="Times New Roman"/>
                <a:sym typeface="Times New Roman"/>
              </a:rPr>
              <a:t>NARAYANA.V [ 927623BAM041]</a:t>
            </a:r>
          </a:p>
          <a:p>
            <a:pPr marL="0" lvl="0" indent="0" algn="l" rtl="0">
              <a:spcBef>
                <a:spcPts val="1000"/>
              </a:spcBef>
              <a:spcAft>
                <a:spcPts val="0"/>
              </a:spcAft>
              <a:buSzPts val="1440"/>
              <a:buNone/>
            </a:pPr>
            <a:r>
              <a:rPr lang="en-IN" dirty="0">
                <a:solidFill>
                  <a:schemeClr val="tx1"/>
                </a:solidFill>
                <a:latin typeface="Times New Roman"/>
                <a:ea typeface="Times New Roman"/>
                <a:cs typeface="Times New Roman"/>
                <a:sym typeface="Times New Roman"/>
              </a:rPr>
              <a:t>NIVASHINI.R [927623BAM042]</a:t>
            </a:r>
          </a:p>
          <a:p>
            <a:pPr marL="0" lvl="0" indent="0" algn="l" rtl="0">
              <a:spcBef>
                <a:spcPts val="1000"/>
              </a:spcBef>
              <a:spcAft>
                <a:spcPts val="0"/>
              </a:spcAft>
              <a:buSzPts val="1440"/>
              <a:buNone/>
            </a:pPr>
            <a:r>
              <a:rPr lang="en-IN" dirty="0">
                <a:solidFill>
                  <a:schemeClr val="tx1"/>
                </a:solidFill>
                <a:latin typeface="Times New Roman"/>
                <a:ea typeface="Times New Roman"/>
                <a:cs typeface="Times New Roman"/>
                <a:sym typeface="Times New Roman"/>
              </a:rPr>
              <a:t>PRATHISH.S [927623BAM043]</a:t>
            </a:r>
          </a:p>
          <a:p>
            <a:pPr marL="0" lvl="0" indent="0" algn="l" rtl="0">
              <a:spcBef>
                <a:spcPts val="1000"/>
              </a:spcBef>
              <a:spcAft>
                <a:spcPts val="0"/>
              </a:spcAft>
              <a:buSzPts val="1440"/>
              <a:buNone/>
            </a:pPr>
            <a:r>
              <a:rPr lang="en-IN" dirty="0">
                <a:solidFill>
                  <a:schemeClr val="tx1"/>
                </a:solidFill>
                <a:latin typeface="Times New Roman"/>
                <a:ea typeface="Times New Roman"/>
                <a:cs typeface="Times New Roman"/>
                <a:sym typeface="Times New Roman"/>
              </a:rPr>
              <a:t>RAJA PRABHU.C [927623BAM044]</a:t>
            </a:r>
          </a:p>
          <a:p>
            <a:pPr marL="0" lvl="0" indent="0" algn="l" rtl="0">
              <a:spcBef>
                <a:spcPts val="1000"/>
              </a:spcBef>
              <a:spcAft>
                <a:spcPts val="0"/>
              </a:spcAft>
              <a:buSzPts val="1440"/>
              <a:buNone/>
            </a:pPr>
            <a:r>
              <a:rPr lang="en-IN" dirty="0">
                <a:solidFill>
                  <a:schemeClr val="tx1"/>
                </a:solidFill>
                <a:latin typeface="Times New Roman"/>
                <a:ea typeface="Times New Roman"/>
                <a:cs typeface="Times New Roman"/>
                <a:sym typeface="Times New Roman"/>
              </a:rPr>
              <a:t>RAKSHITHA.D [927623BAM045]</a:t>
            </a:r>
            <a:endParaRPr dirty="0">
              <a:solidFill>
                <a:schemeClr val="tx1"/>
              </a:solidFill>
              <a:latin typeface="Times New Roman"/>
              <a:ea typeface="Times New Roman"/>
              <a:cs typeface="Times New Roman"/>
              <a:sym typeface="Times New Roman"/>
            </a:endParaRPr>
          </a:p>
        </p:txBody>
      </p:sp>
      <p:pic>
        <p:nvPicPr>
          <p:cNvPr id="251" name="Google Shape;251;p19" descr="M.Kumarasamy College of Engineering, Karur :: MKCE"/>
          <p:cNvPicPr preferRelativeResize="0"/>
          <p:nvPr/>
        </p:nvPicPr>
        <p:blipFill rotWithShape="1">
          <a:blip r:embed="rId3">
            <a:alphaModFix/>
          </a:blip>
          <a:srcRect/>
          <a:stretch/>
        </p:blipFill>
        <p:spPr>
          <a:xfrm>
            <a:off x="453429" y="0"/>
            <a:ext cx="3661371" cy="1337602"/>
          </a:xfrm>
          <a:prstGeom prst="rect">
            <a:avLst/>
          </a:prstGeom>
          <a:noFill/>
          <a:ln>
            <a:noFill/>
          </a:ln>
        </p:spPr>
      </p:pic>
      <p:pic>
        <p:nvPicPr>
          <p:cNvPr id="252" name="Google Shape;252;p19" descr="M.Kumarasamy College of Engineering, Karur :: MKCE"/>
          <p:cNvPicPr preferRelativeResize="0"/>
          <p:nvPr/>
        </p:nvPicPr>
        <p:blipFill rotWithShape="1">
          <a:blip r:embed="rId4">
            <a:alphaModFix/>
          </a:blip>
          <a:srcRect/>
          <a:stretch/>
        </p:blipFill>
        <p:spPr>
          <a:xfrm>
            <a:off x="9516533" y="0"/>
            <a:ext cx="2675467" cy="10548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152400" y="0"/>
            <a:ext cx="8534400" cy="125030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IN" sz="3200" b="1" dirty="0">
                <a:latin typeface="Times New Roman"/>
                <a:ea typeface="Times New Roman"/>
                <a:cs typeface="Times New Roman"/>
                <a:sym typeface="Times New Roman"/>
              </a:rPr>
              <a:t>OUTPUT: </a:t>
            </a:r>
            <a:endParaRPr sz="3200" dirty="0"/>
          </a:p>
        </p:txBody>
      </p:sp>
      <p:pic>
        <p:nvPicPr>
          <p:cNvPr id="3" name="Content Placeholder 2">
            <a:extLst>
              <a:ext uri="{FF2B5EF4-FFF2-40B4-BE49-F238E27FC236}">
                <a16:creationId xmlns:a16="http://schemas.microsoft.com/office/drawing/2014/main" id="{CE2CE0E0-323B-79B5-EA0D-BB2CD01965C1}"/>
              </a:ext>
            </a:extLst>
          </p:cNvPr>
          <p:cNvPicPr>
            <a:picLocks noGrp="1" noChangeAspect="1"/>
          </p:cNvPicPr>
          <p:nvPr>
            <p:ph idx="1"/>
          </p:nvPr>
        </p:nvPicPr>
        <p:blipFill>
          <a:blip r:embed="rId3"/>
          <a:stretch>
            <a:fillRect/>
          </a:stretch>
        </p:blipFill>
        <p:spPr>
          <a:xfrm>
            <a:off x="1021725" y="1225021"/>
            <a:ext cx="8534399" cy="50826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B077C-5616-55CC-D748-42E211164316}"/>
              </a:ext>
            </a:extLst>
          </p:cNvPr>
          <p:cNvSpPr txBox="1"/>
          <p:nvPr/>
        </p:nvSpPr>
        <p:spPr>
          <a:xfrm>
            <a:off x="3488267" y="3105834"/>
            <a:ext cx="7924800" cy="646331"/>
          </a:xfrm>
          <a:prstGeom prst="rect">
            <a:avLst/>
          </a:prstGeom>
          <a:noFill/>
        </p:spPr>
        <p:txBody>
          <a:bodyPr wrap="square" rtlCol="0">
            <a:spAutoFit/>
          </a:bodyPr>
          <a:lstStyle/>
          <a:p>
            <a:r>
              <a:rPr lang="en-IN" sz="3600" dirty="0">
                <a:solidFill>
                  <a:srgbClr val="00B050"/>
                </a:solidFill>
                <a:latin typeface="Eras Bold ITC" panose="020B0907030504020204" pitchFamily="34" charset="0"/>
              </a:rPr>
              <a:t>THANK YOU !</a:t>
            </a:r>
          </a:p>
        </p:txBody>
      </p:sp>
    </p:spTree>
    <p:extLst>
      <p:ext uri="{BB962C8B-B14F-4D97-AF65-F5344CB8AC3E}">
        <p14:creationId xmlns:p14="http://schemas.microsoft.com/office/powerpoint/2010/main" val="404106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684212" y="0"/>
            <a:ext cx="8534400" cy="19314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000"/>
              <a:buFont typeface="Times New Roman"/>
              <a:buNone/>
            </a:pPr>
            <a:r>
              <a:rPr lang="en-IN" sz="3000" b="1" dirty="0">
                <a:latin typeface="Times New Roman"/>
                <a:ea typeface="Times New Roman"/>
                <a:cs typeface="Times New Roman"/>
                <a:sym typeface="Times New Roman"/>
              </a:rPr>
              <a:t>PROBLEM STATEMENT / DESCRIPTION:</a:t>
            </a:r>
            <a:endParaRPr sz="3000" b="1" dirty="0">
              <a:latin typeface="Times New Roman"/>
              <a:ea typeface="Times New Roman"/>
              <a:cs typeface="Times New Roman"/>
              <a:sym typeface="Times New Roman"/>
            </a:endParaRPr>
          </a:p>
        </p:txBody>
      </p:sp>
      <p:sp>
        <p:nvSpPr>
          <p:cNvPr id="258" name="Google Shape;258;p20"/>
          <p:cNvSpPr txBox="1">
            <a:spLocks noGrp="1"/>
          </p:cNvSpPr>
          <p:nvPr>
            <p:ph idx="1"/>
          </p:nvPr>
        </p:nvSpPr>
        <p:spPr>
          <a:xfrm>
            <a:off x="684211" y="1398037"/>
            <a:ext cx="9509655" cy="4647163"/>
          </a:xfrm>
          <a:prstGeom prst="rect">
            <a:avLst/>
          </a:prstGeom>
          <a:noFill/>
          <a:ln>
            <a:noFill/>
          </a:ln>
        </p:spPr>
        <p:txBody>
          <a:bodyPr spcFirstLastPara="1" wrap="square" lIns="91425" tIns="45700" rIns="91425" bIns="45700" anchor="t" anchorCtr="0">
            <a:normAutofit/>
          </a:bodyPr>
          <a:lstStyle/>
          <a:p>
            <a:pPr marL="91441" lvl="0" indent="0" rtl="0">
              <a:lnSpc>
                <a:spcPct val="150000"/>
              </a:lnSpc>
              <a:spcBef>
                <a:spcPts val="0"/>
              </a:spcBef>
              <a:spcAft>
                <a:spcPts val="0"/>
              </a:spcAft>
              <a:buSzPts val="1440"/>
              <a:buNone/>
            </a:pPr>
            <a:r>
              <a:rPr lang="en-US" sz="2000" b="0" i="0" dirty="0">
                <a:solidFill>
                  <a:srgbClr val="FF0000"/>
                </a:solidFill>
                <a:effectLst/>
                <a:latin typeface="Algerian" panose="04020705040A02060702" pitchFamily="82" charset="0"/>
              </a:rPr>
              <a:t>STATEMENT : </a:t>
            </a:r>
          </a:p>
          <a:p>
            <a:pPr marL="377191" lvl="0" indent="-285750" rtl="0">
              <a:lnSpc>
                <a:spcPct val="150000"/>
              </a:lnSpc>
              <a:spcBef>
                <a:spcPts val="0"/>
              </a:spcBef>
              <a:spcAft>
                <a:spcPts val="0"/>
              </a:spcAft>
              <a:buSzPts val="1440"/>
              <a:buFont typeface="Wingdings" panose="05000000000000000000" pitchFamily="2" charset="2"/>
              <a:buChar char="§"/>
            </a:pPr>
            <a:r>
              <a:rPr lang="en-US" sz="2000" b="0" i="0" dirty="0">
                <a:solidFill>
                  <a:srgbClr val="0D0D0D"/>
                </a:solidFill>
                <a:effectLst/>
                <a:highlight>
                  <a:srgbClr val="FFFFFF"/>
                </a:highlight>
                <a:latin typeface="+mj-lt"/>
              </a:rPr>
              <a:t>sales data from a CSV file, visualize the monthly sales using matplotlib, and provide summary information about the sales data.</a:t>
            </a:r>
          </a:p>
          <a:p>
            <a:pPr marL="91441" lvl="0" indent="0" rtl="0">
              <a:lnSpc>
                <a:spcPct val="150000"/>
              </a:lnSpc>
              <a:spcBef>
                <a:spcPts val="0"/>
              </a:spcBef>
              <a:spcAft>
                <a:spcPts val="0"/>
              </a:spcAft>
              <a:buSzPts val="1440"/>
              <a:buNone/>
            </a:pPr>
            <a:endParaRPr lang="en-US" sz="2000" b="0" i="0" dirty="0">
              <a:solidFill>
                <a:srgbClr val="0D0D0D"/>
              </a:solidFill>
              <a:effectLst/>
              <a:highlight>
                <a:srgbClr val="FFFFFF"/>
              </a:highlight>
              <a:latin typeface="+mj-lt"/>
            </a:endParaRPr>
          </a:p>
          <a:p>
            <a:pPr marL="91441" lvl="0" indent="0" rtl="0">
              <a:lnSpc>
                <a:spcPct val="150000"/>
              </a:lnSpc>
              <a:spcBef>
                <a:spcPts val="0"/>
              </a:spcBef>
              <a:spcAft>
                <a:spcPts val="0"/>
              </a:spcAft>
              <a:buSzPts val="1440"/>
              <a:buNone/>
            </a:pPr>
            <a:r>
              <a:rPr lang="en-US" sz="2000" dirty="0">
                <a:solidFill>
                  <a:srgbClr val="FF0000"/>
                </a:solidFill>
                <a:highlight>
                  <a:srgbClr val="FFFFFF"/>
                </a:highlight>
                <a:latin typeface="Algerian" panose="04020705040A02060702" pitchFamily="82" charset="0"/>
                <a:ea typeface="Times New Roman"/>
                <a:cs typeface="Times New Roman"/>
                <a:sym typeface="Times New Roman"/>
              </a:rPr>
              <a:t>DESCRIPTION :</a:t>
            </a:r>
          </a:p>
          <a:p>
            <a:pPr marL="377191" lvl="0" indent="-285750" rtl="0">
              <a:lnSpc>
                <a:spcPct val="150000"/>
              </a:lnSpc>
              <a:spcBef>
                <a:spcPts val="0"/>
              </a:spcBef>
              <a:spcAft>
                <a:spcPts val="0"/>
              </a:spcAft>
              <a:buSzPts val="1440"/>
              <a:buFont typeface="Wingdings" panose="05000000000000000000" pitchFamily="2" charset="2"/>
              <a:buChar char="§"/>
            </a:pPr>
            <a:r>
              <a:rPr lang="en-IN" i="0" dirty="0">
                <a:solidFill>
                  <a:srgbClr val="0D0D0D"/>
                </a:solidFill>
                <a:effectLst/>
                <a:highlight>
                  <a:srgbClr val="FFFFFF"/>
                </a:highlight>
              </a:rPr>
              <a:t>Read CSV Data</a:t>
            </a:r>
          </a:p>
          <a:p>
            <a:pPr marL="377191" lvl="0" indent="-285750" rtl="0">
              <a:lnSpc>
                <a:spcPct val="150000"/>
              </a:lnSpc>
              <a:spcBef>
                <a:spcPts val="0"/>
              </a:spcBef>
              <a:spcAft>
                <a:spcPts val="0"/>
              </a:spcAft>
              <a:buSzPts val="1440"/>
              <a:buFont typeface="Wingdings" panose="05000000000000000000" pitchFamily="2" charset="2"/>
              <a:buChar char="§"/>
            </a:pPr>
            <a:r>
              <a:rPr lang="en-IN" i="0" dirty="0">
                <a:solidFill>
                  <a:srgbClr val="0D0D0D"/>
                </a:solidFill>
                <a:effectLst/>
                <a:highlight>
                  <a:srgbClr val="FFFFFF"/>
                </a:highlight>
              </a:rPr>
              <a:t>Extract Data</a:t>
            </a:r>
          </a:p>
          <a:p>
            <a:pPr marL="377191" lvl="0" indent="-285750" rtl="0">
              <a:lnSpc>
                <a:spcPct val="150000"/>
              </a:lnSpc>
              <a:spcBef>
                <a:spcPts val="0"/>
              </a:spcBef>
              <a:spcAft>
                <a:spcPts val="0"/>
              </a:spcAft>
              <a:buSzPts val="1440"/>
              <a:buFont typeface="Wingdings" panose="05000000000000000000" pitchFamily="2" charset="2"/>
              <a:buChar char="§"/>
            </a:pPr>
            <a:r>
              <a:rPr lang="en-IN" i="0" dirty="0">
                <a:solidFill>
                  <a:srgbClr val="0D0D0D"/>
                </a:solidFill>
                <a:effectLst/>
                <a:highlight>
                  <a:srgbClr val="FFFFFF"/>
                </a:highlight>
              </a:rPr>
              <a:t>Visualize Sales Data</a:t>
            </a:r>
          </a:p>
          <a:p>
            <a:pPr marL="377191" lvl="0" indent="-285750" rtl="0">
              <a:lnSpc>
                <a:spcPct val="150000"/>
              </a:lnSpc>
              <a:spcBef>
                <a:spcPts val="0"/>
              </a:spcBef>
              <a:spcAft>
                <a:spcPts val="0"/>
              </a:spcAft>
              <a:buSzPts val="1440"/>
              <a:buFont typeface="Wingdings" panose="05000000000000000000" pitchFamily="2" charset="2"/>
              <a:buChar char="§"/>
            </a:pPr>
            <a:r>
              <a:rPr lang="en-IN" i="0" dirty="0">
                <a:solidFill>
                  <a:srgbClr val="0D0D0D"/>
                </a:solidFill>
                <a:effectLst/>
                <a:highlight>
                  <a:srgbClr val="FFFFFF"/>
                </a:highlight>
              </a:rPr>
              <a:t>Calculate Total Sales</a:t>
            </a:r>
          </a:p>
          <a:p>
            <a:pPr marL="377191" lvl="0" indent="-285750" rtl="0">
              <a:lnSpc>
                <a:spcPct val="150000"/>
              </a:lnSpc>
              <a:spcBef>
                <a:spcPts val="0"/>
              </a:spcBef>
              <a:spcAft>
                <a:spcPts val="0"/>
              </a:spcAft>
              <a:buSzPts val="1440"/>
              <a:buFont typeface="Wingdings" panose="05000000000000000000" pitchFamily="2" charset="2"/>
              <a:buChar char="§"/>
            </a:pPr>
            <a:r>
              <a:rPr lang="en-IN" i="0" dirty="0">
                <a:solidFill>
                  <a:srgbClr val="0D0D0D"/>
                </a:solidFill>
                <a:effectLst/>
                <a:highlight>
                  <a:srgbClr val="FFFFFF"/>
                </a:highlight>
              </a:rPr>
              <a:t>Display Summary Information</a:t>
            </a:r>
            <a:endParaRPr dirty="0">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684212" y="643812"/>
            <a:ext cx="8534400" cy="50385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IN" sz="2800" b="1" dirty="0">
                <a:latin typeface="Times New Roman"/>
                <a:ea typeface="Times New Roman"/>
                <a:cs typeface="Times New Roman"/>
                <a:sym typeface="Times New Roman"/>
              </a:rPr>
              <a:t>ABSTRACT :</a:t>
            </a:r>
            <a:endParaRPr sz="2800" dirty="0"/>
          </a:p>
        </p:txBody>
      </p:sp>
      <p:sp>
        <p:nvSpPr>
          <p:cNvPr id="6" name="Rectangle 3">
            <a:extLst>
              <a:ext uri="{FF2B5EF4-FFF2-40B4-BE49-F238E27FC236}">
                <a16:creationId xmlns:a16="http://schemas.microsoft.com/office/drawing/2014/main" id="{1BA7C4C5-4D68-B4DF-6A00-4FD116E35444}"/>
              </a:ext>
            </a:extLst>
          </p:cNvPr>
          <p:cNvSpPr txBox="1">
            <a:spLocks noChangeArrowheads="1"/>
          </p:cNvSpPr>
          <p:nvPr/>
        </p:nvSpPr>
        <p:spPr bwMode="auto">
          <a:xfrm>
            <a:off x="816241" y="1595218"/>
            <a:ext cx="947922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182880" indent="-182880" algn="l" defTabSz="914400" rtl="0" eaLnBrk="0" fontAlgn="base" latinLnBrk="0" hangingPunct="0">
              <a:lnSpc>
                <a:spcPct val="95000"/>
              </a:lnSpc>
              <a:spcBef>
                <a:spcPct val="0"/>
              </a:spcBef>
              <a:spcAft>
                <a:spcPct val="0"/>
              </a:spcAft>
              <a:buClr>
                <a:schemeClr val="accent1"/>
              </a:buClr>
              <a:buSzPct val="80000"/>
              <a:buFont typeface="Arial" pitchFamily="34" charset="0"/>
              <a:buChar char="•"/>
              <a:defRPr sz="1800" kern="1200" spc="10" baseline="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6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90000"/>
              </a:lnSpc>
              <a:spcBef>
                <a:spcPct val="0"/>
              </a:spcBef>
              <a:spcAft>
                <a:spcPct val="0"/>
              </a:spcAft>
              <a:buClr>
                <a:schemeClr val="accent1"/>
              </a:buClr>
              <a:buFont typeface="Wingdings 2" pitchFamily="18" charset="2"/>
              <a:buChar char=""/>
              <a:defRPr sz="1400" kern="1200">
                <a:solidFill>
                  <a:schemeClr val="tx1"/>
                </a:solidFill>
                <a:latin typeface="Arial" panose="020B0604020202020204" pitchFamily="34" charset="0"/>
                <a:ea typeface="+mn-ea"/>
                <a:cs typeface="+mn-cs"/>
              </a:defRPr>
            </a:lvl9pPr>
          </a:lstStyle>
          <a:p>
            <a:pPr marL="0" indent="0">
              <a:lnSpc>
                <a:spcPct val="100000"/>
              </a:lnSpc>
              <a:buClrTx/>
              <a:buSzTx/>
              <a:buFontTx/>
              <a:buNone/>
            </a:pP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The script uses “</a:t>
            </a:r>
            <a:r>
              <a:rPr lang="en-US" altLang="en-US" sz="2000" dirty="0">
                <a:solidFill>
                  <a:srgbClr val="FF0000"/>
                </a:solidFill>
                <a:latin typeface="Yu Gothic Medium" panose="020B0500000000000000" pitchFamily="34" charset="-128"/>
                <a:ea typeface="Yu Gothic Medium" panose="020B0500000000000000" pitchFamily="34" charset="-128"/>
              </a:rPr>
              <a:t>pandas</a:t>
            </a: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 and “</a:t>
            </a:r>
            <a:r>
              <a:rPr lang="en-US" altLang="en-US" sz="2000" dirty="0">
                <a:solidFill>
                  <a:srgbClr val="FF0000"/>
                </a:solidFill>
                <a:latin typeface="Yu Gothic Medium" panose="020B0500000000000000" pitchFamily="34" charset="-128"/>
                <a:ea typeface="Yu Gothic Medium" panose="020B0500000000000000" pitchFamily="34" charset="-128"/>
              </a:rPr>
              <a:t>matplotlib</a:t>
            </a: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 to read monthly sales data from a CSV file named “</a:t>
            </a:r>
            <a:r>
              <a:rPr lang="en-US" altLang="en-US" sz="2000" dirty="0">
                <a:solidFill>
                  <a:srgbClr val="FF0000"/>
                </a:solidFill>
                <a:latin typeface="Yu Gothic Medium" panose="020B0500000000000000" pitchFamily="34" charset="-128"/>
                <a:ea typeface="Yu Gothic Medium" panose="020B0500000000000000" pitchFamily="34" charset="-128"/>
              </a:rPr>
              <a:t>stores.csv</a:t>
            </a: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 .It visualizes the sales data with a line plot showing sales over different months. </a:t>
            </a:r>
          </a:p>
          <a:p>
            <a:pPr marL="0" indent="0">
              <a:lnSpc>
                <a:spcPct val="100000"/>
              </a:lnSpc>
              <a:buClrTx/>
              <a:buSzTx/>
              <a:buFontTx/>
              <a:buNone/>
            </a:pP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The plot is customized with red color, grid lines, and axis labels. After visualizing the data, the script calculates and displays the total sales amount for all months in Indian Rupees (</a:t>
            </a:r>
            <a:r>
              <a:rPr lang="en-US" altLang="en-US" sz="2000" dirty="0">
                <a:solidFill>
                  <a:srgbClr val="FF0000"/>
                </a:solidFill>
                <a:latin typeface="Yu Gothic Medium" panose="020B0500000000000000" pitchFamily="34" charset="-128"/>
                <a:ea typeface="Yu Gothic Medium" panose="020B0500000000000000" pitchFamily="34" charset="-128"/>
              </a:rPr>
              <a:t>₹</a:t>
            </a: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 with two decimal places. Additionally, it identifies and prints the highest and lowest sales months along with their corresponding sales amounts. This script provides a practical example of data loading, visualization, and basic analysis using popular “</a:t>
            </a:r>
            <a:r>
              <a:rPr lang="en-US" altLang="en-US" sz="2000" dirty="0">
                <a:solidFill>
                  <a:srgbClr val="FF0000"/>
                </a:solidFill>
                <a:latin typeface="Yu Gothic Medium" panose="020B0500000000000000" pitchFamily="34" charset="-128"/>
                <a:ea typeface="Yu Gothic Medium" panose="020B0500000000000000" pitchFamily="34" charset="-128"/>
              </a:rPr>
              <a:t>Python libraries</a:t>
            </a:r>
            <a:r>
              <a:rPr lang="en-US" altLang="en-US" sz="2000" dirty="0">
                <a:solidFill>
                  <a:schemeClr val="tx2">
                    <a:lumMod val="75000"/>
                  </a:schemeClr>
                </a:solidFill>
                <a:latin typeface="Yu Gothic Medium" panose="020B0500000000000000" pitchFamily="34" charset="-128"/>
                <a:ea typeface="Yu Gothic Medium" panose="020B0500000000000000" pitchFamily="34" charset="-128"/>
              </a:rPr>
              <a:t>” for data manipulation and plotting.</a:t>
            </a:r>
            <a:r>
              <a:rPr lang="en-US" altLang="en-US" sz="1100" dirty="0">
                <a:solidFill>
                  <a:schemeClr val="tx2">
                    <a:lumMod val="75000"/>
                  </a:schemeClr>
                </a:solidFill>
                <a:latin typeface="Yu Gothic Medium" panose="020B0500000000000000" pitchFamily="34" charset="-128"/>
                <a:ea typeface="Yu Gothic Medium" panose="020B0500000000000000" pitchFamily="34" charset="-128"/>
              </a:rPr>
              <a:t> </a:t>
            </a:r>
          </a:p>
          <a:p>
            <a:pPr marL="0" indent="0">
              <a:lnSpc>
                <a:spcPct val="100000"/>
              </a:lnSpc>
              <a:buClrTx/>
              <a:buSzTx/>
              <a:buFontTx/>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92833" y="-380999"/>
            <a:ext cx="8873379" cy="13716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a:buNone/>
            </a:pPr>
            <a:br>
              <a:rPr lang="en-IN" dirty="0">
                <a:latin typeface="Times New Roman"/>
                <a:ea typeface="Times New Roman"/>
                <a:cs typeface="Times New Roman"/>
                <a:sym typeface="Times New Roman"/>
              </a:rPr>
            </a:br>
            <a:r>
              <a:rPr lang="en-IN" sz="3200" b="1" dirty="0">
                <a:latin typeface="Times New Roman"/>
                <a:ea typeface="Times New Roman"/>
                <a:cs typeface="Times New Roman"/>
                <a:sym typeface="Times New Roman"/>
              </a:rPr>
              <a:t>PROPOSED SOLUTION :</a:t>
            </a:r>
            <a:endParaRPr dirty="0"/>
          </a:p>
        </p:txBody>
      </p:sp>
      <p:sp>
        <p:nvSpPr>
          <p:cNvPr id="3" name="TextBox 2">
            <a:extLst>
              <a:ext uri="{FF2B5EF4-FFF2-40B4-BE49-F238E27FC236}">
                <a16:creationId xmlns:a16="http://schemas.microsoft.com/office/drawing/2014/main" id="{74321445-DE2D-356E-CE20-45071FF932C4}"/>
              </a:ext>
            </a:extLst>
          </p:cNvPr>
          <p:cNvSpPr txBox="1"/>
          <p:nvPr/>
        </p:nvSpPr>
        <p:spPr>
          <a:xfrm>
            <a:off x="592667" y="1544697"/>
            <a:ext cx="10058400" cy="4154984"/>
          </a:xfrm>
          <a:prstGeom prst="rect">
            <a:avLst/>
          </a:prstGeom>
          <a:noFill/>
        </p:spPr>
        <p:txBody>
          <a:bodyPr wrap="square" rtlCol="0">
            <a:spAutoFit/>
          </a:bodyPr>
          <a:lstStyle/>
          <a:p>
            <a:r>
              <a:rPr lang="en-IN" sz="2000" i="0" dirty="0">
                <a:solidFill>
                  <a:srgbClr val="FF0000"/>
                </a:solidFill>
                <a:effectLst/>
                <a:highlight>
                  <a:srgbClr val="FFFFFF"/>
                </a:highlight>
                <a:latin typeface="Algerian" panose="04020705040A02060702" pitchFamily="82" charset="0"/>
              </a:rPr>
              <a:t>Error Handling :</a:t>
            </a:r>
          </a:p>
          <a:p>
            <a:endParaRPr lang="en-US" sz="2000" i="0" dirty="0">
              <a:solidFill>
                <a:srgbClr val="0D0D0D"/>
              </a:solidFill>
              <a:effectLst/>
              <a:highlight>
                <a:srgbClr val="FFFFFF"/>
              </a:highlight>
              <a:latin typeface="Berlin Sans FB" panose="020E0602020502020306" pitchFamily="34" charset="0"/>
            </a:endParaRPr>
          </a:p>
          <a:p>
            <a:pPr marL="342900" indent="-342900">
              <a:buFont typeface="Wingdings" panose="05000000000000000000" pitchFamily="2" charset="2"/>
              <a:buChar char="§"/>
            </a:pPr>
            <a:r>
              <a:rPr lang="en-US" i="0" dirty="0">
                <a:solidFill>
                  <a:srgbClr val="0D0D0D"/>
                </a:solidFill>
                <a:effectLst/>
                <a:highlight>
                  <a:srgbClr val="FFFFFF"/>
                </a:highlight>
                <a:latin typeface="Yu Gothic Medium" panose="020B0500000000000000" pitchFamily="34" charset="-128"/>
                <a:ea typeface="Yu Gothic Medium" panose="020B0500000000000000" pitchFamily="34" charset="-128"/>
              </a:rPr>
              <a:t>We might also consider adding more specific error handling or logging for other potential issues with the CSV file. Ex: </a:t>
            </a:r>
            <a:r>
              <a:rPr lang="en-US" i="0" dirty="0" err="1">
                <a:solidFill>
                  <a:srgbClr val="0D0D0D"/>
                </a:solidFill>
                <a:effectLst/>
                <a:highlight>
                  <a:srgbClr val="FFFFFF"/>
                </a:highlight>
                <a:latin typeface="Yu Gothic Medium" panose="020B0500000000000000" pitchFamily="34" charset="-128"/>
                <a:ea typeface="Yu Gothic Medium" panose="020B0500000000000000" pitchFamily="34" charset="-128"/>
              </a:rPr>
              <a:t>FileNotFoundError</a:t>
            </a:r>
            <a:r>
              <a:rPr lang="en-US" i="0" dirty="0">
                <a:solidFill>
                  <a:srgbClr val="0D0D0D"/>
                </a:solidFill>
                <a:effectLst/>
                <a:highlight>
                  <a:srgbClr val="FFFFFF"/>
                </a:highlight>
                <a:latin typeface="Yu Gothic Medium" panose="020B0500000000000000" pitchFamily="34" charset="-128"/>
                <a:ea typeface="Yu Gothic Medium" panose="020B0500000000000000" pitchFamily="34" charset="-128"/>
              </a:rPr>
              <a:t> </a:t>
            </a:r>
          </a:p>
          <a:p>
            <a:endParaRPr lang="en-US" sz="2000" dirty="0">
              <a:solidFill>
                <a:srgbClr val="0D0D0D"/>
              </a:solidFill>
              <a:highlight>
                <a:srgbClr val="FFFFFF"/>
              </a:highlight>
              <a:latin typeface="Berlin Sans FB" panose="020E0602020502020306" pitchFamily="34" charset="0"/>
            </a:endParaRPr>
          </a:p>
          <a:p>
            <a:r>
              <a:rPr lang="en-US" sz="2000" i="0" dirty="0">
                <a:solidFill>
                  <a:srgbClr val="FF0000"/>
                </a:solidFill>
                <a:effectLst/>
                <a:highlight>
                  <a:srgbClr val="FFFFFF"/>
                </a:highlight>
                <a:latin typeface="Algerian" panose="04020705040A02060702" pitchFamily="82" charset="0"/>
              </a:rPr>
              <a:t>Consistent Message Formatting : </a:t>
            </a:r>
          </a:p>
          <a:p>
            <a:endParaRPr lang="en-US" sz="2000" b="0" i="0" dirty="0">
              <a:solidFill>
                <a:srgbClr val="0D0D0D"/>
              </a:solidFill>
              <a:effectLst/>
              <a:highlight>
                <a:srgbClr val="FFFFFF"/>
              </a:highlight>
              <a:latin typeface="Söhne"/>
            </a:endParaRPr>
          </a:p>
          <a:p>
            <a:pPr marL="342900" indent="-342900">
              <a:buFont typeface="Wingdings" panose="05000000000000000000" pitchFamily="2" charset="2"/>
              <a:buChar char="§"/>
            </a:pPr>
            <a:r>
              <a:rPr lang="en-US" i="0" dirty="0">
                <a:solidFill>
                  <a:srgbClr val="0D0D0D"/>
                </a:solidFill>
                <a:effectLst/>
                <a:highlight>
                  <a:srgbClr val="FFFFFF"/>
                </a:highlight>
                <a:latin typeface="Yu Gothic Medium" panose="020B0500000000000000" pitchFamily="34" charset="-128"/>
                <a:ea typeface="Yu Gothic Medium" panose="020B0500000000000000" pitchFamily="34" charset="-128"/>
              </a:rPr>
              <a:t>Ensure consistent formatting in the output messages.</a:t>
            </a:r>
          </a:p>
          <a:p>
            <a:pPr marL="342900" indent="-342900">
              <a:buFont typeface="Wingdings" panose="05000000000000000000" pitchFamily="2" charset="2"/>
              <a:buChar char="§"/>
            </a:pPr>
            <a:endParaRPr lang="en-US" dirty="0">
              <a:solidFill>
                <a:srgbClr val="0D0D0D"/>
              </a:solidFill>
              <a:highlight>
                <a:srgbClr val="FFFFFF"/>
              </a:highlight>
              <a:latin typeface="Berlin Sans FB" panose="020E0602020502020306" pitchFamily="34" charset="0"/>
            </a:endParaRPr>
          </a:p>
          <a:p>
            <a:pPr algn="l"/>
            <a:r>
              <a:rPr lang="en-US" sz="2000" i="0" dirty="0">
                <a:solidFill>
                  <a:srgbClr val="FF0000"/>
                </a:solidFill>
                <a:effectLst/>
                <a:highlight>
                  <a:srgbClr val="FFFFFF"/>
                </a:highlight>
                <a:latin typeface="Algerian" panose="04020705040A02060702" pitchFamily="82" charset="0"/>
              </a:rPr>
              <a:t>Chart Customization :</a:t>
            </a:r>
          </a:p>
          <a:p>
            <a:pPr algn="l"/>
            <a:endParaRPr lang="en-US" i="0" dirty="0">
              <a:solidFill>
                <a:srgbClr val="FF0000"/>
              </a:solidFill>
              <a:effectLst/>
              <a:highlight>
                <a:srgbClr val="FFFFFF"/>
              </a:highlight>
              <a:latin typeface="Yu Gothic Medium" panose="020B0500000000000000" pitchFamily="34" charset="-128"/>
              <a:ea typeface="Yu Gothic Medium" panose="020B0500000000000000" pitchFamily="34" charset="-128"/>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Yu Gothic Medium" panose="020B0500000000000000" pitchFamily="34" charset="-128"/>
                <a:ea typeface="Yu Gothic Medium" panose="020B0500000000000000" pitchFamily="34" charset="-128"/>
              </a:rPr>
              <a:t>Consider adding additional customization options to your visualization, such as changing plot styles, adding legends, or highlighting specific data points.</a:t>
            </a:r>
          </a:p>
          <a:p>
            <a:pPr marL="342900" indent="-342900">
              <a:buFont typeface="Wingdings" panose="05000000000000000000" pitchFamily="2" charset="2"/>
              <a:buChar char="§"/>
            </a:pPr>
            <a:endParaRPr lang="en-IN" dirty="0">
              <a:latin typeface="Berlin Sans FB" panose="020E0602020502020306"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497945" y="223935"/>
            <a:ext cx="8534400" cy="1045028"/>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a:buNone/>
            </a:pPr>
            <a:br>
              <a:rPr lang="en-IN" sz="3000" b="1" dirty="0">
                <a:latin typeface="Times New Roman"/>
                <a:ea typeface="Times New Roman"/>
                <a:cs typeface="Times New Roman"/>
                <a:sym typeface="Times New Roman"/>
              </a:rPr>
            </a:br>
            <a:br>
              <a:rPr lang="en-IN" sz="3000" b="1" dirty="0">
                <a:latin typeface="Times New Roman"/>
                <a:ea typeface="Times New Roman"/>
                <a:cs typeface="Times New Roman"/>
                <a:sym typeface="Times New Roman"/>
              </a:rPr>
            </a:br>
            <a:r>
              <a:rPr lang="en-IN" sz="3000" b="1" dirty="0">
                <a:latin typeface="Times New Roman"/>
                <a:ea typeface="Times New Roman"/>
                <a:cs typeface="Times New Roman"/>
                <a:sym typeface="Times New Roman"/>
              </a:rPr>
              <a:t>REAL LIFE APPLICATION:</a:t>
            </a:r>
            <a:br>
              <a:rPr lang="en-IN" b="1" dirty="0">
                <a:latin typeface="Times New Roman"/>
                <a:ea typeface="Times New Roman"/>
                <a:cs typeface="Times New Roman"/>
                <a:sym typeface="Times New Roman"/>
              </a:rPr>
            </a:br>
            <a:br>
              <a:rPr lang="en-IN" b="1" dirty="0">
                <a:latin typeface="Times New Roman"/>
                <a:ea typeface="Times New Roman"/>
                <a:cs typeface="Times New Roman"/>
                <a:sym typeface="Times New Roman"/>
              </a:rPr>
            </a:br>
            <a:endParaRPr dirty="0"/>
          </a:p>
        </p:txBody>
      </p:sp>
      <p:sp>
        <p:nvSpPr>
          <p:cNvPr id="3" name="Content Placeholder 2">
            <a:extLst>
              <a:ext uri="{FF2B5EF4-FFF2-40B4-BE49-F238E27FC236}">
                <a16:creationId xmlns:a16="http://schemas.microsoft.com/office/drawing/2014/main" id="{6C6102E0-ABCB-4155-8A02-8349B0EF844C}"/>
              </a:ext>
            </a:extLst>
          </p:cNvPr>
          <p:cNvSpPr>
            <a:spLocks noGrp="1"/>
          </p:cNvSpPr>
          <p:nvPr>
            <p:ph idx="1"/>
          </p:nvPr>
        </p:nvSpPr>
        <p:spPr>
          <a:xfrm>
            <a:off x="497945" y="1175831"/>
            <a:ext cx="9763655" cy="4937104"/>
          </a:xfrm>
        </p:spPr>
        <p:txBody>
          <a:bodyPr>
            <a:normAutofit lnSpcReduction="10000"/>
          </a:bodyPr>
          <a:lstStyle/>
          <a:p>
            <a:pPr algn="l">
              <a:buFont typeface="Wingdings" panose="05000000000000000000" pitchFamily="2" charset="2"/>
              <a:buChar char="§"/>
            </a:pPr>
            <a:r>
              <a:rPr lang="en-US" sz="2000" i="0" dirty="0">
                <a:solidFill>
                  <a:srgbClr val="FF0000"/>
                </a:solidFill>
                <a:effectLst/>
                <a:highlight>
                  <a:srgbClr val="FFFFFF"/>
                </a:highlight>
                <a:latin typeface="Algerian" panose="04020705040A02060702" pitchFamily="82" charset="0"/>
              </a:rPr>
              <a:t>Sales Performance Analysis:</a:t>
            </a:r>
          </a:p>
          <a:p>
            <a:pPr marL="800100" lvl="1" indent="-342900" algn="l">
              <a:buFont typeface="Wingdings" panose="05000000000000000000" pitchFamily="2" charset="2"/>
              <a:buChar char="Ø"/>
            </a:pPr>
            <a:r>
              <a:rPr lang="en-US" sz="2100" b="0" i="0" dirty="0">
                <a:solidFill>
                  <a:srgbClr val="0D0D0D"/>
                </a:solidFill>
                <a:effectLst/>
                <a:highlight>
                  <a:srgbClr val="FFFFFF"/>
                </a:highlight>
                <a:latin typeface="Yu Gothic Medium" panose="020B0500000000000000" pitchFamily="34" charset="-128"/>
                <a:ea typeface="Yu Gothic Medium" panose="020B0500000000000000" pitchFamily="34" charset="-128"/>
              </a:rPr>
              <a:t>Companies can use this program to analyze and visualize their monthly sales data. It helps in understanding sales trends, identifying peak sales months, and optimizing sales strategies.</a:t>
            </a:r>
          </a:p>
          <a:p>
            <a:pPr algn="l">
              <a:buFont typeface="Wingdings" panose="05000000000000000000" pitchFamily="2" charset="2"/>
              <a:buChar char="§"/>
            </a:pPr>
            <a:r>
              <a:rPr lang="en-US" sz="2000" i="0" dirty="0">
                <a:solidFill>
                  <a:srgbClr val="FF0000"/>
                </a:solidFill>
                <a:effectLst/>
                <a:highlight>
                  <a:srgbClr val="FFFFFF"/>
                </a:highlight>
                <a:latin typeface="Algerian" panose="04020705040A02060702" pitchFamily="82" charset="0"/>
              </a:rPr>
              <a:t>Financial Reporting:</a:t>
            </a:r>
          </a:p>
          <a:p>
            <a:pPr marL="800100" lvl="1" indent="-342900" algn="l">
              <a:buFont typeface="Wingdings" panose="05000000000000000000" pitchFamily="2" charset="2"/>
              <a:buChar char="Ø"/>
            </a:pPr>
            <a:r>
              <a:rPr lang="en-US" sz="2100" b="0" i="0" dirty="0">
                <a:solidFill>
                  <a:srgbClr val="0D0D0D"/>
                </a:solidFill>
                <a:effectLst/>
                <a:highlight>
                  <a:srgbClr val="FFFFFF"/>
                </a:highlight>
                <a:latin typeface="Yu Gothic Medium" panose="020B0500000000000000" pitchFamily="34" charset="-128"/>
                <a:ea typeface="Yu Gothic Medium" panose="020B0500000000000000" pitchFamily="34" charset="-128"/>
              </a:rPr>
              <a:t>Finance departments can use this program to generate visual reports of monthly sales figures. It helps in budget forecasting, performance evaluation, and financial planning.</a:t>
            </a:r>
          </a:p>
          <a:p>
            <a:pPr algn="l">
              <a:buFont typeface="Wingdings" panose="05000000000000000000" pitchFamily="2" charset="2"/>
              <a:buChar char="§"/>
            </a:pPr>
            <a:r>
              <a:rPr lang="en-US" sz="2000" i="0" dirty="0">
                <a:solidFill>
                  <a:srgbClr val="FF0000"/>
                </a:solidFill>
                <a:effectLst/>
                <a:highlight>
                  <a:srgbClr val="FFFFFF"/>
                </a:highlight>
                <a:latin typeface="Algerian" panose="04020705040A02060702" pitchFamily="82" charset="0"/>
              </a:rPr>
              <a:t>E-commerce Platforms:</a:t>
            </a:r>
          </a:p>
          <a:p>
            <a:pPr lvl="2">
              <a:buFont typeface="Wingdings" panose="05000000000000000000" pitchFamily="2" charset="2"/>
              <a:buChar char="Ø"/>
            </a:pPr>
            <a:r>
              <a:rPr lang="en-US" sz="2100" b="0" i="0" dirty="0">
                <a:solidFill>
                  <a:srgbClr val="0D0D0D"/>
                </a:solidFill>
                <a:effectLst/>
                <a:highlight>
                  <a:srgbClr val="FFFFFF"/>
                </a:highlight>
                <a:latin typeface="Yu Gothic Medium" panose="020B0500000000000000" pitchFamily="34" charset="-128"/>
                <a:ea typeface="Yu Gothic Medium" panose="020B0500000000000000" pitchFamily="34" charset="-128"/>
              </a:rPr>
              <a:t> E-commerce businesses can apply this program to analyze sales data for different product categories or regions. </a:t>
            </a:r>
          </a:p>
          <a:p>
            <a:pPr algn="l">
              <a:buFont typeface="Wingdings" panose="05000000000000000000" pitchFamily="2" charset="2"/>
              <a:buChar char="§"/>
            </a:pPr>
            <a:r>
              <a:rPr lang="en-US" sz="2000" i="0" dirty="0">
                <a:solidFill>
                  <a:srgbClr val="FF0000"/>
                </a:solidFill>
                <a:effectLst/>
                <a:highlight>
                  <a:srgbClr val="FFFFFF"/>
                </a:highlight>
                <a:latin typeface="Algerian" panose="04020705040A02060702" pitchFamily="82" charset="0"/>
              </a:rPr>
              <a:t>Startup Analytics:</a:t>
            </a:r>
          </a:p>
          <a:p>
            <a:pPr lvl="2">
              <a:buFont typeface="Wingdings" panose="05000000000000000000" pitchFamily="2" charset="2"/>
              <a:buChar char="Ø"/>
            </a:pPr>
            <a:r>
              <a:rPr lang="en-US" sz="2100" b="0" i="0" dirty="0">
                <a:solidFill>
                  <a:srgbClr val="0D0D0D"/>
                </a:solidFill>
                <a:effectLst/>
                <a:highlight>
                  <a:srgbClr val="FFFFFF"/>
                </a:highlight>
                <a:latin typeface="Yu Gothic Medium" panose="020B0500000000000000" pitchFamily="34" charset="-128"/>
                <a:ea typeface="Yu Gothic Medium" panose="020B0500000000000000" pitchFamily="34" charset="-128"/>
              </a:rPr>
              <a:t> Startups can use this program to monitor their revenue growth over months</a:t>
            </a:r>
          </a:p>
          <a:p>
            <a:pPr algn="l"/>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684210" y="0"/>
            <a:ext cx="10820433" cy="103569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sz="2800" b="1" dirty="0">
                <a:latin typeface="Times New Roman"/>
                <a:cs typeface="Times New Roman"/>
                <a:sym typeface="Times New Roman"/>
              </a:rPr>
              <a:t>H</a:t>
            </a:r>
            <a:r>
              <a:rPr lang="en-IN" sz="2800" b="1" dirty="0">
                <a:latin typeface="Times New Roman"/>
                <a:cs typeface="Times New Roman"/>
                <a:sym typeface="Times New Roman"/>
              </a:rPr>
              <a:t>ARDWARE AND SOFTWARE REQUIREMENTS:</a:t>
            </a:r>
            <a:endParaRPr sz="2800" dirty="0"/>
          </a:p>
        </p:txBody>
      </p:sp>
      <p:sp>
        <p:nvSpPr>
          <p:cNvPr id="282" name="Google Shape;282;p24"/>
          <p:cNvSpPr txBox="1">
            <a:spLocks noGrp="1"/>
          </p:cNvSpPr>
          <p:nvPr>
            <p:ph idx="1"/>
          </p:nvPr>
        </p:nvSpPr>
        <p:spPr>
          <a:xfrm>
            <a:off x="684210" y="1095397"/>
            <a:ext cx="8764589" cy="3087136"/>
          </a:xfrm>
          <a:prstGeom prst="rect">
            <a:avLst/>
          </a:prstGeom>
          <a:noFill/>
          <a:ln>
            <a:noFill/>
          </a:ln>
        </p:spPr>
        <p:txBody>
          <a:bodyPr spcFirstLastPara="1" wrap="square" lIns="91425" tIns="45700" rIns="91425" bIns="45700" anchor="t" anchorCtr="0">
            <a:normAutofit fontScale="92500"/>
          </a:bodyPr>
          <a:lstStyle/>
          <a:p>
            <a:pPr marL="342900" lvl="0" indent="-251459" algn="just" rtl="0">
              <a:lnSpc>
                <a:spcPct val="200000"/>
              </a:lnSpc>
              <a:spcBef>
                <a:spcPts val="0"/>
              </a:spcBef>
              <a:spcAft>
                <a:spcPts val="0"/>
              </a:spcAft>
              <a:buSzPts val="1440"/>
              <a:buNone/>
            </a:pPr>
            <a:r>
              <a:rPr lang="en-US" sz="2200" dirty="0">
                <a:solidFill>
                  <a:srgbClr val="FF0000"/>
                </a:solidFill>
                <a:latin typeface="Algerian" panose="04020705040A02060702" pitchFamily="82" charset="0"/>
                <a:cs typeface="Times New Roman" panose="02020603050405020304" pitchFamily="18" charset="0"/>
              </a:rPr>
              <a:t>Hardware Requirements:</a:t>
            </a:r>
          </a:p>
          <a:p>
            <a:pPr marL="377191" lvl="0" algn="just" rtl="0">
              <a:lnSpc>
                <a:spcPct val="200000"/>
              </a:lnSpc>
              <a:spcBef>
                <a:spcPts val="0"/>
              </a:spcBef>
              <a:spcAft>
                <a:spcPts val="0"/>
              </a:spcAft>
              <a:buSzPts val="1440"/>
              <a:buFont typeface="Wingdings" panose="05000000000000000000" pitchFamily="2" charset="2"/>
              <a:buChar char="Ø"/>
            </a:pP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Computer</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Any modern computer capable of running Python will suffice.</a:t>
            </a:r>
          </a:p>
          <a:p>
            <a:pPr marL="377191" lvl="0" algn="just" rtl="0">
              <a:lnSpc>
                <a:spcPct val="200000"/>
              </a:lnSpc>
              <a:spcBef>
                <a:spcPts val="0"/>
              </a:spcBef>
              <a:spcAft>
                <a:spcPts val="0"/>
              </a:spcAft>
              <a:buSzPts val="1440"/>
              <a:buFont typeface="Wingdings" panose="05000000000000000000" pitchFamily="2" charset="2"/>
              <a:buChar char="Ø"/>
            </a:pP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t>
            </a: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Input Device</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 keyboard for user input.</a:t>
            </a:r>
          </a:p>
          <a:p>
            <a:pPr marL="377191" lvl="0" algn="just" rtl="0">
              <a:lnSpc>
                <a:spcPct val="200000"/>
              </a:lnSpc>
              <a:spcBef>
                <a:spcPts val="0"/>
              </a:spcBef>
              <a:spcAft>
                <a:spcPts val="0"/>
              </a:spcAft>
              <a:buSzPts val="1440"/>
              <a:buFont typeface="Wingdings" panose="05000000000000000000" pitchFamily="2" charset="2"/>
              <a:buChar char="Ø"/>
            </a:pP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t>
            </a: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Display</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 monitor or screen to display the program output.</a:t>
            </a:r>
          </a:p>
          <a:p>
            <a:pPr marL="377191" lvl="0" algn="just" rtl="0">
              <a:lnSpc>
                <a:spcPct val="200000"/>
              </a:lnSpc>
              <a:spcBef>
                <a:spcPts val="0"/>
              </a:spcBef>
              <a:spcAft>
                <a:spcPts val="0"/>
              </a:spcAft>
              <a:buSzPts val="1440"/>
              <a:buFont typeface="Wingdings" panose="05000000000000000000" pitchFamily="2" charset="2"/>
              <a:buChar char="Ø"/>
            </a:pP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a:t>
            </a: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Internet Connection</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Required for installing Python and libraries (optional).</a:t>
            </a:r>
          </a:p>
          <a:p>
            <a:pPr marL="342900" lvl="0" indent="-251459" algn="l" rtl="0">
              <a:spcBef>
                <a:spcPts val="0"/>
              </a:spcBef>
              <a:spcAft>
                <a:spcPts val="0"/>
              </a:spcAft>
              <a:buSzPts val="144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89C1-14B0-9082-086A-C1CB1834442D}"/>
              </a:ext>
            </a:extLst>
          </p:cNvPr>
          <p:cNvSpPr>
            <a:spLocks noGrp="1"/>
          </p:cNvSpPr>
          <p:nvPr>
            <p:ph type="title"/>
          </p:nvPr>
        </p:nvSpPr>
        <p:spPr>
          <a:xfrm>
            <a:off x="652271" y="-421639"/>
            <a:ext cx="9692640" cy="1325562"/>
          </a:xfrm>
        </p:spPr>
        <p:txBody>
          <a:bodyPr>
            <a:normAutofit/>
          </a:bodyPr>
          <a:lstStyle/>
          <a:p>
            <a:r>
              <a:rPr lang="en-US" sz="2800" b="1" dirty="0">
                <a:latin typeface="Times New Roman"/>
                <a:cs typeface="Times New Roman"/>
                <a:sym typeface="Times New Roman"/>
              </a:rPr>
              <a:t>H</a:t>
            </a:r>
            <a:r>
              <a:rPr lang="en-IN" sz="2800" b="1" dirty="0">
                <a:latin typeface="Times New Roman"/>
                <a:cs typeface="Times New Roman"/>
                <a:sym typeface="Times New Roman"/>
              </a:rPr>
              <a:t>ARDWARE AND SOFTWARE REQUIREMENTS:</a:t>
            </a:r>
            <a:endParaRPr lang="en-IN" sz="2800" dirty="0"/>
          </a:p>
        </p:txBody>
      </p:sp>
      <p:sp>
        <p:nvSpPr>
          <p:cNvPr id="3" name="TextBox 2">
            <a:extLst>
              <a:ext uri="{FF2B5EF4-FFF2-40B4-BE49-F238E27FC236}">
                <a16:creationId xmlns:a16="http://schemas.microsoft.com/office/drawing/2014/main" id="{F06635FC-DD98-5ADF-3436-C7F9095E55D5}"/>
              </a:ext>
            </a:extLst>
          </p:cNvPr>
          <p:cNvSpPr txBox="1"/>
          <p:nvPr/>
        </p:nvSpPr>
        <p:spPr>
          <a:xfrm>
            <a:off x="559138" y="1036009"/>
            <a:ext cx="10523728" cy="5078313"/>
          </a:xfrm>
          <a:prstGeom prst="rect">
            <a:avLst/>
          </a:prstGeom>
          <a:noFill/>
        </p:spPr>
        <p:txBody>
          <a:bodyPr wrap="square" rtlCol="0">
            <a:spAutoFit/>
          </a:bodyPr>
          <a:lstStyle/>
          <a:p>
            <a:pPr marL="0" indent="0">
              <a:lnSpc>
                <a:spcPct val="150000"/>
              </a:lnSpc>
              <a:buNone/>
            </a:pPr>
            <a:r>
              <a:rPr lang="en-US" sz="2000" dirty="0">
                <a:solidFill>
                  <a:srgbClr val="FF0000"/>
                </a:solidFill>
                <a:latin typeface="Algerian" panose="04020705040A02060702" pitchFamily="82" charset="0"/>
                <a:cs typeface="Times New Roman" panose="02020603050405020304" pitchFamily="18" charset="0"/>
              </a:rPr>
              <a:t>Software Requirements:</a:t>
            </a:r>
          </a:p>
          <a:p>
            <a:pPr marL="0" indent="0">
              <a:lnSpc>
                <a:spcPct val="150000"/>
              </a:lnSpc>
              <a:buNone/>
            </a:pPr>
            <a:endParaRPr lang="en-US" sz="2000" dirty="0">
              <a:solidFill>
                <a:srgbClr val="FF0000"/>
              </a:solidFill>
              <a:latin typeface="Algerian" panose="04020705040A02060702" pitchFamily="82" charset="0"/>
              <a:cs typeface="Times New Roman" panose="02020603050405020304" pitchFamily="18" charset="0"/>
            </a:endParaRPr>
          </a:p>
          <a:p>
            <a:pPr>
              <a:lnSpc>
                <a:spcPct val="150000"/>
              </a:lnSpc>
              <a:buFont typeface="Wingdings" panose="05000000000000000000" pitchFamily="2" charset="2"/>
              <a:buChar char="Ø"/>
            </a:pPr>
            <a:r>
              <a:rPr lang="en-US" sz="1600"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Python</a:t>
            </a:r>
            <a:r>
              <a:rPr lang="en-US"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The program is written in Python, so you'll need to have Python installed on your computer. You can download Python from the official website: </a:t>
            </a:r>
            <a:r>
              <a:rPr lang="en-US"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hlinkClick r:id="rId2">
                  <a:extLst>
                    <a:ext uri="{A12FA001-AC4F-418D-AE19-62706E023703}">
                      <ahyp:hlinkClr xmlns:ahyp="http://schemas.microsoft.com/office/drawing/2018/hyperlinkcolor" val="tx"/>
                    </a:ext>
                  </a:extLst>
                </a:hlinkClick>
              </a:rPr>
              <a:t>https://www.python.org/downloads/</a:t>
            </a:r>
            <a:endParaRPr lang="en-US"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endParaRPr>
          </a:p>
          <a:p>
            <a:pPr marL="285750" indent="-285750">
              <a:lnSpc>
                <a:spcPct val="150000"/>
              </a:lnSpc>
              <a:buFont typeface="Wingdings" panose="05000000000000000000" pitchFamily="2" charset="2"/>
              <a:buChar char="Ø"/>
            </a:pPr>
            <a:r>
              <a:rPr lang="en-US" sz="1600"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Required Libraries</a:t>
            </a:r>
            <a:r>
              <a:rPr lang="en-US"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The program uses the following libraries.</a:t>
            </a:r>
          </a:p>
          <a:p>
            <a:pPr lvl="1">
              <a:lnSpc>
                <a:spcPct val="150000"/>
              </a:lnSpc>
              <a:buFont typeface="Arial" panose="020B0604020202020204" pitchFamily="34" charset="0"/>
              <a:buChar char="•"/>
            </a:pP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Pandas</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For data manipulation and analysis.</a:t>
            </a:r>
          </a:p>
          <a:p>
            <a:pPr lvl="1">
              <a:lnSpc>
                <a:spcPct val="150000"/>
              </a:lnSpc>
              <a:buFont typeface="Arial" panose="020B0604020202020204" pitchFamily="34" charset="0"/>
              <a:buChar char="•"/>
            </a:pP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Matplotlib</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For data visualization.</a:t>
            </a:r>
          </a:p>
          <a:p>
            <a:pPr lvl="1">
              <a:lnSpc>
                <a:spcPct val="150000"/>
              </a:lnSpc>
              <a:buFont typeface="Arial" panose="020B0604020202020204" pitchFamily="34" charset="0"/>
              <a:buChar char="•"/>
            </a:pP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You can install these libraries using pip, Python's package manager, by running the following commands in your command line or terminal:</a:t>
            </a:r>
          </a:p>
          <a:p>
            <a:pPr lvl="2">
              <a:lnSpc>
                <a:spcPct val="150000"/>
              </a:lnSpc>
              <a:buFont typeface="Arial" panose="020B0604020202020204" pitchFamily="34" charset="0"/>
              <a:buChar char="•"/>
            </a:pPr>
            <a:r>
              <a:rPr lang="en-IN"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pip install pandas</a:t>
            </a:r>
          </a:p>
          <a:p>
            <a:pPr lvl="2">
              <a:lnSpc>
                <a:spcPct val="150000"/>
              </a:lnSpc>
              <a:buFont typeface="Arial" panose="020B0604020202020204" pitchFamily="34" charset="0"/>
              <a:buChar char="•"/>
            </a:pPr>
            <a:r>
              <a:rPr lang="en-IN" sz="1600"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pip install matplotlib</a:t>
            </a:r>
            <a:endPar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endParaRPr>
          </a:p>
          <a:p>
            <a:pPr marL="285750" indent="-285750">
              <a:buFont typeface="Wingdings" panose="05000000000000000000" pitchFamily="2" charset="2"/>
              <a:buChar char="Ø"/>
            </a:pPr>
            <a:r>
              <a:rPr lang="en-US" b="1"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Operating System</a:t>
            </a:r>
            <a:r>
              <a:rPr lang="en-US" dirty="0">
                <a:solidFill>
                  <a:schemeClr val="accent1">
                    <a:lumMod val="50000"/>
                  </a:schemeClr>
                </a:solidFill>
                <a:latin typeface="Yu Gothic Medium" panose="020B0500000000000000" pitchFamily="34" charset="-128"/>
                <a:ea typeface="Yu Gothic Medium" panose="020B0500000000000000" pitchFamily="34" charset="-128"/>
                <a:cs typeface="Times New Roman" panose="02020603050405020304" pitchFamily="18" charset="0"/>
              </a:rPr>
              <a:t>: The program should work on any major operating system such as Windows, macOS, or Linux</a:t>
            </a:r>
            <a:endParaRPr lang="en-IN" dirty="0">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52543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135466" y="0"/>
            <a:ext cx="8534400" cy="113833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200"/>
              <a:buFont typeface="Times New Roman"/>
              <a:buNone/>
            </a:pPr>
            <a:r>
              <a:rPr lang="en-IN" sz="2800" b="1" dirty="0">
                <a:latin typeface="Times New Roman"/>
                <a:ea typeface="Times New Roman"/>
                <a:cs typeface="Times New Roman"/>
                <a:sym typeface="Times New Roman"/>
              </a:rPr>
              <a:t>PROJECT CODE:</a:t>
            </a:r>
            <a:endParaRPr sz="4000" dirty="0"/>
          </a:p>
        </p:txBody>
      </p:sp>
      <p:sp>
        <p:nvSpPr>
          <p:cNvPr id="4" name="TextBox 3">
            <a:extLst>
              <a:ext uri="{FF2B5EF4-FFF2-40B4-BE49-F238E27FC236}">
                <a16:creationId xmlns:a16="http://schemas.microsoft.com/office/drawing/2014/main" id="{1DBC1CB9-6A2B-F6DA-27E3-EF165D7E0264}"/>
              </a:ext>
            </a:extLst>
          </p:cNvPr>
          <p:cNvSpPr txBox="1"/>
          <p:nvPr/>
        </p:nvSpPr>
        <p:spPr>
          <a:xfrm>
            <a:off x="592667" y="994401"/>
            <a:ext cx="8991599" cy="5584221"/>
          </a:xfrm>
          <a:prstGeom prst="rect">
            <a:avLst/>
          </a:prstGeom>
          <a:noFill/>
        </p:spPr>
        <p:txBody>
          <a:bodyPr wrap="square" rtlCol="0">
            <a:spAutoFit/>
          </a:bodyPr>
          <a:lstStyle/>
          <a:p>
            <a:pPr>
              <a:lnSpc>
                <a:spcPct val="150000"/>
              </a:lnSpc>
            </a:pPr>
            <a:r>
              <a:rPr lang="en-IN" sz="1600" dirty="0"/>
              <a:t>import pandas as pd</a:t>
            </a:r>
          </a:p>
          <a:p>
            <a:pPr>
              <a:lnSpc>
                <a:spcPct val="150000"/>
              </a:lnSpc>
            </a:pPr>
            <a:r>
              <a:rPr lang="en-IN" sz="1600" dirty="0"/>
              <a:t>import </a:t>
            </a:r>
            <a:r>
              <a:rPr lang="en-IN" sz="1600" dirty="0" err="1"/>
              <a:t>matplotlib.pyplot</a:t>
            </a:r>
            <a:r>
              <a:rPr lang="en-IN" sz="1600" dirty="0"/>
              <a:t> as </a:t>
            </a:r>
            <a:r>
              <a:rPr lang="en-IN" sz="1600" dirty="0" err="1"/>
              <a:t>plt</a:t>
            </a:r>
            <a:endParaRPr lang="en-IN" sz="1600" dirty="0"/>
          </a:p>
          <a:p>
            <a:pPr>
              <a:lnSpc>
                <a:spcPct val="150000"/>
              </a:lnSpc>
            </a:pPr>
            <a:r>
              <a:rPr lang="en-IN" sz="1600" dirty="0"/>
              <a:t>def information(months, sales</a:t>
            </a:r>
          </a:p>
          <a:p>
            <a:pPr>
              <a:lnSpc>
                <a:spcPct val="150000"/>
              </a:lnSpc>
            </a:pPr>
            <a:r>
              <a:rPr lang="en-IN" sz="1600" dirty="0" err="1"/>
              <a:t>df</a:t>
            </a:r>
            <a:r>
              <a:rPr lang="en-IN" sz="1600" dirty="0"/>
              <a:t> = </a:t>
            </a:r>
            <a:r>
              <a:rPr lang="en-IN" sz="1600" dirty="0" err="1"/>
              <a:t>pd.DataFrame</a:t>
            </a:r>
            <a:r>
              <a:rPr lang="en-IN" sz="1600" dirty="0"/>
              <a:t>({'Month': months, 'Sales': sales})    </a:t>
            </a:r>
          </a:p>
          <a:p>
            <a:pPr>
              <a:lnSpc>
                <a:spcPct val="150000"/>
              </a:lnSpc>
            </a:pPr>
            <a:r>
              <a:rPr lang="en-IN" sz="1600" dirty="0" err="1"/>
              <a:t>plt.figure</a:t>
            </a:r>
            <a:r>
              <a:rPr lang="en-IN" sz="1600" dirty="0"/>
              <a:t>(</a:t>
            </a:r>
            <a:r>
              <a:rPr lang="en-IN" sz="1600" dirty="0" err="1"/>
              <a:t>figsize</a:t>
            </a:r>
            <a:r>
              <a:rPr lang="en-IN" sz="1600" dirty="0"/>
              <a:t>=(8, 5))    </a:t>
            </a:r>
          </a:p>
          <a:p>
            <a:pPr>
              <a:lnSpc>
                <a:spcPct val="150000"/>
              </a:lnSpc>
            </a:pPr>
            <a:r>
              <a:rPr lang="en-IN" sz="1600" dirty="0" err="1"/>
              <a:t>plt.plot</a:t>
            </a:r>
            <a:r>
              <a:rPr lang="en-IN" sz="1600" dirty="0"/>
              <a:t>(</a:t>
            </a:r>
            <a:r>
              <a:rPr lang="en-IN" sz="1600" dirty="0" err="1"/>
              <a:t>df</a:t>
            </a:r>
            <a:r>
              <a:rPr lang="en-IN" sz="1600" dirty="0"/>
              <a:t>['Month'], </a:t>
            </a:r>
            <a:r>
              <a:rPr lang="en-IN" sz="1600" dirty="0" err="1"/>
              <a:t>df</a:t>
            </a:r>
            <a:r>
              <a:rPr lang="en-IN" sz="1600" dirty="0"/>
              <a:t>['Sales'], marker='o', </a:t>
            </a:r>
            <a:r>
              <a:rPr lang="en-IN" sz="1600" dirty="0" err="1"/>
              <a:t>linestyle</a:t>
            </a:r>
            <a:r>
              <a:rPr lang="en-IN" sz="1600" dirty="0"/>
              <a:t>='-', </a:t>
            </a:r>
            <a:r>
              <a:rPr lang="en-IN" sz="1600" dirty="0" err="1"/>
              <a:t>color</a:t>
            </a:r>
            <a:r>
              <a:rPr lang="en-IN" sz="1600" dirty="0"/>
              <a:t>='red')    </a:t>
            </a:r>
          </a:p>
          <a:p>
            <a:pPr>
              <a:lnSpc>
                <a:spcPct val="150000"/>
              </a:lnSpc>
            </a:pPr>
            <a:r>
              <a:rPr lang="en-IN" sz="1600" dirty="0" err="1"/>
              <a:t>plt.title</a:t>
            </a:r>
            <a:r>
              <a:rPr lang="en-IN" sz="1600" dirty="0"/>
              <a:t>('Monthly Sales Data')    </a:t>
            </a:r>
          </a:p>
          <a:p>
            <a:pPr>
              <a:lnSpc>
                <a:spcPct val="150000"/>
              </a:lnSpc>
            </a:pPr>
            <a:r>
              <a:rPr lang="en-IN" sz="1600" dirty="0" err="1"/>
              <a:t>plt.xlabel</a:t>
            </a:r>
            <a:r>
              <a:rPr lang="en-IN" sz="1600" dirty="0"/>
              <a:t>('Month')    </a:t>
            </a:r>
          </a:p>
          <a:p>
            <a:pPr>
              <a:lnSpc>
                <a:spcPct val="150000"/>
              </a:lnSpc>
            </a:pPr>
            <a:r>
              <a:rPr lang="en-IN" sz="1600" dirty="0" err="1"/>
              <a:t>plt.ylabel</a:t>
            </a:r>
            <a:r>
              <a:rPr lang="en-IN" sz="1600" dirty="0"/>
              <a:t>('Sales (INR)')    </a:t>
            </a:r>
          </a:p>
          <a:p>
            <a:pPr>
              <a:lnSpc>
                <a:spcPct val="150000"/>
              </a:lnSpc>
            </a:pPr>
            <a:r>
              <a:rPr lang="en-IN" sz="1600" dirty="0" err="1"/>
              <a:t>plt.grid</a:t>
            </a:r>
            <a:r>
              <a:rPr lang="en-IN" sz="1600" dirty="0"/>
              <a:t>(True)    </a:t>
            </a:r>
          </a:p>
          <a:p>
            <a:pPr>
              <a:lnSpc>
                <a:spcPct val="150000"/>
              </a:lnSpc>
            </a:pPr>
            <a:r>
              <a:rPr lang="en-IN" sz="1600" dirty="0" err="1"/>
              <a:t>plt.tight_layout</a:t>
            </a:r>
            <a:r>
              <a:rPr lang="en-IN" sz="1600" dirty="0"/>
              <a:t>()    </a:t>
            </a:r>
          </a:p>
          <a:p>
            <a:pPr>
              <a:lnSpc>
                <a:spcPct val="150000"/>
              </a:lnSpc>
            </a:pPr>
            <a:r>
              <a:rPr lang="en-IN" sz="1600" dirty="0" err="1"/>
              <a:t>plt.show</a:t>
            </a:r>
            <a:r>
              <a:rPr lang="en-IN" sz="1600" dirty="0"/>
              <a:t>()</a:t>
            </a:r>
          </a:p>
          <a:p>
            <a:pPr>
              <a:lnSpc>
                <a:spcPct val="150000"/>
              </a:lnSpc>
            </a:pPr>
            <a:r>
              <a:rPr lang="en-IN" sz="1600" dirty="0"/>
              <a:t>def main():    </a:t>
            </a:r>
          </a:p>
          <a:p>
            <a:pPr>
              <a:lnSpc>
                <a:spcPct val="150000"/>
              </a:lnSpc>
            </a:pPr>
            <a:r>
              <a:rPr lang="en-IN" sz="1600" dirty="0"/>
              <a:t>try:        </a:t>
            </a:r>
          </a:p>
          <a:p>
            <a:pPr>
              <a:lnSpc>
                <a:spcPct val="150000"/>
              </a:lnSpc>
            </a:pPr>
            <a:r>
              <a:rPr lang="en-IN" sz="1600" dirty="0" err="1"/>
              <a:t>df</a:t>
            </a:r>
            <a:r>
              <a:rPr lang="en-IN" sz="1600" dirty="0"/>
              <a:t> = </a:t>
            </a:r>
            <a:r>
              <a:rPr lang="en-IN" sz="1600" dirty="0" err="1"/>
              <a:t>pd.read_csv</a:t>
            </a:r>
            <a:r>
              <a:rPr lang="en-IN" sz="1600" dirty="0"/>
              <a:t>('/content/Stores.csv')</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7ECFB-27B8-C33B-DC1F-B3130CB66150}"/>
              </a:ext>
            </a:extLst>
          </p:cNvPr>
          <p:cNvSpPr txBox="1"/>
          <p:nvPr/>
        </p:nvSpPr>
        <p:spPr>
          <a:xfrm>
            <a:off x="177801" y="302455"/>
            <a:ext cx="3479800" cy="523220"/>
          </a:xfrm>
          <a:prstGeom prst="rect">
            <a:avLst/>
          </a:prstGeom>
          <a:noFill/>
        </p:spPr>
        <p:txBody>
          <a:bodyPr wrap="square" rtlCol="0">
            <a:spAutoFit/>
          </a:bodyPr>
          <a:lstStyle/>
          <a:p>
            <a:r>
              <a:rPr lang="en-IN" sz="2800" b="1" dirty="0">
                <a:latin typeface="Times New Roman"/>
                <a:ea typeface="Times New Roman"/>
                <a:cs typeface="Times New Roman"/>
                <a:sym typeface="Times New Roman"/>
              </a:rPr>
              <a:t>PROJECT CODE:</a:t>
            </a:r>
            <a:endParaRPr lang="en-IN" sz="2800" dirty="0"/>
          </a:p>
        </p:txBody>
      </p:sp>
      <p:sp>
        <p:nvSpPr>
          <p:cNvPr id="4" name="TextBox 3">
            <a:extLst>
              <a:ext uri="{FF2B5EF4-FFF2-40B4-BE49-F238E27FC236}">
                <a16:creationId xmlns:a16="http://schemas.microsoft.com/office/drawing/2014/main" id="{20830547-B045-1CB4-CDA5-F08C1DCCF5F3}"/>
              </a:ext>
            </a:extLst>
          </p:cNvPr>
          <p:cNvSpPr txBox="1"/>
          <p:nvPr/>
        </p:nvSpPr>
        <p:spPr>
          <a:xfrm>
            <a:off x="651934" y="1079046"/>
            <a:ext cx="7713133" cy="5214889"/>
          </a:xfrm>
          <a:prstGeom prst="rect">
            <a:avLst/>
          </a:prstGeom>
          <a:noFill/>
        </p:spPr>
        <p:txBody>
          <a:bodyPr wrap="square" rtlCol="0">
            <a:spAutoFit/>
          </a:bodyPr>
          <a:lstStyle/>
          <a:p>
            <a:pPr>
              <a:lnSpc>
                <a:spcPct val="150000"/>
              </a:lnSpc>
            </a:pPr>
            <a:r>
              <a:rPr lang="en-IN" sz="1600" dirty="0"/>
              <a:t>except </a:t>
            </a:r>
            <a:r>
              <a:rPr lang="en-IN" sz="1600" dirty="0" err="1"/>
              <a:t>FileNotFoundError</a:t>
            </a:r>
            <a:r>
              <a:rPr lang="en-IN" sz="1600" dirty="0"/>
              <a:t>:        </a:t>
            </a:r>
          </a:p>
          <a:p>
            <a:pPr>
              <a:lnSpc>
                <a:spcPct val="150000"/>
              </a:lnSpc>
            </a:pPr>
            <a:r>
              <a:rPr lang="en-IN" sz="1600" dirty="0"/>
              <a:t>print("Error: CSV file not found.")        </a:t>
            </a:r>
          </a:p>
          <a:p>
            <a:pPr>
              <a:lnSpc>
                <a:spcPct val="150000"/>
              </a:lnSpc>
            </a:pPr>
            <a:r>
              <a:rPr lang="en-IN" sz="1600" dirty="0"/>
              <a:t>return    </a:t>
            </a:r>
          </a:p>
          <a:p>
            <a:pPr>
              <a:lnSpc>
                <a:spcPct val="150000"/>
              </a:lnSpc>
            </a:pPr>
            <a:r>
              <a:rPr lang="en-IN" sz="1600" dirty="0"/>
              <a:t>months=</a:t>
            </a:r>
            <a:r>
              <a:rPr lang="en-IN" sz="1600" dirty="0" err="1"/>
              <a:t>df</a:t>
            </a:r>
            <a:r>
              <a:rPr lang="en-IN" sz="1600" dirty="0"/>
              <a:t>['Month'].</a:t>
            </a:r>
            <a:r>
              <a:rPr lang="en-IN" sz="1600" dirty="0" err="1"/>
              <a:t>tolist</a:t>
            </a:r>
            <a:r>
              <a:rPr lang="en-IN" sz="1600" dirty="0"/>
              <a:t>()    </a:t>
            </a:r>
          </a:p>
          <a:p>
            <a:pPr>
              <a:lnSpc>
                <a:spcPct val="150000"/>
              </a:lnSpc>
            </a:pPr>
            <a:r>
              <a:rPr lang="en-IN" sz="1600" dirty="0"/>
              <a:t>sales =</a:t>
            </a:r>
            <a:r>
              <a:rPr lang="en-IN" sz="1600" dirty="0" err="1"/>
              <a:t>df</a:t>
            </a:r>
            <a:r>
              <a:rPr lang="en-IN" sz="1600" dirty="0"/>
              <a:t>['Sales'].</a:t>
            </a:r>
            <a:r>
              <a:rPr lang="en-IN" sz="1600" dirty="0" err="1"/>
              <a:t>tolist</a:t>
            </a:r>
            <a:r>
              <a:rPr lang="en-IN" sz="1600" dirty="0"/>
              <a:t>()    </a:t>
            </a:r>
          </a:p>
          <a:p>
            <a:pPr>
              <a:lnSpc>
                <a:spcPct val="150000"/>
              </a:lnSpc>
            </a:pPr>
            <a:r>
              <a:rPr lang="en-IN" sz="1600" dirty="0"/>
              <a:t>information(months, sales) </a:t>
            </a:r>
          </a:p>
          <a:p>
            <a:pPr>
              <a:lnSpc>
                <a:spcPct val="150000"/>
              </a:lnSpc>
            </a:pPr>
            <a:r>
              <a:rPr lang="en-IN" sz="1600" dirty="0" err="1"/>
              <a:t>total_sales</a:t>
            </a:r>
            <a:r>
              <a:rPr lang="en-IN" sz="1600" dirty="0"/>
              <a:t> = sum(sales)    </a:t>
            </a:r>
          </a:p>
          <a:p>
            <a:pPr>
              <a:lnSpc>
                <a:spcPct val="150000"/>
              </a:lnSpc>
            </a:pPr>
            <a:r>
              <a:rPr lang="en-IN" sz="1600" dirty="0"/>
              <a:t>print(f"\n\t\</a:t>
            </a:r>
            <a:r>
              <a:rPr lang="en-IN" sz="1600" dirty="0" err="1"/>
              <a:t>tTotal</a:t>
            </a:r>
            <a:r>
              <a:rPr lang="en-IN" sz="1600" dirty="0"/>
              <a:t> sales amount for all months: ₹{total_sales:.2f}\n")</a:t>
            </a:r>
          </a:p>
          <a:p>
            <a:pPr>
              <a:lnSpc>
                <a:spcPct val="150000"/>
              </a:lnSpc>
            </a:pPr>
            <a:r>
              <a:rPr lang="en-IN" sz="1600" dirty="0"/>
              <a:t>if months:        </a:t>
            </a:r>
          </a:p>
          <a:p>
            <a:pPr>
              <a:lnSpc>
                <a:spcPct val="150000"/>
              </a:lnSpc>
            </a:pPr>
            <a:r>
              <a:rPr lang="en-IN" sz="1600" dirty="0" err="1"/>
              <a:t>max_sales_month</a:t>
            </a:r>
            <a:r>
              <a:rPr lang="en-IN" sz="1600" dirty="0"/>
              <a:t> = months[</a:t>
            </a:r>
            <a:r>
              <a:rPr lang="en-IN" sz="1600" dirty="0" err="1"/>
              <a:t>sales.index</a:t>
            </a:r>
            <a:r>
              <a:rPr lang="en-IN" sz="1600" dirty="0"/>
              <a:t>(max(sales))]        </a:t>
            </a:r>
          </a:p>
          <a:p>
            <a:pPr>
              <a:lnSpc>
                <a:spcPct val="150000"/>
              </a:lnSpc>
            </a:pPr>
            <a:r>
              <a:rPr lang="en-IN" sz="1600" dirty="0" err="1"/>
              <a:t>min_sales_month</a:t>
            </a:r>
            <a:r>
              <a:rPr lang="en-IN" sz="1600" dirty="0"/>
              <a:t> = months[</a:t>
            </a:r>
            <a:r>
              <a:rPr lang="en-IN" sz="1600" dirty="0" err="1"/>
              <a:t>sales.index</a:t>
            </a:r>
            <a:r>
              <a:rPr lang="en-IN" sz="1600" dirty="0"/>
              <a:t>(min(sales))]        </a:t>
            </a:r>
          </a:p>
          <a:p>
            <a:pPr>
              <a:lnSpc>
                <a:spcPct val="150000"/>
              </a:lnSpc>
            </a:pPr>
            <a:r>
              <a:rPr lang="en-IN" sz="1600" dirty="0"/>
              <a:t>print(f"\t\</a:t>
            </a:r>
            <a:r>
              <a:rPr lang="en-IN" sz="1600" dirty="0" err="1"/>
              <a:t>tHighest</a:t>
            </a:r>
            <a:r>
              <a:rPr lang="en-IN" sz="1600" dirty="0"/>
              <a:t> sales month: {</a:t>
            </a:r>
            <a:r>
              <a:rPr lang="en-IN" sz="1600" dirty="0" err="1"/>
              <a:t>max_sales_month</a:t>
            </a:r>
            <a:r>
              <a:rPr lang="en-IN" sz="1600" dirty="0"/>
              <a:t>} (₹{max(sales):.2f})\n")        </a:t>
            </a:r>
          </a:p>
          <a:p>
            <a:pPr>
              <a:lnSpc>
                <a:spcPct val="150000"/>
              </a:lnSpc>
            </a:pPr>
            <a:r>
              <a:rPr lang="en-IN" sz="1600" dirty="0"/>
              <a:t>print(f"\t\</a:t>
            </a:r>
            <a:r>
              <a:rPr lang="en-IN" sz="1600" dirty="0" err="1"/>
              <a:t>tLowest</a:t>
            </a:r>
            <a:r>
              <a:rPr lang="en-IN" sz="1600" dirty="0"/>
              <a:t> sales month:{</a:t>
            </a:r>
            <a:r>
              <a:rPr lang="en-IN" sz="1600" dirty="0" err="1"/>
              <a:t>min_sales_month</a:t>
            </a:r>
            <a:r>
              <a:rPr lang="en-IN" sz="1600" dirty="0"/>
              <a:t>}(₹{min(sales):.2f})\n")        </a:t>
            </a:r>
          </a:p>
          <a:p>
            <a:pPr>
              <a:lnSpc>
                <a:spcPct val="150000"/>
              </a:lnSpc>
            </a:pPr>
            <a:r>
              <a:rPr lang="en-IN" sz="1600" dirty="0"/>
              <a:t>main()</a:t>
            </a:r>
          </a:p>
        </p:txBody>
      </p:sp>
    </p:spTree>
    <p:extLst>
      <p:ext uri="{BB962C8B-B14F-4D97-AF65-F5344CB8AC3E}">
        <p14:creationId xmlns:p14="http://schemas.microsoft.com/office/powerpoint/2010/main" val="5384420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114</TotalTime>
  <Words>867</Words>
  <Application>Microsoft Office PowerPoint</Application>
  <PresentationFormat>Widescreen</PresentationFormat>
  <Paragraphs>91</Paragraphs>
  <Slides>11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Wingdings 2</vt:lpstr>
      <vt:lpstr>Yu Gothic Medium</vt:lpstr>
      <vt:lpstr>Berlin Sans FB</vt:lpstr>
      <vt:lpstr>Eras Bold ITC</vt:lpstr>
      <vt:lpstr>Wingdings</vt:lpstr>
      <vt:lpstr>Times New Roman</vt:lpstr>
      <vt:lpstr>Söhne</vt:lpstr>
      <vt:lpstr>Arial</vt:lpstr>
      <vt:lpstr>Century Schoolbook</vt:lpstr>
      <vt:lpstr>View</vt:lpstr>
      <vt:lpstr>SALES DATA VISUALIZATION</vt:lpstr>
      <vt:lpstr>PROBLEM STATEMENT / DESCRIPTION:</vt:lpstr>
      <vt:lpstr>ABSTRACT :</vt:lpstr>
      <vt:lpstr> PROPOSED SOLUTION :</vt:lpstr>
      <vt:lpstr>  REAL LIFE APPLICATION:  </vt:lpstr>
      <vt:lpstr>HARDWARE AND SOFTWARE REQUIREMENTS:</vt:lpstr>
      <vt:lpstr>HARDWARE AND SOFTWARE REQUIREMENTS:</vt:lpstr>
      <vt:lpstr>PROJECT CODE:</vt:lpstr>
      <vt:lpstr>PowerPoint Presentation</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prathish sabari</cp:lastModifiedBy>
  <cp:revision>4</cp:revision>
  <dcterms:modified xsi:type="dcterms:W3CDTF">2024-05-05T16:29:57Z</dcterms:modified>
</cp:coreProperties>
</file>