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9" r:id="rId12"/>
    <p:sldId id="264" r:id="rId13"/>
    <p:sldId id="266" r:id="rId14"/>
    <p:sldId id="267" r:id="rId15"/>
  </p:sldIdLst>
  <p:sldSz cx="12192000" cy="6858000"/>
  <p:notesSz cx="12192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03" autoAdjust="0"/>
    <p:restoredTop sz="94660"/>
  </p:normalViewPr>
  <p:slideViewPr>
    <p:cSldViewPr>
      <p:cViewPr varScale="1">
        <p:scale>
          <a:sx n="78" d="100"/>
          <a:sy n="78" d="100"/>
        </p:scale>
        <p:origin x="60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6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8B65672E-B101-4166-7D9F-F662CC6E223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DFE53EB6-6AED-B31F-9E36-FA2038FE316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2E862-7F15-4D1F-8D94-690DFBE3F684}" type="datetimeFigureOut">
              <a:rPr lang="en-US" altLang="en-US"/>
              <a:pPr/>
              <a:t>4/18/2025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FF18E019-AB61-250D-6654-D486FC35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33EA0-C306-4470-A324-E21EFDAD04A2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843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7B50CE52-9E6B-F1A5-E22B-BD39361AC5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10CF55ED-F34E-01B1-6A14-8C19518ED17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8B54B-C920-4FBB-98EB-D9BAECA81FC4}" type="datetimeFigureOut">
              <a:rPr lang="en-US" altLang="en-US"/>
              <a:pPr/>
              <a:t>4/18/2025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19EFE701-9F6A-7278-7D82-14955DF5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82364-96F9-40E0-89CB-3B9205E4AEA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670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3BE5CEE9-9216-A81D-2097-92710E4E20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4BD131E-5C8B-9311-BCD9-D1642EBBAFF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1E6A4-5DB5-4603-9BFC-BFBA7D75777F}" type="datetimeFigureOut">
              <a:rPr lang="en-US" altLang="en-US"/>
              <a:pPr/>
              <a:t>4/18/2025</a:t>
            </a:fld>
            <a:endParaRPr lang="en-US" alt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A65F5456-F203-4B28-332A-013BF22F7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0F523-335A-4ADC-9913-833C7A8DF69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704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276F0849-8986-4D72-4A46-23C464E862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258833C1-0DAD-6AEE-0534-0FD8BC096E6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E36CB-910D-4328-A316-CEE37E94D3A8}" type="datetimeFigureOut">
              <a:rPr lang="en-US" altLang="en-US"/>
              <a:pPr/>
              <a:t>4/18/2025</a:t>
            </a:fld>
            <a:endParaRPr lang="en-US" alt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B4A58188-A9D9-0CD0-CAF1-0E2F7A8F8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4023E-19D6-485B-A0F6-B05AADE7DA2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139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C737913F-F470-3179-CD0B-E829074A08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5757188E-9934-5852-4DEC-65BE6C8BD80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763DA-FDAF-40C4-AFED-400B6FC348E6}" type="datetimeFigureOut">
              <a:rPr lang="en-US" altLang="en-US"/>
              <a:pPr/>
              <a:t>4/18/2025</a:t>
            </a:fld>
            <a:endParaRPr lang="en-US" alt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CBE1FC34-B273-450A-F380-7DD5AC49B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D95C1-D0C2-4D8F-8443-7DDB68C4842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990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Holder 2">
            <a:extLst>
              <a:ext uri="{FF2B5EF4-FFF2-40B4-BE49-F238E27FC236}">
                <a16:creationId xmlns:a16="http://schemas.microsoft.com/office/drawing/2014/main" id="{6F63C527-6144-27A7-C5E8-74732C93FF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579438"/>
            <a:ext cx="3508375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7" name="Holder 3">
            <a:extLst>
              <a:ext uri="{FF2B5EF4-FFF2-40B4-BE49-F238E27FC236}">
                <a16:creationId xmlns:a16="http://schemas.microsoft.com/office/drawing/2014/main" id="{E121E91C-122F-C1C4-6C3D-986A2EE1E8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9300" y="1539875"/>
            <a:ext cx="10526713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28" name="Holder 4">
            <a:extLst>
              <a:ext uri="{FF2B5EF4-FFF2-40B4-BE49-F238E27FC236}">
                <a16:creationId xmlns:a16="http://schemas.microsoft.com/office/drawing/2014/main" id="{50503617-EAD2-7A48-B629-44EC365A2187}"/>
              </a:ext>
            </a:extLst>
          </p:cNvPr>
          <p:cNvSpPr>
            <a:spLocks noGrp="1" noChangeArrowheads="1"/>
          </p:cNvSpPr>
          <p:nvPr>
            <p:ph type="ftr" sz="quarter" idx="5"/>
          </p:nvPr>
        </p:nvSpPr>
        <p:spPr bwMode="auto">
          <a:xfrm>
            <a:off x="4144963" y="6378575"/>
            <a:ext cx="3902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>
                <a:solidFill>
                  <a:srgbClr val="898989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29" name="Holder 5">
            <a:extLst>
              <a:ext uri="{FF2B5EF4-FFF2-40B4-BE49-F238E27FC236}">
                <a16:creationId xmlns:a16="http://schemas.microsoft.com/office/drawing/2014/main" id="{61AC1262-8BDB-F633-5C57-69AF8C46431D}"/>
              </a:ext>
            </a:extLst>
          </p:cNvPr>
          <p:cNvSpPr>
            <a:spLocks noGrp="1" noChangeArrowheads="1"/>
          </p:cNvSpPr>
          <p:nvPr>
            <p:ph type="dt" sz="half" idx="6"/>
          </p:nvPr>
        </p:nvSpPr>
        <p:spPr bwMode="auto">
          <a:xfrm>
            <a:off x="609600" y="6378575"/>
            <a:ext cx="2803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fld id="{92BE3A11-4499-4C46-B934-BB261F5174FE}" type="datetimeFigureOut">
              <a:rPr lang="en-US" altLang="en-US"/>
              <a:pPr/>
              <a:t>4/18/2025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22A3C4D-C058-5864-9D77-3500DAC628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0971213" y="6424613"/>
            <a:ext cx="346075" cy="331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65735" eaLnBrk="1" fontAlgn="auto" hangingPunct="1">
              <a:lnSpc>
                <a:spcPts val="1995"/>
              </a:lnSpc>
              <a:spcBef>
                <a:spcPts val="0"/>
              </a:spcBef>
              <a:spcAft>
                <a:spcPts val="0"/>
              </a:spcAft>
              <a:defRPr sz="2000" b="0" i="0" kern="0" spc="-50" dirty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3AD2D925-7B6D-47D8-9A76-D0C191D8A45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llareddyuniversity.ac.i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object 2">
            <a:extLst>
              <a:ext uri="{FF2B5EF4-FFF2-40B4-BE49-F238E27FC236}">
                <a16:creationId xmlns:a16="http://schemas.microsoft.com/office/drawing/2014/main" id="{C7AB97B6-3AF2-A94F-C0EB-C7A298CA6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688" y="569913"/>
            <a:ext cx="6778625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A74224E5-BB05-4850-40C6-001EEC1248CB}"/>
              </a:ext>
            </a:extLst>
          </p:cNvPr>
          <p:cNvSpPr txBox="1"/>
          <p:nvPr/>
        </p:nvSpPr>
        <p:spPr>
          <a:xfrm>
            <a:off x="4179888" y="1897063"/>
            <a:ext cx="7686675" cy="2860675"/>
          </a:xfrm>
          <a:prstGeom prst="rect">
            <a:avLst/>
          </a:prstGeom>
        </p:spPr>
        <p:txBody>
          <a:bodyPr lIns="0" tIns="146050" rIns="0" bIns="0">
            <a:spAutoFit/>
          </a:bodyPr>
          <a:lstStyle/>
          <a:p>
            <a:pPr marL="12700" eaLnBrk="1" fontAlgn="auto" hangingPunct="1">
              <a:spcBef>
                <a:spcPts val="1150"/>
              </a:spcBef>
              <a:spcAft>
                <a:spcPts val="0"/>
              </a:spcAft>
              <a:defRPr/>
            </a:pPr>
            <a:r>
              <a:rPr sz="1600" b="1" kern="0" spc="-7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Department</a:t>
            </a:r>
            <a:r>
              <a:rPr sz="1600" b="1" kern="0" spc="4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b="1" kern="0" spc="-2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of</a:t>
            </a:r>
            <a:r>
              <a:rPr sz="1600" b="1" kern="0" spc="-8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Computer</a:t>
            </a:r>
            <a:r>
              <a:rPr sz="1600" b="1" kern="0" spc="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b="1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Science</a:t>
            </a:r>
            <a:r>
              <a:rPr sz="1600" b="1" kern="0" spc="-17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b="1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&amp;</a:t>
            </a:r>
            <a:r>
              <a:rPr sz="1600" b="1" kern="0" spc="-10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b="1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Engineering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eaLnBrk="1" fontAlgn="auto" hangingPunct="1">
              <a:spcBef>
                <a:spcPts val="1055"/>
              </a:spcBef>
              <a:spcAft>
                <a:spcPts val="0"/>
              </a:spcAft>
              <a:defRPr/>
            </a:pPr>
            <a:r>
              <a:rPr sz="1600" b="1" kern="0" spc="-3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SnapRoll: </a:t>
            </a:r>
            <a:r>
              <a:rPr sz="1600" b="1" kern="0" spc="-3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Instantly</a:t>
            </a:r>
            <a:r>
              <a:rPr sz="1600" b="1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b="1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Recognize,</a:t>
            </a:r>
            <a:r>
              <a:rPr sz="1600" b="1" kern="0" spc="-6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b="1" kern="0" spc="-3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Effortlessly</a:t>
            </a:r>
            <a:r>
              <a:rPr sz="1600" b="1" kern="0" spc="-10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b="1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Track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eaLnBrk="1" fontAlgn="auto" hangingPunct="1">
              <a:spcBef>
                <a:spcPts val="1835"/>
              </a:spcBef>
              <a:spcAft>
                <a:spcPts val="0"/>
              </a:spcAft>
              <a:defRPr/>
            </a:pP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48133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b="1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Batch</a:t>
            </a:r>
            <a:r>
              <a:rPr sz="1600" b="1" kern="0" spc="-4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b="1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Details:</a:t>
            </a:r>
            <a:r>
              <a:rPr sz="1600" b="1" kern="0" spc="-2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b="1" kern="0" spc="-4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PDT-</a:t>
            </a:r>
            <a:r>
              <a:rPr sz="1600" b="1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91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4027804" eaLnBrk="1" fontAlgn="auto" hangingPunct="1">
              <a:spcBef>
                <a:spcPts val="1175"/>
              </a:spcBef>
              <a:spcAft>
                <a:spcPts val="0"/>
              </a:spcAft>
              <a:defRPr/>
            </a:pPr>
            <a:r>
              <a:rPr sz="1600" kern="0" spc="-2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2111CS010370-</a:t>
            </a:r>
            <a:r>
              <a:rPr sz="16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BANDARI</a:t>
            </a:r>
            <a:r>
              <a:rPr sz="1600" kern="0" spc="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PRATHIK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40278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kern="0" spc="-2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2111CS010373-</a:t>
            </a: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NIMMALA</a:t>
            </a:r>
            <a:r>
              <a:rPr sz="1600" kern="0" spc="5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PRAVEEN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4027804" eaLnBrk="1" fontAlgn="auto" hangingPunct="1">
              <a:spcBef>
                <a:spcPts val="5"/>
              </a:spcBef>
              <a:spcAft>
                <a:spcPts val="0"/>
              </a:spcAft>
              <a:defRPr/>
            </a:pPr>
            <a:r>
              <a:rPr sz="1600" kern="0" spc="-2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2111CS010389-</a:t>
            </a: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SWAMI</a:t>
            </a: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RAKSHIT</a:t>
            </a:r>
            <a:r>
              <a:rPr sz="1600" kern="0" spc="3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kern="0" spc="-2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RAVI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40278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kern="0" spc="-2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2111CS010391-</a:t>
            </a:r>
            <a:r>
              <a:rPr sz="1600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KURELLA</a:t>
            </a:r>
            <a:r>
              <a:rPr sz="1600" kern="0" spc="4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RAKSHITHA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402780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kern="0" spc="-2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2111CS010423-VELDURTHI</a:t>
            </a:r>
            <a:r>
              <a:rPr sz="1600" kern="0" spc="6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RUSHIKESH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A66A287-846B-5BBA-9E52-FD97F8E877DA}"/>
              </a:ext>
            </a:extLst>
          </p:cNvPr>
          <p:cNvSpPr txBox="1"/>
          <p:nvPr/>
        </p:nvSpPr>
        <p:spPr>
          <a:xfrm>
            <a:off x="533400" y="4883150"/>
            <a:ext cx="2392363" cy="26987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1600" b="1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Guide</a:t>
            </a:r>
            <a:r>
              <a:rPr sz="1600" b="1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b="1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Name:</a:t>
            </a:r>
            <a:r>
              <a:rPr sz="1600" b="1" kern="0" spc="-2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Dr.</a:t>
            </a:r>
            <a:r>
              <a:rPr sz="1600" kern="0" spc="-2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M.</a:t>
            </a:r>
            <a:r>
              <a:rPr sz="160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Sirisha</a:t>
            </a:r>
            <a:endParaRPr sz="160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E651DD1-B532-5531-DCB1-07A944DB17C5}"/>
              </a:ext>
            </a:extLst>
          </p:cNvPr>
          <p:cNvSpPr txBox="1"/>
          <p:nvPr/>
        </p:nvSpPr>
        <p:spPr>
          <a:xfrm>
            <a:off x="4591050" y="1387475"/>
            <a:ext cx="2709863" cy="368300"/>
          </a:xfrm>
          <a:prstGeom prst="rect">
            <a:avLst/>
          </a:prstGeom>
        </p:spPr>
        <p:txBody>
          <a:bodyPr lIns="0" tIns="12065" rIns="0" bIns="0">
            <a:spAutoFit/>
          </a:bodyPr>
          <a:lstStyle>
            <a:lvl1pPr marL="146050" indent="-1333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8000"/>
              </a:lnSpc>
              <a:spcBef>
                <a:spcPts val="100"/>
              </a:spcBef>
            </a:pPr>
            <a:r>
              <a:rPr lang="en-US" altLang="en-US" sz="9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9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Telangana State Private Universities Act No. 13 of 2020 &amp; G.O.Ms. No. 14, Higher Education (UE)Department</a:t>
            </a:r>
            <a:r>
              <a:rPr lang="en-US" altLang="en-US" sz="9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2054" name="object 6">
            <a:extLst>
              <a:ext uri="{FF2B5EF4-FFF2-40B4-BE49-F238E27FC236}">
                <a16:creationId xmlns:a16="http://schemas.microsoft.com/office/drawing/2014/main" id="{F3E11CB6-EE24-6850-3387-CD4142E99511}"/>
              </a:ext>
            </a:extLst>
          </p:cNvPr>
          <p:cNvGrpSpPr>
            <a:grpSpLocks/>
          </p:cNvGrpSpPr>
          <p:nvPr/>
        </p:nvGrpSpPr>
        <p:grpSpPr bwMode="auto">
          <a:xfrm>
            <a:off x="8501063" y="1412875"/>
            <a:ext cx="39687" cy="19050"/>
            <a:chOff x="8500364" y="1412875"/>
            <a:chExt cx="40005" cy="19685"/>
          </a:xfrm>
        </p:grpSpPr>
        <p:sp>
          <p:nvSpPr>
            <p:cNvPr id="2057" name="object 7">
              <a:extLst>
                <a:ext uri="{FF2B5EF4-FFF2-40B4-BE49-F238E27FC236}">
                  <a16:creationId xmlns:a16="http://schemas.microsoft.com/office/drawing/2014/main" id="{821CFBC2-7D00-B536-5E16-BE77B94F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6968" y="1420348"/>
              <a:ext cx="33655" cy="12065"/>
            </a:xfrm>
            <a:custGeom>
              <a:avLst/>
              <a:gdLst>
                <a:gd name="T0" fmla="*/ 33402 w 33654"/>
                <a:gd name="T1" fmla="*/ 0 h 12065"/>
                <a:gd name="T2" fmla="*/ 0 w 33654"/>
                <a:gd name="T3" fmla="*/ 0 h 12065"/>
                <a:gd name="T4" fmla="*/ 0 w 33654"/>
                <a:gd name="T5" fmla="*/ 11703 h 12065"/>
                <a:gd name="T6" fmla="*/ 33402 w 33654"/>
                <a:gd name="T7" fmla="*/ 11703 h 12065"/>
                <a:gd name="T8" fmla="*/ 33402 w 33654"/>
                <a:gd name="T9" fmla="*/ 0 h 12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54" h="12065">
                  <a:moveTo>
                    <a:pt x="33402" y="0"/>
                  </a:moveTo>
                  <a:lnTo>
                    <a:pt x="0" y="0"/>
                  </a:lnTo>
                  <a:lnTo>
                    <a:pt x="0" y="11703"/>
                  </a:lnTo>
                  <a:lnTo>
                    <a:pt x="33402" y="11703"/>
                  </a:lnTo>
                  <a:lnTo>
                    <a:pt x="33402" y="0"/>
                  </a:lnTo>
                  <a:close/>
                </a:path>
              </a:pathLst>
            </a:custGeom>
            <a:solidFill>
              <a:srgbClr val="2996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058" name="object 8">
              <a:extLst>
                <a:ext uri="{FF2B5EF4-FFF2-40B4-BE49-F238E27FC236}">
                  <a16:creationId xmlns:a16="http://schemas.microsoft.com/office/drawing/2014/main" id="{45CABD50-25AF-E50A-5553-F908F6F9B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00364" y="1412875"/>
              <a:ext cx="30480" cy="9525"/>
            </a:xfrm>
            <a:custGeom>
              <a:avLst/>
              <a:gdLst>
                <a:gd name="T0" fmla="*/ 30479 w 30479"/>
                <a:gd name="T1" fmla="*/ 0 h 9525"/>
                <a:gd name="T2" fmla="*/ 0 w 30479"/>
                <a:gd name="T3" fmla="*/ 0 h 9525"/>
                <a:gd name="T4" fmla="*/ 0 w 30479"/>
                <a:gd name="T5" fmla="*/ 9144 h 9525"/>
                <a:gd name="T6" fmla="*/ 30479 w 30479"/>
                <a:gd name="T7" fmla="*/ 9144 h 9525"/>
                <a:gd name="T8" fmla="*/ 30479 w 30479"/>
                <a:gd name="T9" fmla="*/ 0 h 9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79" h="9525">
                  <a:moveTo>
                    <a:pt x="30479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30479" y="9144"/>
                  </a:lnTo>
                  <a:lnTo>
                    <a:pt x="30479" y="0"/>
                  </a:lnTo>
                  <a:close/>
                </a:path>
              </a:pathLst>
            </a:custGeom>
            <a:solidFill>
              <a:srgbClr val="0462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581AF0CC-6990-F08E-588A-52FC927620F6}"/>
              </a:ext>
            </a:extLst>
          </p:cNvPr>
          <p:cNvSpPr txBox="1"/>
          <p:nvPr/>
        </p:nvSpPr>
        <p:spPr>
          <a:xfrm>
            <a:off x="7688263" y="863600"/>
            <a:ext cx="1423987" cy="706438"/>
          </a:xfrm>
          <a:prstGeom prst="rect">
            <a:avLst/>
          </a:prstGeom>
        </p:spPr>
        <p:txBody>
          <a:bodyPr lIns="0" tIns="2540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2000"/>
              </a:lnSpc>
              <a:spcBef>
                <a:spcPts val="200"/>
              </a:spcBef>
            </a:pPr>
            <a:r>
              <a:rPr lang="en-US" altLang="en-US" sz="900" b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Maisammaguda, Kompally, Medchal- MalkajgiriDistrict Hyderabad - 500100, Telangana State</a:t>
            </a:r>
            <a:r>
              <a:rPr lang="en-US" altLang="en-US" sz="900" b="1">
                <a:solidFill>
                  <a:srgbClr val="0462C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.</a:t>
            </a:r>
            <a:r>
              <a:rPr lang="en-US" altLang="en-US" sz="900" b="1">
                <a:solidFill>
                  <a:srgbClr val="0462C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900" b="1" u="sng">
                <a:solidFill>
                  <a:srgbClr val="0462C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www.mallareddyuniversity.</a:t>
            </a:r>
            <a:endParaRPr lang="en-US" altLang="en-US" sz="9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83E617D-C8ED-DC9A-0818-B07024F7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fld id="{0B9639AD-8E56-4C91-AABA-84B487E24468}" type="slidenum">
              <a:rPr/>
              <a:pPr>
                <a:defRPr/>
              </a:pPr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90C454C-4CD2-2859-30F9-05A60E1F09C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algn="l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35" dirty="0"/>
              <a:t>Outcome</a:t>
            </a:r>
            <a:r>
              <a:rPr spc="-155" dirty="0"/>
              <a:t> </a:t>
            </a:r>
            <a:r>
              <a:rPr dirty="0"/>
              <a:t>of</a:t>
            </a:r>
            <a:r>
              <a:rPr spc="-204" dirty="0"/>
              <a:t> </a:t>
            </a:r>
            <a:r>
              <a:rPr spc="-25" dirty="0"/>
              <a:t>Project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EE173EC-AE89-D457-3675-5AAB820F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635" rtlCol="0"/>
          <a:lstStyle/>
          <a:p>
            <a:pPr marL="38100">
              <a:lnSpc>
                <a:spcPct val="100000"/>
              </a:lnSpc>
              <a:spcBef>
                <a:spcPts val="5"/>
              </a:spcBef>
              <a:defRPr/>
            </a:pPr>
            <a:fld id="{F710F3E8-5F45-4926-8598-070620A90C8C}" type="slidenum">
              <a:rPr spc="-25"/>
              <a:pPr marL="38100">
                <a:lnSpc>
                  <a:spcPct val="100000"/>
                </a:lnSpc>
                <a:spcBef>
                  <a:spcPts val="5"/>
                </a:spcBef>
                <a:defRPr/>
              </a:pPr>
              <a:t>10</a:t>
            </a:fld>
            <a:endParaRPr spc="-25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2F84B-7952-B9C7-57FD-D0608529B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2" y="1219200"/>
            <a:ext cx="5334000" cy="24557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DA683-3040-249E-8F0F-2CC76990E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219200"/>
            <a:ext cx="5068888" cy="2460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3172F3-2ACA-5BB7-CB8D-E330E6852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12" y="3822794"/>
            <a:ext cx="5315225" cy="24557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0623F4-A28F-87A9-50D7-49B85FFFB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3870709"/>
            <a:ext cx="5068888" cy="23629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704928C-E572-7EFD-3A55-95203C403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A19C8876-57E5-AD18-E5BF-E8C533C5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635" rtlCol="0"/>
          <a:lstStyle/>
          <a:p>
            <a:pPr marL="38100">
              <a:lnSpc>
                <a:spcPct val="100000"/>
              </a:lnSpc>
              <a:spcBef>
                <a:spcPts val="5"/>
              </a:spcBef>
              <a:defRPr/>
            </a:pPr>
            <a:fld id="{F710F3E8-5F45-4926-8598-070620A90C8C}" type="slidenum">
              <a:rPr spc="-25"/>
              <a:pPr marL="38100">
                <a:lnSpc>
                  <a:spcPct val="100000"/>
                </a:lnSpc>
                <a:spcBef>
                  <a:spcPts val="5"/>
                </a:spcBef>
                <a:defRPr/>
              </a:pPr>
              <a:t>11</a:t>
            </a:fld>
            <a:endParaRPr spc="-25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649143-49A0-DB5F-1F51-20C03007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77761"/>
            <a:ext cx="6324600" cy="2949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24D715-8FD9-5B30-AC7C-EA05821E6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688" y="3254285"/>
            <a:ext cx="6324600" cy="29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98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70DB498-85EE-3103-79C0-043321D2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1213" y="6424613"/>
            <a:ext cx="534987" cy="331787"/>
          </a:xfrm>
        </p:spPr>
        <p:txBody>
          <a:bodyPr vert="horz" rtlCol="0"/>
          <a:lstStyle/>
          <a:p>
            <a:pPr>
              <a:defRPr/>
            </a:pPr>
            <a:fld id="{B7440F0A-D427-4FEB-BEA2-F057C928C096}" type="slidenum">
              <a:rPr lang="en-IN"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4C149EC-CDA5-B0F7-9050-401063471C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algn="l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45" dirty="0"/>
              <a:t>Conclusion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A67C610-BC2F-7BF9-9BD9-296F6535A4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9300" y="1539875"/>
            <a:ext cx="10526713" cy="2949575"/>
          </a:xfrm>
        </p:spPr>
        <p:txBody>
          <a:bodyPr tIns="13335"/>
          <a:lstStyle/>
          <a:p>
            <a:pPr marL="298450" indent="-285750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demonstrates real-time multi-person face recognition via IP webcam integration.</a:t>
            </a:r>
          </a:p>
          <a:p>
            <a:pPr marL="298450" indent="-285750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leverages modern deployment tools like Docker for platform independence and ease of setup.</a:t>
            </a:r>
          </a:p>
          <a:p>
            <a:pPr marL="298450" indent="-285750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achieves accurate detection and identification with a simple, user-friendly web interface.</a:t>
            </a:r>
          </a:p>
          <a:p>
            <a:pPr marL="298450" indent="-285750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 and containerized deployment enhance maintainability and scalability.</a:t>
            </a:r>
          </a:p>
          <a:p>
            <a:pPr marL="298450" indent="-285750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lays the groundwork for integrating advanced features like cloud-based storage or model training.</a:t>
            </a:r>
          </a:p>
          <a:p>
            <a:pPr marL="298450" indent="-285750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can further enhance performance, user access control, and real-world applications.</a:t>
            </a:r>
          </a:p>
          <a:p>
            <a:pPr marL="298450" indent="-285750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A59D8DD2-7B43-52D7-1D86-A52515D8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635" rtlCol="0"/>
          <a:lstStyle/>
          <a:p>
            <a:pPr marL="38100">
              <a:lnSpc>
                <a:spcPct val="100000"/>
              </a:lnSpc>
              <a:spcBef>
                <a:spcPts val="5"/>
              </a:spcBef>
              <a:defRPr/>
            </a:pPr>
            <a:fld id="{A6B9DA50-6C26-4147-A20A-35B66FE68C59}" type="slidenum">
              <a:rPr spc="-25"/>
              <a:pPr marL="38100">
                <a:lnSpc>
                  <a:spcPct val="100000"/>
                </a:lnSpc>
                <a:spcBef>
                  <a:spcPts val="5"/>
                </a:spcBef>
                <a:defRPr/>
              </a:pPr>
              <a:t>13</a:t>
            </a:fld>
            <a:endParaRPr spc="-25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7C9FF31-F9FF-5529-D6A4-2F10200F49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algn="l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40" dirty="0"/>
              <a:t>References</a:t>
            </a:r>
          </a:p>
        </p:txBody>
      </p:sp>
      <p:sp>
        <p:nvSpPr>
          <p:cNvPr id="12292" name="object 3">
            <a:extLst>
              <a:ext uri="{FF2B5EF4-FFF2-40B4-BE49-F238E27FC236}">
                <a16:creationId xmlns:a16="http://schemas.microsoft.com/office/drawing/2014/main" id="{AD84D0D5-01E1-6292-C61A-232D9F702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589088"/>
            <a:ext cx="10590213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2984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 Viola and Michael Jones, “Rapid Object Detection using a Boosted Cascade of Simple Features,” Proceedings of the 2001 IEEE Computer Society Conference on CVPR.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Omkar M. Parkhi, Andrea Vedaldi, Andrew Zisserman, “Deep Face Recognition,” British Machine Vision Conference (BMVC), 2015.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I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Florian Schroff, Dmitry Kalenichenko, James Philbin, “FaceNet: A Unified Embedding for Face Recognition and Clustering,” IEEE CVPR 2015.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Gary B. Huang et al., “Labeled Faces in the Wild: A Database for Studying Face Recognition in Unconstrained Environments,” University of Massachusetts, Amherst, 2008.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Satya Mallick, “Face Detection and Recognition using OpenCV,” LearnOpenCV (learnopencv.com)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object 2">
            <a:extLst>
              <a:ext uri="{FF2B5EF4-FFF2-40B4-BE49-F238E27FC236}">
                <a16:creationId xmlns:a16="http://schemas.microsoft.com/office/drawing/2014/main" id="{3A4DA6B8-E31D-495F-4D30-E2B700105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028700"/>
            <a:ext cx="9790113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BE0639D7-E63F-3A1A-D5A3-E7B6522C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tIns="635" rtlCol="0"/>
          <a:lstStyle/>
          <a:p>
            <a:pPr marL="38100">
              <a:lnSpc>
                <a:spcPct val="100000"/>
              </a:lnSpc>
              <a:spcBef>
                <a:spcPts val="5"/>
              </a:spcBef>
              <a:defRPr/>
            </a:pPr>
            <a:fld id="{F54B3F04-1BFE-4FF9-B17A-E03709AB19A7}" type="slidenum">
              <a:rPr spc="-25"/>
              <a:pPr marL="38100">
                <a:lnSpc>
                  <a:spcPct val="100000"/>
                </a:lnSpc>
                <a:spcBef>
                  <a:spcPts val="5"/>
                </a:spcBef>
                <a:defRPr/>
              </a:pPr>
              <a:t>14</a:t>
            </a:fld>
            <a:endParaRPr spc="-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2080CC6D-C236-A4DA-BD52-FEAF5244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fld id="{1880A7FD-062B-4543-A5F5-A07EEFE64CF7}" type="slidenum">
              <a:rPr/>
              <a:pPr>
                <a:defRPr/>
              </a:pPr>
              <a:t>2</a:t>
            </a:fld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034F64BF-0275-6FE6-7109-18999B989B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4550" y="579438"/>
            <a:ext cx="1533525" cy="573087"/>
          </a:xfrm>
        </p:spPr>
        <p:txBody>
          <a:bodyPr tIns="12700" rtlCol="0"/>
          <a:lstStyle/>
          <a:p>
            <a:pPr marL="12700" algn="l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40" dirty="0"/>
              <a:t>Abstract</a:t>
            </a:r>
          </a:p>
        </p:txBody>
      </p:sp>
      <p:sp>
        <p:nvSpPr>
          <p:cNvPr id="3076" name="object 3">
            <a:extLst>
              <a:ext uri="{FF2B5EF4-FFF2-40B4-BE49-F238E27FC236}">
                <a16:creationId xmlns:a16="http://schemas.microsoft.com/office/drawing/2014/main" id="{0ACBB8CF-95D2-6F0F-9DF7-A071323E9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539875"/>
            <a:ext cx="10550525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2984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developing a real-time multi-person face recognition system integrated into a web application.</a:t>
            </a:r>
          </a:p>
          <a:p>
            <a:pPr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leverages deep learning-based models for high-accuracy face detection and recognition.</a:t>
            </a:r>
          </a:p>
          <a:p>
            <a:pPr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captures video streams using an IP webcam, which broadcasts over a local network via a unique IP address.</a:t>
            </a:r>
          </a:p>
          <a:p>
            <a:pPr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Docker container hosts the application, ensuring portability, isolated runtime, and ease of deployment.</a:t>
            </a:r>
          </a:p>
          <a:p>
            <a:pPr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can recognize multiple faces simultaneously from a live feed and mark attendance or identify individuals.</a:t>
            </a:r>
          </a:p>
          <a:p>
            <a:pPr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designed to be scalable, efficient, and suitable for automation in institutions, workplaces, and surveillance.</a:t>
            </a:r>
          </a:p>
          <a:p>
            <a:pPr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8688E716-1975-CB5F-45F4-CFDE6869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fld id="{FDAD9CC0-73E5-4735-AD3E-4B1AB9C9FA76}" type="slidenum">
              <a:rPr/>
              <a:pPr>
                <a:defRPr/>
              </a:pPr>
              <a:t>3</a:t>
            </a:fld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3FDE30AB-49E8-6554-E232-8DE580E06DD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algn="l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45" dirty="0"/>
              <a:t>Introduction</a:t>
            </a:r>
          </a:p>
        </p:txBody>
      </p:sp>
      <p:sp>
        <p:nvSpPr>
          <p:cNvPr id="4100" name="object 3">
            <a:extLst>
              <a:ext uri="{FF2B5EF4-FFF2-40B4-BE49-F238E27FC236}">
                <a16:creationId xmlns:a16="http://schemas.microsoft.com/office/drawing/2014/main" id="{1BFCE9F8-95DC-EF72-6A4D-00AFDCBCF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539875"/>
            <a:ext cx="1058545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2984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is a biometric technology that identifies or verifies individuals using facial features.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increasing demand for contactless, real-time identification systems has made face recognition widely adopted in various domains. 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systems often fail to handle multiple faces or require complex hardware setups. 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 lightweight and scalable multi-person face recognition solution using a simple IP webcam and Python-based web app. 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 of Docker ensures platform independence and streamlined deployment, even for non-technical users.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merges the fields of artificial intelligence, computer vision, and web development to create a seamless user experience.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C617D829-0403-852A-72A7-6F873ABE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fld id="{88276D8A-02A4-4317-849D-934482611806}" type="slidenum">
              <a:rPr/>
              <a:pPr>
                <a:defRPr/>
              </a:pPr>
              <a:t>4</a:t>
            </a:fld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77059AB-E530-92EF-3A9B-798A7CB455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algn="l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30" dirty="0"/>
              <a:t>Problem</a:t>
            </a:r>
            <a:r>
              <a:rPr spc="-190" dirty="0"/>
              <a:t> </a:t>
            </a:r>
            <a:r>
              <a:rPr spc="-40" dirty="0"/>
              <a:t>Statement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989F0A1-A64B-DC4E-5E28-4D90921C2D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9300" y="1539875"/>
            <a:ext cx="10526713" cy="3352800"/>
          </a:xfrm>
        </p:spPr>
        <p:txBody>
          <a:bodyPr tIns="13335"/>
          <a:lstStyle/>
          <a:p>
            <a:pPr marL="298450" indent="-285750" algn="just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face recognition systems are often built for single-user detection or static images.</a:t>
            </a:r>
          </a:p>
          <a:p>
            <a:pPr marL="298450" indent="-285750" algn="just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Most systems require expensive hardware setups or on-premises infrastructure. </a:t>
            </a:r>
          </a:p>
          <a:p>
            <a:pPr marL="298450" indent="-285750" algn="just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recognition with multiple people in the frame remains a challenge in lightweight environments.</a:t>
            </a:r>
          </a:p>
          <a:p>
            <a:pPr marL="298450" indent="-285750" algn="just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Deploying such systems manually can be complex for users without a technical background. </a:t>
            </a:r>
          </a:p>
          <a:p>
            <a:pPr marL="298450" indent="-285750" algn="just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There's a gap in providing an easily deployable, containerized solution for multi-person detection and recognition. </a:t>
            </a:r>
          </a:p>
          <a:p>
            <a:pPr marL="298450" indent="-285750" algn="just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addresses the need for a portable, real-time, and scalable face recognition system with minimal resource requirements.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2B1D259A-5C12-B59B-FD42-F8B9BE8E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fld id="{B5CCDF08-6DD5-41B2-B1F3-310C6492F702}" type="slidenum">
              <a:rPr/>
              <a:pPr>
                <a:defRPr/>
              </a:pPr>
              <a:t>5</a:t>
            </a:fld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CEAA2DEB-F0D9-0B1B-0CB5-D3B3EEDC74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4550" y="579438"/>
            <a:ext cx="2935288" cy="573087"/>
          </a:xfrm>
        </p:spPr>
        <p:txBody>
          <a:bodyPr tIns="12700" rtlCol="0"/>
          <a:lstStyle/>
          <a:p>
            <a:pPr marL="12700" algn="l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35" dirty="0"/>
              <a:t>Existing</a:t>
            </a:r>
            <a:r>
              <a:rPr spc="-150" dirty="0"/>
              <a:t> </a:t>
            </a:r>
            <a:r>
              <a:rPr spc="-25" dirty="0"/>
              <a:t>System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FED4C40-8ED8-284D-6C91-B351D98A20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9300" y="1539875"/>
            <a:ext cx="10526713" cy="2936875"/>
          </a:xfrm>
        </p:spPr>
        <p:txBody>
          <a:bodyPr tIns="13335"/>
          <a:lstStyle/>
          <a:p>
            <a:pPr marL="298450" indent="-285750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Existing face recognition systems often rely on static datasets and are not optimized for real-time video input.</a:t>
            </a:r>
          </a:p>
          <a:p>
            <a:pPr marL="298450" indent="-285750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Many available solutions focus on single-person recognition rather than detecting and recognizing multiple faces simultaneously.</a:t>
            </a:r>
          </a:p>
          <a:p>
            <a:pPr marL="298450" indent="-285750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They typically require heavy computational resources and GPU-based processing.</a:t>
            </a:r>
          </a:p>
          <a:p>
            <a:pPr marL="298450" indent="-285750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Some cloud-based solutions exist but raise concerns about data privacy and latency.</a:t>
            </a:r>
          </a:p>
          <a:p>
            <a:pPr marL="298450" indent="-285750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Most implementations lack portability and are not easily deployable across different environments.</a:t>
            </a:r>
          </a:p>
          <a:p>
            <a:pPr marL="298450" indent="-285750"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 is limited use of containerization (like Docker) to simplify deployment and scaling.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C89B8347-4AC5-18BC-DEA9-0D07369D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fld id="{179BAA80-F7D5-4AF5-BBBE-45CD33A14DF5}" type="slidenum">
              <a:rPr/>
              <a:pPr>
                <a:defRPr/>
              </a:pPr>
              <a:t>6</a:t>
            </a:fld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ED575634-2F87-F203-5289-E2F6482BD68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algn="l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35" dirty="0"/>
              <a:t>Proposed</a:t>
            </a:r>
            <a:r>
              <a:rPr spc="-170" dirty="0"/>
              <a:t> </a:t>
            </a:r>
            <a:r>
              <a:rPr spc="-25" dirty="0"/>
              <a:t>System</a:t>
            </a:r>
          </a:p>
        </p:txBody>
      </p:sp>
      <p:sp>
        <p:nvSpPr>
          <p:cNvPr id="7172" name="object 3">
            <a:extLst>
              <a:ext uri="{FF2B5EF4-FFF2-40B4-BE49-F238E27FC236}">
                <a16:creationId xmlns:a16="http://schemas.microsoft.com/office/drawing/2014/main" id="{E90AAA4D-158D-3F3A-DD5D-249F95C31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539875"/>
            <a:ext cx="1057275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3335" rIns="0" bIns="0">
            <a:spAutoFit/>
          </a:bodyPr>
          <a:lstStyle>
            <a:lvl1pPr marL="2984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web-based multi-person face recognition application built using real-time camera input from an IP Webcam.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uses machine learning (with OpenCV and face recognition libraries) to identify multiple individuals simultaneously.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containers are used to package and deploy the application efficiently, ensuring platform independence.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user interface allows users to input the camera’s IP address to start real-time detection.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processes frames, detects faces, matches them against a known dataset, and displays results instantly.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modular design supports future upgrades and potential cloud integration for scalability.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BF0A3A4-037A-6DA7-92D2-F75953D8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fld id="{14DBC3FA-C937-4098-ADF8-9C563F810115}" type="slidenum">
              <a:rPr/>
              <a:pPr>
                <a:defRPr/>
              </a:pPr>
              <a:t>7</a:t>
            </a:fld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001442B6-3271-07D4-C155-1CF581BDD9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algn="l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40" dirty="0"/>
              <a:t>Objectives</a:t>
            </a:r>
          </a:p>
        </p:txBody>
      </p:sp>
      <p:sp>
        <p:nvSpPr>
          <p:cNvPr id="8196" name="object 3">
            <a:extLst>
              <a:ext uri="{FF2B5EF4-FFF2-40B4-BE49-F238E27FC236}">
                <a16:creationId xmlns:a16="http://schemas.microsoft.com/office/drawing/2014/main" id="{B288FAC6-749C-BB46-18C4-3A04A7BBF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525587"/>
            <a:ext cx="10509250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287338" indent="-285750"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87338" indent="-285750"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00"/>
              </a:spcBef>
              <a:buSzPct val="94000"/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real-time, multi-person face recognition system that functions efficiently through a web interface.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buSzPct val="94000"/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ensure accurate detection and identification of individuals using live video feeds from IP cameras.</a:t>
            </a:r>
          </a:p>
          <a:p>
            <a:pPr eaLnBrk="1" hangingPunct="1">
              <a:lnSpc>
                <a:spcPct val="150000"/>
              </a:lnSpc>
              <a:spcBef>
                <a:spcPts val="100"/>
              </a:spcBef>
              <a:buSzPct val="94000"/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utilize containerization (Docker) for seamless deployment and platform independence.</a:t>
            </a:r>
          </a:p>
          <a:p>
            <a:pPr lvl="1" eaLnBrk="1" hangingPunct="1">
              <a:lnSpc>
                <a:spcPct val="150000"/>
              </a:lnSpc>
              <a:spcBef>
                <a:spcPts val="100"/>
              </a:spcBef>
              <a:buSzPct val="94000"/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maintain a modular codebase that allows for easy updates and enhancements.</a:t>
            </a:r>
          </a:p>
          <a:p>
            <a:pPr lvl="1" eaLnBrk="1" hangingPunct="1">
              <a:lnSpc>
                <a:spcPct val="150000"/>
              </a:lnSpc>
              <a:spcBef>
                <a:spcPts val="100"/>
              </a:spcBef>
              <a:buSzPct val="94000"/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a user-friendly interface that allows quick IP input and system interaction.</a:t>
            </a:r>
          </a:p>
          <a:p>
            <a:pPr lvl="1" eaLnBrk="1" hangingPunct="1">
              <a:lnSpc>
                <a:spcPct val="150000"/>
              </a:lnSpc>
              <a:spcBef>
                <a:spcPts val="100"/>
              </a:spcBef>
              <a:buSzPct val="94000"/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prepare the system for potential future scalability to cloud platforms for handling large datasets and multiple streams.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8491020-7212-521E-D011-F93CBEF42BD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tIns="12700" rtlCol="0"/>
          <a:lstStyle/>
          <a:p>
            <a:pPr marL="12700" algn="l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45" dirty="0"/>
              <a:t>Architecture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3D52B98-59C6-6DF2-BFC2-41E894B7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pPr>
              <a:defRPr/>
            </a:pPr>
            <a:fld id="{51868EC3-2C19-4D43-910A-E02A1C2854F0}" type="slidenum">
              <a:rPr/>
              <a:pPr>
                <a:defRPr/>
              </a:pPr>
              <a:t>8</a:t>
            </a:fld>
            <a:endParaRPr/>
          </a:p>
        </p:txBody>
      </p:sp>
      <p:pic>
        <p:nvPicPr>
          <p:cNvPr id="9220" name="Picture 7">
            <a:extLst>
              <a:ext uri="{FF2B5EF4-FFF2-40B4-BE49-F238E27FC236}">
                <a16:creationId xmlns:a16="http://schemas.microsoft.com/office/drawing/2014/main" id="{623ABF00-74E0-D291-B02D-938673868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0" y="1773238"/>
            <a:ext cx="34480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9">
            <a:extLst>
              <a:ext uri="{FF2B5EF4-FFF2-40B4-BE49-F238E27FC236}">
                <a16:creationId xmlns:a16="http://schemas.microsoft.com/office/drawing/2014/main" id="{051948EC-2A5B-7319-9778-A4F691416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46225"/>
            <a:ext cx="43910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8BB540-3504-8F24-3615-F3030797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Code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5F5EA-47FE-9A59-0B33-50A40FE54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5493812"/>
          </a:xfrm>
        </p:spPr>
        <p:txBody>
          <a:bodyPr/>
          <a:lstStyle/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Dataset Preparation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os.listdir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('dataset'):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face_recognition.load_image_file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f"dataset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/{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encoding =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face_recognition.face_encodings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)[0]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known_encodings.append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(encoding)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known_names.append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file_name.split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('.')[0])</a:t>
            </a:r>
          </a:p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Live Video &amp; Recognition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 = cv2.VideoCapture('http://&lt;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&gt;:8080/video')</a:t>
            </a:r>
          </a:p>
          <a:p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small_frame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cv2.resize(frame, (0, 0),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=0.25,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fy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=0.25)</a:t>
            </a:r>
          </a:p>
          <a:p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rgb_frame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small_frame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 :, ::-1]</a:t>
            </a: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face_locations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face_recognition.face_locations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rgb_frame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face_encodings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face_recognition.face_encodings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rgb_frame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face_locations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D17D9D-CD7A-3C4A-EC1F-71EAC1591795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767185"/>
          </a:xfrm>
        </p:spPr>
        <p:txBody>
          <a:bodyPr/>
          <a:lstStyle/>
          <a:p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Matching &amp; Display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encoding in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face_encodings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matches =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face_recognition.compare_faces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known_encodings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encoding)</a:t>
            </a: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(top, right, bottom, left), name in zip(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face_locations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face_names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cv2.rectangle(frame, (left, top), (right, bottom), (0, 255, 0), 2)</a:t>
            </a:r>
          </a:p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cv2.putText(frame, name, (left, top - 10), cv2.FONT_HERSHEY_SIMPLEX, 0.75, (255, 255, 255), 2)</a:t>
            </a: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13DC9E-BE4A-57A6-E92C-FF44F439EB9C}"/>
              </a:ext>
            </a:extLst>
          </p:cNvPr>
          <p:cNvCxnSpPr/>
          <p:nvPr/>
        </p:nvCxnSpPr>
        <p:spPr>
          <a:xfrm>
            <a:off x="6096000" y="990600"/>
            <a:ext cx="0" cy="541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1183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PowerPoint Presentation</vt:lpstr>
      <vt:lpstr>Abstract</vt:lpstr>
      <vt:lpstr>Introduction</vt:lpstr>
      <vt:lpstr>Problem Statement</vt:lpstr>
      <vt:lpstr>Existing System</vt:lpstr>
      <vt:lpstr>Proposed System</vt:lpstr>
      <vt:lpstr>Objectives</vt:lpstr>
      <vt:lpstr>Architecture</vt:lpstr>
      <vt:lpstr>Code</vt:lpstr>
      <vt:lpstr>Outcome of Project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Rakshit Swami</dc:creator>
  <cp:lastModifiedBy>Rakshit Swami</cp:lastModifiedBy>
  <cp:revision>7</cp:revision>
  <dcterms:created xsi:type="dcterms:W3CDTF">2025-04-18T11:27:57Z</dcterms:created>
  <dcterms:modified xsi:type="dcterms:W3CDTF">2025-04-18T13:52:03Z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2025-04-18T00:00:00Z</vt:filetime>
  </property>
  <property fmtid="{D5CDD505-2E9C-101B-9397-08002B2CF9AE}" pid="5" name="Producer">
    <vt:lpwstr>www.ilovepdf.com</vt:lpwstr>
  </property>
</Properties>
</file>