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59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7" r:id="rId52"/>
    <p:sldId id="306" r:id="rId53"/>
    <p:sldId id="320" r:id="rId54"/>
    <p:sldId id="307" r:id="rId55"/>
    <p:sldId id="308" r:id="rId56"/>
    <p:sldId id="309" r:id="rId57"/>
    <p:sldId id="310" r:id="rId58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urier" panose="02070309020205020404" pitchFamily="49" charset="0"/>
      <p:regular r:id="rId64"/>
      <p:bold r:id="rId65"/>
      <p:italic r:id="rId66"/>
      <p:boldItalic r:id="rId67"/>
    </p:embeddedFont>
    <p:embeddedFont>
      <p:font typeface="Tahoma" panose="020B0604030504040204" pitchFamily="3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28">
          <p15:clr>
            <a:srgbClr val="000000"/>
          </p15:clr>
        </p15:guide>
        <p15:guide id="2" orient="horz" pos="3340">
          <p15:clr>
            <a:srgbClr val="000000"/>
          </p15:clr>
        </p15:guide>
        <p15:guide id="3" pos="4966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i378YkG31CbMF9Qst3XQXObQpa3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816425-7196-0A50-59DE-A6A0D1BC8F78}" name="Fanlin Meng" initials="FM" userId="S::fanlin.meng@manchester.ac.uk::8a5ab967-d3b9-41b0-b84f-f413b31e60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FA0F84-08FF-4C92-B450-B73FFA1AF7BF}">
  <a:tblStyle styleId="{86FA0F84-08FF-4C92-B450-B73FFA1AF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34" autoAdjust="0"/>
    <p:restoredTop sz="94718"/>
  </p:normalViewPr>
  <p:slideViewPr>
    <p:cSldViewPr snapToGrid="0">
      <p:cViewPr varScale="1">
        <p:scale>
          <a:sx n="160" d="100"/>
          <a:sy n="160" d="100"/>
        </p:scale>
        <p:origin x="992" y="168"/>
      </p:cViewPr>
      <p:guideLst>
        <p:guide orient="horz" pos="3328"/>
        <p:guide orient="horz" pos="3340"/>
        <p:guide pos="49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customschemas.google.com/relationships/presentationmetadata" Target="metadata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fdc3a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f1fdc3ae2c_0_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f1fdc3ae2c_0_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2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3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3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3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778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3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3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3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3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4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4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p4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4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4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4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Google Shape;766;p4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4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0" name="Google Shape;780;p4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4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5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5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041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3" name="Google Shape;803;p5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5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839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5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5" name="Google Shape;835;p5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1fdc3ae2c_0_18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f1fdc3ae2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2" name="Google Shape;8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>
            <a:spLocks noGrp="1"/>
          </p:cNvSpPr>
          <p:nvPr>
            <p:ph type="body" idx="1"/>
          </p:nvPr>
        </p:nvSpPr>
        <p:spPr>
          <a:xfrm rot="5400000">
            <a:off x="2550319" y="-21431"/>
            <a:ext cx="4281488" cy="8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7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1"/>
          <p:cNvSpPr txBox="1">
            <a:spLocks noGrp="1"/>
          </p:cNvSpPr>
          <p:nvPr>
            <p:ph type="title"/>
          </p:nvPr>
        </p:nvSpPr>
        <p:spPr>
          <a:xfrm rot="5400000">
            <a:off x="5051426" y="2479675"/>
            <a:ext cx="5289550" cy="200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body" idx="1"/>
          </p:nvPr>
        </p:nvSpPr>
        <p:spPr>
          <a:xfrm rot="5400000">
            <a:off x="968375" y="552450"/>
            <a:ext cx="5289550" cy="58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>
  <p:cSld name="Title, Text,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5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5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80137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4"/>
          <p:cNvSpPr txBox="1">
            <a:spLocks noGrp="1"/>
          </p:cNvSpPr>
          <p:nvPr>
            <p:ph type="title"/>
          </p:nvPr>
        </p:nvSpPr>
        <p:spPr>
          <a:xfrm>
            <a:off x="684213" y="836613"/>
            <a:ext cx="80137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4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5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74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50" cy="206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74"/>
          <p:cNvSpPr txBox="1">
            <a:spLocks noGrp="1"/>
          </p:cNvSpPr>
          <p:nvPr>
            <p:ph type="body" idx="3"/>
          </p:nvPr>
        </p:nvSpPr>
        <p:spPr>
          <a:xfrm>
            <a:off x="4767263" y="4060825"/>
            <a:ext cx="3930650" cy="206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fdc3ae2c_0_221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8013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gf1fdc3ae2c_0_221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80137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1fdc3ae2c_0_2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f1fdc3ae2c_0_2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/>
            </a:lvl1pPr>
            <a:lvl2pPr lvl="1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8pPr>
            <a:lvl9pPr lvl="8" algn="ctr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fdc3ae2c_0_2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f1fdc3ae2c_0_2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fdc3ae2c_0_230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4" name="Google Shape;84;gf1fdc3ae2c_0_230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5" name="Google Shape;85;gf1fdc3ae2c_0_23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fdc3ae2c_0_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1fdc3ae2c_0_2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gf1fdc3ae2c_0_2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90" name="Google Shape;90;gf1fdc3ae2c_0_2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gf1fdc3ae2c_0_2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fdc3ae2c_0_24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fdc3ae2c_0_2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1fdc3ae2c_0_2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8" name="Google Shape;98;gf1fdc3ae2c_0_2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fdc3ae2c_0_2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1fdc3ae2c_0_2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gf1fdc3ae2c_0_2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fdc3ae2c_0_251"/>
          <p:cNvSpPr txBox="1">
            <a:spLocks noGrp="1"/>
          </p:cNvSpPr>
          <p:nvPr>
            <p:ph type="body" idx="1"/>
          </p:nvPr>
        </p:nvSpPr>
        <p:spPr>
          <a:xfrm rot="5400000">
            <a:off x="2550313" y="-21325"/>
            <a:ext cx="4281600" cy="8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gf1fdc3ae2c_0_251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fdc3ae2c_0_254"/>
          <p:cNvSpPr txBox="1">
            <a:spLocks noGrp="1"/>
          </p:cNvSpPr>
          <p:nvPr>
            <p:ph type="title"/>
          </p:nvPr>
        </p:nvSpPr>
        <p:spPr>
          <a:xfrm rot="5400000">
            <a:off x="5051413" y="2479713"/>
            <a:ext cx="52896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1fdc3ae2c_0_254"/>
          <p:cNvSpPr txBox="1">
            <a:spLocks noGrp="1"/>
          </p:cNvSpPr>
          <p:nvPr>
            <p:ph type="body" idx="1"/>
          </p:nvPr>
        </p:nvSpPr>
        <p:spPr>
          <a:xfrm rot="5400000">
            <a:off x="968388" y="552513"/>
            <a:ext cx="5289600" cy="5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1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80137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>
  <p:cSld name="Title, Text,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fdc3ae2c_0_257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1" name="Google Shape;111;gf1fdc3ae2c_0_257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gf1fdc3ae2c_0_257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fdc3ae2c_0_261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8013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5" name="Google Shape;115;gf1fdc3ae2c_0_261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fdc3ae2c_0_264"/>
          <p:cNvSpPr txBox="1">
            <a:spLocks noGrp="1"/>
          </p:cNvSpPr>
          <p:nvPr>
            <p:ph type="title"/>
          </p:nvPr>
        </p:nvSpPr>
        <p:spPr>
          <a:xfrm>
            <a:off x="684213" y="836613"/>
            <a:ext cx="80136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1fdc3ae2c_0_264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9" name="Google Shape;119;gf1fdc3ae2c_0_264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gf1fdc3ae2c_0_264"/>
          <p:cNvSpPr txBox="1">
            <a:spLocks noGrp="1"/>
          </p:cNvSpPr>
          <p:nvPr>
            <p:ph type="body" idx="3"/>
          </p:nvPr>
        </p:nvSpPr>
        <p:spPr>
          <a:xfrm>
            <a:off x="4767263" y="4060825"/>
            <a:ext cx="3930600" cy="2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body" idx="1"/>
          </p:nvPr>
        </p:nvSpPr>
        <p:spPr>
          <a:xfrm>
            <a:off x="684213" y="1844675"/>
            <a:ext cx="393065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2"/>
          </p:nvPr>
        </p:nvSpPr>
        <p:spPr>
          <a:xfrm>
            <a:off x="4767263" y="1844675"/>
            <a:ext cx="393065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/>
          <p:nvPr/>
        </p:nvSpPr>
        <p:spPr>
          <a:xfrm>
            <a:off x="8675688" y="6524625"/>
            <a:ext cx="4683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58" descr="http://www.mbs.ac.uk/_assets/img/logo_mbs-ltd.gif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58763" y="58738"/>
            <a:ext cx="1914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8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1fdc3ae2c_0_215"/>
          <p:cNvSpPr/>
          <p:nvPr/>
        </p:nvSpPr>
        <p:spPr>
          <a:xfrm>
            <a:off x="8675688" y="6524625"/>
            <a:ext cx="468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f1fdc3ae2c_0_215" descr="http://www.mbs.ac.uk/_assets/img/logo_mbs-ltd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58763" y="58738"/>
            <a:ext cx="1914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1fdc3ae2c_0_215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gf1fdc3ae2c_0_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ntimeter.com/app/presentation/alrtcah4b8ubs4hu3y2b12a4bdfd4nhu/gd5cs4z5uauv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8.jpg"/><Relationship Id="rId9" Type="http://schemas.openxmlformats.org/officeDocument/2006/relationships/hyperlink" Target="https://www.mentimeter.com/app/presentation/alwme2zcq2914p2xao5n2vi36rg7uomv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jp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tw.com/3/copy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s://docs.python.org/3/library/csv.html#module-csv" TargetMode="External"/><Relationship Id="rId4" Type="http://schemas.openxmlformats.org/officeDocument/2006/relationships/hyperlink" Target="https://docs.python.org/3/library/functions.html#op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hyperlink" Target="https://www.mentimeter.com/app/presentation/al51eeznwxvr9e5reabjsmix8wwxv4xa" TargetMode="External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tutorial/controlflow.html#arbitrary-argument-list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veintopython3.net/table-of-contents.html" TargetMode="External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" descr="http://www.mbs.ac.uk/_assets/img/logo_mbs-lt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3" y="58738"/>
            <a:ext cx="1914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685800" y="1341438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in                   for Business Analytics (BMAN73701)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-GB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</a:t>
            </a:r>
            <a:r>
              <a:rPr lang="en-GB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CSV files, shallow vs deep copy, variable number of arguments in functions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371600" y="4183063"/>
            <a:ext cx="6400800" cy="277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GB"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" descr="https://www.python.org/static/community_logos/python-logo-master-v3-TM.png"/>
          <p:cNvPicPr preferRelativeResize="0"/>
          <p:nvPr/>
        </p:nvPicPr>
        <p:blipFill rotWithShape="1">
          <a:blip r:embed="rId4">
            <a:alphaModFix/>
          </a:blip>
          <a:srcRect l="8932" t="6054" r="3974" b="12748"/>
          <a:stretch/>
        </p:blipFill>
        <p:spPr>
          <a:xfrm>
            <a:off x="3973513" y="1412875"/>
            <a:ext cx="1881187" cy="59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2339975" y="58737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principles in 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251520" y="836712"/>
            <a:ext cx="8892480" cy="528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Encapsulation (Information hiding)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 of access to variables and methods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is to prevent data from being modified by accident + improve control of data flow in a program 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via imposing restrictions on variables (public </a:t>
            </a:r>
            <a:r>
              <a:rPr lang="en-GB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private </a:t>
            </a:r>
            <a:r>
              <a:rPr lang="en-GB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protected variables) +  setter and getter methods</a:t>
            </a:r>
            <a:endParaRPr sz="2200" b="0" i="0" u="none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transfer of the characteristics of a class to other classes that are derived from it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Subclass  </a:t>
            </a:r>
            <a:r>
              <a:rPr lang="en-GB" sz="2200" b="0" i="1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 superclass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Inherited methods/attributes with the same name are overwritten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Can be indirect but not circular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2339975" y="58737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692696"/>
            <a:ext cx="4851400" cy="33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 t="11887"/>
          <a:stretch/>
        </p:blipFill>
        <p:spPr>
          <a:xfrm>
            <a:off x="5076056" y="2060848"/>
            <a:ext cx="2232248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2" y="4110214"/>
            <a:ext cx="3456384" cy="266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6136" y="4653136"/>
            <a:ext cx="792162" cy="163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2339975" y="58737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principles in 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251520" y="836712"/>
            <a:ext cx="8892480" cy="556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Encapsulation (Information hiding)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 of access to variables and methods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is to prevent data from being modified by accident + improve control of data flow in a program 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via imposing restrictions on variables (public </a:t>
            </a:r>
            <a:r>
              <a:rPr lang="en-GB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private </a:t>
            </a:r>
            <a:r>
              <a:rPr lang="en-GB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protected variables) +  setter and getter methods</a:t>
            </a:r>
            <a:endParaRPr sz="2200" b="0" i="0" u="none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transfer of the characteristics of a class to other classes that are derived from 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 </a:t>
            </a:r>
            <a:r>
              <a:rPr lang="en-GB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superclass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Inherited methods/attributes with the same name are overwritten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indirect but not circular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Define “abstract method” which needs to be implemented by subclasses</a:t>
            </a:r>
            <a:endParaRPr sz="2200" b="0" i="0" u="sng" strike="noStrike" cap="none" dirty="0">
              <a:solidFill>
                <a:srgbClr val="66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 descr="ABN AMRO"/>
          <p:cNvSpPr txBox="1"/>
          <p:nvPr/>
        </p:nvSpPr>
        <p:spPr>
          <a:xfrm>
            <a:off x="16351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16" descr="Image result for abn amro"/>
          <p:cNvSpPr txBox="1"/>
          <p:nvPr/>
        </p:nvSpPr>
        <p:spPr>
          <a:xfrm>
            <a:off x="315912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16" descr="Image result for abn amro"/>
          <p:cNvSpPr txBox="1"/>
          <p:nvPr/>
        </p:nvSpPr>
        <p:spPr>
          <a:xfrm>
            <a:off x="468312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1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 txBox="1"/>
          <p:nvPr/>
        </p:nvSpPr>
        <p:spPr>
          <a:xfrm>
            <a:off x="620712" y="3127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1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 txBox="1"/>
          <p:nvPr/>
        </p:nvSpPr>
        <p:spPr>
          <a:xfrm>
            <a:off x="773112" y="4651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1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 txBox="1"/>
          <p:nvPr/>
        </p:nvSpPr>
        <p:spPr>
          <a:xfrm>
            <a:off x="925512" y="6175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1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 txBox="1"/>
          <p:nvPr/>
        </p:nvSpPr>
        <p:spPr>
          <a:xfrm>
            <a:off x="1077912" y="769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2339975" y="58737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/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0728"/>
            <a:ext cx="9144000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 descr="Screen Shot 2018-02-16 at 23.59.0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84" y="2852936"/>
            <a:ext cx="4328953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179388" y="1111250"/>
            <a:ext cx="8713787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from file / print data to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179388" y="1111250"/>
            <a:ext cx="8713787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alibri"/>
              <a:buChar char="•"/>
            </a:pPr>
            <a:r>
              <a:rPr lang="en-GB" sz="32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from file / print data to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179388" y="971550"/>
            <a:ext cx="8713787" cy="41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far, lists (and tuples) were mainly 1-dimensional…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they can also be multi-dimensional (also called </a:t>
            </a:r>
            <a:r>
              <a:rPr lang="en-GB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compound objects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9"/>
          <p:cNvGrpSpPr/>
          <p:nvPr/>
        </p:nvGrpSpPr>
        <p:grpSpPr>
          <a:xfrm>
            <a:off x="169863" y="1557338"/>
            <a:ext cx="7558088" cy="1200150"/>
            <a:chOff x="169781" y="1557741"/>
            <a:chExt cx="7557864" cy="1199140"/>
          </a:xfrm>
        </p:grpSpPr>
        <p:pic>
          <p:nvPicPr>
            <p:cNvPr id="288" name="Google Shape;288;p19"/>
            <p:cNvPicPr preferRelativeResize="0"/>
            <p:nvPr/>
          </p:nvPicPr>
          <p:blipFill rotWithShape="1">
            <a:blip r:embed="rId3">
              <a:alphaModFix/>
            </a:blip>
            <a:srcRect t="11015" b="7880"/>
            <a:stretch/>
          </p:blipFill>
          <p:spPr>
            <a:xfrm>
              <a:off x="169781" y="1557741"/>
              <a:ext cx="7045567" cy="81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9"/>
            <p:cNvPicPr preferRelativeResize="0"/>
            <p:nvPr/>
          </p:nvPicPr>
          <p:blipFill rotWithShape="1">
            <a:blip r:embed="rId4">
              <a:alphaModFix/>
            </a:blip>
            <a:srcRect t="22202"/>
            <a:stretch/>
          </p:blipFill>
          <p:spPr>
            <a:xfrm>
              <a:off x="3203848" y="2420758"/>
              <a:ext cx="4523797" cy="336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19"/>
          <p:cNvGrpSpPr/>
          <p:nvPr/>
        </p:nvGrpSpPr>
        <p:grpSpPr>
          <a:xfrm>
            <a:off x="207963" y="2947988"/>
            <a:ext cx="7775575" cy="1074737"/>
            <a:chOff x="899592" y="3140968"/>
            <a:chExt cx="7776864" cy="1074773"/>
          </a:xfrm>
        </p:grpSpPr>
        <p:pic>
          <p:nvPicPr>
            <p:cNvPr id="291" name="Google Shape;291;p19"/>
            <p:cNvPicPr preferRelativeResize="0"/>
            <p:nvPr/>
          </p:nvPicPr>
          <p:blipFill rotWithShape="1">
            <a:blip r:embed="rId5">
              <a:alphaModFix/>
            </a:blip>
            <a:srcRect t="8357"/>
            <a:stretch/>
          </p:blipFill>
          <p:spPr>
            <a:xfrm>
              <a:off x="899592" y="3140968"/>
              <a:ext cx="7776864" cy="742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9"/>
            <p:cNvPicPr preferRelativeResize="0"/>
            <p:nvPr/>
          </p:nvPicPr>
          <p:blipFill rotWithShape="1">
            <a:blip r:embed="rId6">
              <a:alphaModFix/>
            </a:blip>
            <a:srcRect t="20877" b="19249"/>
            <a:stretch/>
          </p:blipFill>
          <p:spPr>
            <a:xfrm>
              <a:off x="2329421" y="3951491"/>
              <a:ext cx="5958173" cy="264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19"/>
          <p:cNvGrpSpPr/>
          <p:nvPr/>
        </p:nvGrpSpPr>
        <p:grpSpPr>
          <a:xfrm>
            <a:off x="342900" y="5229225"/>
            <a:ext cx="8561388" cy="1157288"/>
            <a:chOff x="332428" y="4726424"/>
            <a:chExt cx="8560747" cy="1156276"/>
          </a:xfrm>
        </p:grpSpPr>
        <p:pic>
          <p:nvPicPr>
            <p:cNvPr id="294" name="Google Shape;294;p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2428" y="4726424"/>
              <a:ext cx="8560747" cy="728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7179" y="5460007"/>
              <a:ext cx="8265996" cy="4226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2863" y="1022350"/>
            <a:ext cx="9067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iterate over a nested list such that every item is printed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84213" y="2398713"/>
            <a:ext cx="78486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684213" y="2222500"/>
            <a:ext cx="8324850" cy="12779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795963" y="476250"/>
            <a:ext cx="1655762" cy="1008063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" y="1685921"/>
            <a:ext cx="9144000" cy="172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475" y="2507613"/>
            <a:ext cx="2715538" cy="305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00" y="5900350"/>
            <a:ext cx="8953000" cy="4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1fdc3ae2c_0_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/>
          </a:p>
        </p:txBody>
      </p:sp>
      <p:sp>
        <p:nvSpPr>
          <p:cNvPr id="315" name="Google Shape;315;gf1fdc3ae2c_0_0"/>
          <p:cNvSpPr/>
          <p:nvPr/>
        </p:nvSpPr>
        <p:spPr>
          <a:xfrm>
            <a:off x="42863" y="1022350"/>
            <a:ext cx="9067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iterate over a nested list such that every item is printed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f1fdc3ae2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325" y="1638300"/>
            <a:ext cx="6897688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f1fdc3ae2c_0_0"/>
          <p:cNvSpPr/>
          <p:nvPr/>
        </p:nvSpPr>
        <p:spPr>
          <a:xfrm>
            <a:off x="684213" y="2398713"/>
            <a:ext cx="78486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gf1fdc3ae2c_0_0"/>
          <p:cNvSpPr/>
          <p:nvPr/>
        </p:nvSpPr>
        <p:spPr>
          <a:xfrm>
            <a:off x="684213" y="2222500"/>
            <a:ext cx="8325000" cy="12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9" name="Google Shape;319;gf1fdc3ae2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488" y="3500438"/>
            <a:ext cx="70421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f1fdc3ae2c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1500" y="4652963"/>
            <a:ext cx="4729163" cy="22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f1fdc3ae2c_0_0"/>
          <p:cNvSpPr/>
          <p:nvPr/>
        </p:nvSpPr>
        <p:spPr>
          <a:xfrm>
            <a:off x="5795963" y="476250"/>
            <a:ext cx="1655700" cy="1008000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gf1fdc3ae2c_0_0"/>
          <p:cNvSpPr/>
          <p:nvPr/>
        </p:nvSpPr>
        <p:spPr>
          <a:xfrm>
            <a:off x="2644775" y="2187575"/>
            <a:ext cx="6302400" cy="1827300"/>
          </a:xfrm>
          <a:prstGeom prst="cloudCallout">
            <a:avLst>
              <a:gd name="adj1" fmla="val -5296"/>
              <a:gd name="adj2" fmla="val -67319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could be a 3x3 matrix → Matrices (data frames) will be focus of next week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gf1fdc3ae2c_0_0"/>
          <p:cNvSpPr/>
          <p:nvPr/>
        </p:nvSpPr>
        <p:spPr>
          <a:xfrm>
            <a:off x="42863" y="4203700"/>
            <a:ext cx="8677200" cy="172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Google Shape;324;gf1fdc3ae2c_0_0"/>
          <p:cNvPicPr preferRelativeResize="0"/>
          <p:nvPr/>
        </p:nvPicPr>
        <p:blipFill rotWithShape="1">
          <a:blip r:embed="rId3">
            <a:alphaModFix/>
          </a:blip>
          <a:srcRect t="37398"/>
          <a:stretch/>
        </p:blipFill>
        <p:spPr>
          <a:xfrm>
            <a:off x="191497" y="4058110"/>
            <a:ext cx="6897688" cy="86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f1fdc3ae2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2453" y="3916545"/>
            <a:ext cx="5506610" cy="28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295275" y="1052513"/>
            <a:ext cx="8713788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print out a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 in a nested list, e.g. ‘Hello’?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684213" y="2398713"/>
            <a:ext cx="78486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8" y="2082800"/>
            <a:ext cx="8207375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/>
          <p:nvPr/>
        </p:nvSpPr>
        <p:spPr>
          <a:xfrm>
            <a:off x="268288" y="2765425"/>
            <a:ext cx="8551862" cy="19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6" name="Google Shape;336;p21"/>
          <p:cNvGrpSpPr/>
          <p:nvPr/>
        </p:nvGrpSpPr>
        <p:grpSpPr>
          <a:xfrm>
            <a:off x="539750" y="4805363"/>
            <a:ext cx="7345363" cy="1985962"/>
            <a:chOff x="3332337" y="2754852"/>
            <a:chExt cx="5488134" cy="1579819"/>
          </a:xfrm>
        </p:grpSpPr>
        <p:pic>
          <p:nvPicPr>
            <p:cNvPr id="337" name="Google Shape;337;p21"/>
            <p:cNvPicPr preferRelativeResize="0"/>
            <p:nvPr/>
          </p:nvPicPr>
          <p:blipFill rotWithShape="1">
            <a:blip r:embed="rId4">
              <a:alphaModFix/>
            </a:blip>
            <a:srcRect t="1199" b="73056"/>
            <a:stretch/>
          </p:blipFill>
          <p:spPr>
            <a:xfrm>
              <a:off x="3332337" y="2754852"/>
              <a:ext cx="5488134" cy="1362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4">
              <a:alphaModFix/>
            </a:blip>
            <a:srcRect t="95740"/>
            <a:stretch/>
          </p:blipFill>
          <p:spPr>
            <a:xfrm>
              <a:off x="3332337" y="4109260"/>
              <a:ext cx="5488134" cy="225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Last Lecture</a:t>
            </a:r>
            <a:endParaRPr dirty="0"/>
          </a:p>
        </p:txBody>
      </p:sp>
      <p:sp>
        <p:nvSpPr>
          <p:cNvPr id="149" name="Google Shape;149;p5"/>
          <p:cNvSpPr/>
          <p:nvPr/>
        </p:nvSpPr>
        <p:spPr>
          <a:xfrm>
            <a:off x="468313" y="1249363"/>
            <a:ext cx="84248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(OOP)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811215" y="1862612"/>
            <a:ext cx="736837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OOP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__init__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and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attribute and method types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principles in OOP: Encapsulation, inheritance, polymorphism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179388" y="971550"/>
            <a:ext cx="8713787" cy="39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we have used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append(i)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add a single item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end of a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want to add a new list to a list, e.g. add the list [1,2,3] to the list below?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get confused with the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extend()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method. </a:t>
            </a:r>
            <a:endParaRPr sz="24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8" y="2636838"/>
            <a:ext cx="8543925" cy="1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/>
          <p:nvPr/>
        </p:nvSpPr>
        <p:spPr>
          <a:xfrm>
            <a:off x="165100" y="3021013"/>
            <a:ext cx="7720013" cy="892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 t="6868"/>
          <a:stretch/>
        </p:blipFill>
        <p:spPr>
          <a:xfrm>
            <a:off x="63500" y="4916488"/>
            <a:ext cx="8945563" cy="127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5">
            <a:alphaModFix/>
          </a:blip>
          <a:srcRect t="13756"/>
          <a:stretch/>
        </p:blipFill>
        <p:spPr>
          <a:xfrm>
            <a:off x="754063" y="6211888"/>
            <a:ext cx="6948487" cy="54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0425" y="3848100"/>
            <a:ext cx="6735763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3" descr="http://affiliate-101.com/wp-content/uploads/2014/08/quiz_image.jpg"/>
          <p:cNvPicPr preferRelativeResize="0"/>
          <p:nvPr/>
        </p:nvPicPr>
        <p:blipFill rotWithShape="1">
          <a:blip r:embed="rId3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358" name="Google Shape;358;p23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9" name="Google Shape;359;p23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23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23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23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23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23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0" y="922338"/>
            <a:ext cx="8705850" cy="610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Please perform the following actions for the list below: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out the item with value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out the value 6 from the 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print out a new list called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new_list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representing the item [5,5,6,5,5]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item ['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c','d','c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 with an item of value 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item with value 0 with the list [4,5,6]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word '</a:t>
            </a:r>
            <a:r>
              <a:rPr lang="en-GB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just after the item with the value 3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list [-1,-1] at the 4th position in the 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li.insert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loc,item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item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location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loc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list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553" y="1498529"/>
            <a:ext cx="8436743" cy="422094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74FC6FC-1B72-3171-C19C-E8939079B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23" y="2126054"/>
            <a:ext cx="3276338" cy="327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DDF4B-AEC0-03C2-5E8C-637E5D3E3621}"/>
              </a:ext>
            </a:extLst>
          </p:cNvPr>
          <p:cNvSpPr txBox="1"/>
          <p:nvPr/>
        </p:nvSpPr>
        <p:spPr>
          <a:xfrm>
            <a:off x="7451725" y="5402392"/>
            <a:ext cx="168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hlinkClick r:id="rId6"/>
              </a:rPr>
              <a:t>Check Results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4" descr="http://affiliate-101.com/wp-content/uploads/2014/08/quiz_image.jpg"/>
          <p:cNvPicPr preferRelativeResize="0"/>
          <p:nvPr/>
        </p:nvPicPr>
        <p:blipFill rotWithShape="1">
          <a:blip r:embed="rId3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374" name="Google Shape;374;p24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4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24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2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2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2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2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1" name="Google Shape;3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50" y="19050"/>
            <a:ext cx="7596188" cy="67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4"/>
          <p:cNvSpPr/>
          <p:nvPr/>
        </p:nvSpPr>
        <p:spPr>
          <a:xfrm>
            <a:off x="1259632" y="980728"/>
            <a:ext cx="4104456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1259632" y="1646768"/>
            <a:ext cx="4104456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1187624" y="2533426"/>
            <a:ext cx="5688632" cy="792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1187624" y="3643399"/>
            <a:ext cx="4320480" cy="507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1259632" y="4549650"/>
            <a:ext cx="3927709" cy="507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1259632" y="5445224"/>
            <a:ext cx="4320480" cy="507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1259632" y="6336603"/>
            <a:ext cx="4320480" cy="507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Other Nested Compounds</a:t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179388" y="971550"/>
            <a:ext cx="8713787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</a:t>
            </a:r>
            <a:endParaRPr sz="24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96" name="Google Shape;396;p25" descr="Screen Shot 2017-02-16 at 21.29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1557338"/>
            <a:ext cx="68961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 descr="Screen Shot 2017-02-16 at 21.31.5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50" y="4221163"/>
            <a:ext cx="7959725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5"/>
          <p:cNvSpPr/>
          <p:nvPr/>
        </p:nvSpPr>
        <p:spPr>
          <a:xfrm>
            <a:off x="684213" y="5373688"/>
            <a:ext cx="7991475" cy="11509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5219700" y="4652963"/>
            <a:ext cx="3240088" cy="1265237"/>
          </a:xfrm>
          <a:prstGeom prst="cloudCallout">
            <a:avLst>
              <a:gd name="adj1" fmla="val -82181"/>
              <a:gd name="adj2" fmla="val 22120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output?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1763713" y="1866960"/>
            <a:ext cx="4032250" cy="3590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1763489" y="2465701"/>
            <a:ext cx="5184775" cy="33485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179388" y="1111250"/>
            <a:ext cx="8713787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alibri"/>
              <a:buChar char="•"/>
            </a:pPr>
            <a:r>
              <a:rPr lang="en-GB" sz="32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from file / print data to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67544" y="5805264"/>
            <a:ext cx="3744416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6" name="Google Shape;4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138"/>
            <a:ext cx="7092887" cy="467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85" y="5823165"/>
            <a:ext cx="3688470" cy="9003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7"/>
          <p:cNvSpPr/>
          <p:nvPr/>
        </p:nvSpPr>
        <p:spPr>
          <a:xfrm>
            <a:off x="5122300" y="5302238"/>
            <a:ext cx="3240000" cy="1265100"/>
          </a:xfrm>
          <a:prstGeom prst="cloudCallout">
            <a:avLst>
              <a:gd name="adj1" fmla="val -59269"/>
              <a:gd name="adj2" fmla="val -36972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output?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/>
          <p:nvPr/>
        </p:nvSpPr>
        <p:spPr>
          <a:xfrm>
            <a:off x="128588" y="1012825"/>
            <a:ext cx="8893175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normal assignment doing when copying a </a:t>
            </a: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 data type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an integer?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28" descr="Screen Shot 2017-02-15 at 21.20.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8" y="2205038"/>
            <a:ext cx="4062412" cy="3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8"/>
          <p:cNvSpPr/>
          <p:nvPr/>
        </p:nvSpPr>
        <p:spPr>
          <a:xfrm>
            <a:off x="7308850" y="3111500"/>
            <a:ext cx="935038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435600" y="2895600"/>
            <a:ext cx="936625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28"/>
          <p:cNvCxnSpPr>
            <a:stCxn id="427" idx="3"/>
            <a:endCxn id="426" idx="1"/>
          </p:cNvCxnSpPr>
          <p:nvPr/>
        </p:nvCxnSpPr>
        <p:spPr>
          <a:xfrm>
            <a:off x="6372225" y="3126581"/>
            <a:ext cx="936600" cy="21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29" name="Google Shape;429;p28"/>
          <p:cNvSpPr/>
          <p:nvPr/>
        </p:nvSpPr>
        <p:spPr>
          <a:xfrm>
            <a:off x="5580063" y="3830638"/>
            <a:ext cx="936625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28"/>
          <p:cNvCxnSpPr/>
          <p:nvPr/>
        </p:nvCxnSpPr>
        <p:spPr>
          <a:xfrm rot="10800000" flipH="1">
            <a:off x="6516688" y="3471863"/>
            <a:ext cx="792162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31" name="Google Shape;431;p28"/>
          <p:cNvSpPr/>
          <p:nvPr/>
        </p:nvSpPr>
        <p:spPr>
          <a:xfrm>
            <a:off x="7380288" y="4406900"/>
            <a:ext cx="93662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28"/>
          <p:cNvCxnSpPr>
            <a:stCxn id="429" idx="3"/>
            <a:endCxn id="431" idx="1"/>
          </p:cNvCxnSpPr>
          <p:nvPr/>
        </p:nvCxnSpPr>
        <p:spPr>
          <a:xfrm>
            <a:off x="6516688" y="4061619"/>
            <a:ext cx="863700" cy="576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2339975" y="3287713"/>
            <a:ext cx="2303463" cy="36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2349500" y="4376738"/>
            <a:ext cx="2305050" cy="369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1189236" y="5805264"/>
            <a:ext cx="6911156" cy="79611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sng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Identity:</a:t>
            </a:r>
            <a:r>
              <a:rPr lang="en-GB" sz="28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Object’s address in memory (check with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GB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9" descr="Screen Shot 2017-02-15 at 21.43.4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1" y="1989138"/>
            <a:ext cx="49688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9"/>
          <p:cNvSpPr/>
          <p:nvPr/>
        </p:nvSpPr>
        <p:spPr>
          <a:xfrm>
            <a:off x="128588" y="1012825"/>
            <a:ext cx="8893175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normal assignment doing when copying a </a:t>
            </a: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mutable object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a list or a dictionary?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7885113" y="2133600"/>
            <a:ext cx="935037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‘red’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4716463" y="2205038"/>
            <a:ext cx="1368425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29"/>
          <p:cNvCxnSpPr>
            <a:stCxn id="445" idx="3"/>
            <a:endCxn id="447" idx="1"/>
          </p:cNvCxnSpPr>
          <p:nvPr/>
        </p:nvCxnSpPr>
        <p:spPr>
          <a:xfrm>
            <a:off x="6084888" y="2436019"/>
            <a:ext cx="5748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7885113" y="2852738"/>
            <a:ext cx="93503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‘blue’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29"/>
          <p:cNvGrpSpPr/>
          <p:nvPr/>
        </p:nvGrpSpPr>
        <p:grpSpPr>
          <a:xfrm>
            <a:off x="6659563" y="2205038"/>
            <a:ext cx="504825" cy="936625"/>
            <a:chOff x="7060530" y="2101106"/>
            <a:chExt cx="504056" cy="936104"/>
          </a:xfrm>
        </p:grpSpPr>
        <p:sp>
          <p:nvSpPr>
            <p:cNvPr id="447" name="Google Shape;447;p29"/>
            <p:cNvSpPr/>
            <p:nvPr/>
          </p:nvSpPr>
          <p:spPr>
            <a:xfrm>
              <a:off x="7060530" y="2101106"/>
              <a:ext cx="504056" cy="936104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164288" y="227687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164288" y="263691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3" name="Google Shape;453;p29"/>
          <p:cNvCxnSpPr>
            <a:stCxn id="451" idx="6"/>
            <a:endCxn id="444" idx="1"/>
          </p:cNvCxnSpPr>
          <p:nvPr/>
        </p:nvCxnSpPr>
        <p:spPr>
          <a:xfrm rot="10800000" flipH="1">
            <a:off x="7051951" y="2363874"/>
            <a:ext cx="833100" cy="12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4" name="Google Shape;454;p29"/>
          <p:cNvCxnSpPr>
            <a:stCxn id="452" idx="6"/>
            <a:endCxn id="449" idx="1"/>
          </p:cNvCxnSpPr>
          <p:nvPr/>
        </p:nvCxnSpPr>
        <p:spPr>
          <a:xfrm>
            <a:off x="7051951" y="2849214"/>
            <a:ext cx="833100" cy="23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5" name="Google Shape;455;p29"/>
          <p:cNvSpPr/>
          <p:nvPr/>
        </p:nvSpPr>
        <p:spPr>
          <a:xfrm>
            <a:off x="4716463" y="2924175"/>
            <a:ext cx="1368425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9"/>
          <p:cNvCxnSpPr>
            <a:stCxn id="455" idx="3"/>
            <a:endCxn id="447" idx="1"/>
          </p:cNvCxnSpPr>
          <p:nvPr/>
        </p:nvCxnSpPr>
        <p:spPr>
          <a:xfrm rot="10800000" flipH="1">
            <a:off x="6084888" y="2673356"/>
            <a:ext cx="574800" cy="48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7" name="Google Shape;457;p29"/>
          <p:cNvSpPr/>
          <p:nvPr/>
        </p:nvSpPr>
        <p:spPr>
          <a:xfrm>
            <a:off x="7812088" y="3573463"/>
            <a:ext cx="1116012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‘rouge’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7956550" y="4292600"/>
            <a:ext cx="93662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‘vert’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29"/>
          <p:cNvGrpSpPr/>
          <p:nvPr/>
        </p:nvGrpSpPr>
        <p:grpSpPr>
          <a:xfrm>
            <a:off x="6732588" y="3644900"/>
            <a:ext cx="503237" cy="936625"/>
            <a:chOff x="7060530" y="2101106"/>
            <a:chExt cx="504056" cy="936104"/>
          </a:xfrm>
        </p:grpSpPr>
        <p:sp>
          <p:nvSpPr>
            <p:cNvPr id="460" name="Google Shape;460;p29"/>
            <p:cNvSpPr/>
            <p:nvPr/>
          </p:nvSpPr>
          <p:spPr>
            <a:xfrm>
              <a:off x="7060530" y="2101106"/>
              <a:ext cx="504056" cy="936104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164288" y="227687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7164288" y="263691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3" name="Google Shape;463;p29"/>
          <p:cNvCxnSpPr>
            <a:stCxn id="461" idx="5"/>
            <a:endCxn id="457" idx="1"/>
          </p:cNvCxnSpPr>
          <p:nvPr/>
        </p:nvCxnSpPr>
        <p:spPr>
          <a:xfrm rot="10800000" flipH="1">
            <a:off x="7081629" y="3804555"/>
            <a:ext cx="730500" cy="200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4" name="Google Shape;464;p29"/>
          <p:cNvCxnSpPr>
            <a:stCxn id="462" idx="6"/>
            <a:endCxn id="458" idx="1"/>
          </p:cNvCxnSpPr>
          <p:nvPr/>
        </p:nvCxnSpPr>
        <p:spPr>
          <a:xfrm>
            <a:off x="7123742" y="4289076"/>
            <a:ext cx="832800" cy="23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5" name="Google Shape;465;p29"/>
          <p:cNvSpPr/>
          <p:nvPr/>
        </p:nvSpPr>
        <p:spPr>
          <a:xfrm>
            <a:off x="6084888" y="1557338"/>
            <a:ext cx="12271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7661275" y="1412875"/>
            <a:ext cx="14795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9"/>
          <p:cNvCxnSpPr>
            <a:stCxn id="465" idx="2"/>
            <a:endCxn id="447" idx="0"/>
          </p:cNvCxnSpPr>
          <p:nvPr/>
        </p:nvCxnSpPr>
        <p:spPr>
          <a:xfrm>
            <a:off x="6698456" y="1925638"/>
            <a:ext cx="213600" cy="27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8" name="Google Shape;468;p29"/>
          <p:cNvCxnSpPr>
            <a:stCxn id="466" idx="2"/>
            <a:endCxn id="444" idx="0"/>
          </p:cNvCxnSpPr>
          <p:nvPr/>
        </p:nvCxnSpPr>
        <p:spPr>
          <a:xfrm flipH="1">
            <a:off x="8352750" y="1782763"/>
            <a:ext cx="48300" cy="350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9" name="Google Shape;469;p29"/>
          <p:cNvSpPr/>
          <p:nvPr/>
        </p:nvSpPr>
        <p:spPr>
          <a:xfrm>
            <a:off x="5139550" y="4956264"/>
            <a:ext cx="3968954" cy="178510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 list object above is a so-called </a:t>
            </a:r>
            <a:r>
              <a:rPr lang="en-GB" sz="22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shallow list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it </a:t>
            </a:r>
            <a:r>
              <a:rPr lang="en-GB" sz="22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doesn't have a nested structure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i.e. no sublists are contained in the list.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9"/>
          <p:cNvCxnSpPr>
            <a:stCxn id="455" idx="3"/>
            <a:endCxn id="460" idx="1"/>
          </p:cNvCxnSpPr>
          <p:nvPr/>
        </p:nvCxnSpPr>
        <p:spPr>
          <a:xfrm>
            <a:off x="6084888" y="3155156"/>
            <a:ext cx="647700" cy="95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0" descr="Screen Shot 2017-02-15 at 22.06.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8" y="2492375"/>
            <a:ext cx="4995862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0"/>
          <p:cNvSpPr/>
          <p:nvPr/>
        </p:nvSpPr>
        <p:spPr>
          <a:xfrm>
            <a:off x="128588" y="1012825"/>
            <a:ext cx="8893175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normal assignment doing when copying a </a:t>
            </a: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mutable object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a list or a dictionary, and </a:t>
            </a: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changing part of the object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7235825" y="5013325"/>
            <a:ext cx="93662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‘red’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0"/>
          <p:cNvSpPr/>
          <p:nvPr/>
        </p:nvSpPr>
        <p:spPr>
          <a:xfrm>
            <a:off x="4067175" y="5084763"/>
            <a:ext cx="1368425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30"/>
          <p:cNvCxnSpPr>
            <a:stCxn id="479" idx="3"/>
            <a:endCxn id="481" idx="1"/>
          </p:cNvCxnSpPr>
          <p:nvPr/>
        </p:nvCxnSpPr>
        <p:spPr>
          <a:xfrm>
            <a:off x="5435600" y="5315744"/>
            <a:ext cx="5763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7235825" y="5732463"/>
            <a:ext cx="936625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‘blue’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6011863" y="5084763"/>
            <a:ext cx="504825" cy="936625"/>
            <a:chOff x="7060530" y="2101106"/>
            <a:chExt cx="504056" cy="936104"/>
          </a:xfrm>
        </p:grpSpPr>
        <p:sp>
          <p:nvSpPr>
            <p:cNvPr id="481" name="Google Shape;481;p30"/>
            <p:cNvSpPr/>
            <p:nvPr/>
          </p:nvSpPr>
          <p:spPr>
            <a:xfrm>
              <a:off x="7060530" y="2101106"/>
              <a:ext cx="504056" cy="936104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7164288" y="227687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7164288" y="263691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87" name="Google Shape;487;p30"/>
          <p:cNvCxnSpPr>
            <a:stCxn id="485" idx="6"/>
            <a:endCxn id="478" idx="1"/>
          </p:cNvCxnSpPr>
          <p:nvPr/>
        </p:nvCxnSpPr>
        <p:spPr>
          <a:xfrm rot="10800000" flipH="1">
            <a:off x="6404251" y="5244199"/>
            <a:ext cx="831600" cy="124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8" name="Google Shape;488;p30"/>
          <p:cNvCxnSpPr>
            <a:stCxn id="486" idx="6"/>
            <a:endCxn id="483" idx="1"/>
          </p:cNvCxnSpPr>
          <p:nvPr/>
        </p:nvCxnSpPr>
        <p:spPr>
          <a:xfrm>
            <a:off x="6404251" y="5728939"/>
            <a:ext cx="831600" cy="23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9" name="Google Shape;489;p30"/>
          <p:cNvSpPr/>
          <p:nvPr/>
        </p:nvSpPr>
        <p:spPr>
          <a:xfrm>
            <a:off x="4067175" y="5805488"/>
            <a:ext cx="1368425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30"/>
          <p:cNvCxnSpPr>
            <a:stCxn id="489" idx="3"/>
            <a:endCxn id="481" idx="1"/>
          </p:cNvCxnSpPr>
          <p:nvPr/>
        </p:nvCxnSpPr>
        <p:spPr>
          <a:xfrm rot="10800000" flipH="1">
            <a:off x="5435600" y="5553169"/>
            <a:ext cx="576300" cy="48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91" name="Google Shape;491;p30"/>
          <p:cNvSpPr/>
          <p:nvPr/>
        </p:nvSpPr>
        <p:spPr>
          <a:xfrm>
            <a:off x="7232650" y="5732463"/>
            <a:ext cx="1223963" cy="46196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‘green’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0"/>
          <p:cNvSpPr/>
          <p:nvPr/>
        </p:nvSpPr>
        <p:spPr>
          <a:xfrm>
            <a:off x="5292080" y="2276475"/>
            <a:ext cx="3780483" cy="178510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colours1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been changed </a:t>
            </a:r>
            <a:r>
              <a:rPr lang="en-GB" sz="22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 because we don't have two lists: We have only </a:t>
            </a:r>
            <a:r>
              <a:rPr lang="en-GB" sz="22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two names (references) for the same list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/>
          <p:nvPr/>
        </p:nvSpPr>
        <p:spPr>
          <a:xfrm>
            <a:off x="128588" y="1012825"/>
            <a:ext cx="8893175" cy="149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Are there ways of copying objects completely?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6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slice operation 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</a:t>
            </a:r>
            <a:r>
              <a:rPr lang="en-GB" sz="26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completely copy shallow list 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pic>
        <p:nvPicPr>
          <p:cNvPr id="500" name="Google Shape;50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2667000"/>
            <a:ext cx="5307012" cy="339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31"/>
          <p:cNvGrpSpPr/>
          <p:nvPr/>
        </p:nvGrpSpPr>
        <p:grpSpPr>
          <a:xfrm>
            <a:off x="3203575" y="4775200"/>
            <a:ext cx="3187700" cy="1128713"/>
            <a:chOff x="4283199" y="5046686"/>
            <a:chExt cx="3187782" cy="1128805"/>
          </a:xfrm>
        </p:grpSpPr>
        <p:sp>
          <p:nvSpPr>
            <p:cNvPr id="502" name="Google Shape;502;p31"/>
            <p:cNvSpPr/>
            <p:nvPr/>
          </p:nvSpPr>
          <p:spPr>
            <a:xfrm>
              <a:off x="6534356" y="5046686"/>
              <a:ext cx="936625" cy="4619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‘red’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283199" y="5084763"/>
              <a:ext cx="1152401" cy="46196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colors1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1"/>
            <p:cNvCxnSpPr>
              <a:stCxn id="503" idx="3"/>
              <a:endCxn id="505" idx="1"/>
            </p:cNvCxnSpPr>
            <p:nvPr/>
          </p:nvCxnSpPr>
          <p:spPr>
            <a:xfrm>
              <a:off x="5435600" y="5315744"/>
              <a:ext cx="324000" cy="228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06" name="Google Shape;506;p31"/>
            <p:cNvSpPr/>
            <p:nvPr/>
          </p:nvSpPr>
          <p:spPr>
            <a:xfrm>
              <a:off x="6515697" y="5713529"/>
              <a:ext cx="936625" cy="4619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‘blue’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507;p31"/>
            <p:cNvGrpSpPr/>
            <p:nvPr/>
          </p:nvGrpSpPr>
          <p:grpSpPr>
            <a:xfrm>
              <a:off x="5759612" y="5075263"/>
              <a:ext cx="504838" cy="936701"/>
              <a:chOff x="6808664" y="2091611"/>
              <a:chExt cx="504069" cy="936180"/>
            </a:xfrm>
          </p:grpSpPr>
          <p:sp>
            <p:nvSpPr>
              <p:cNvPr id="505" name="Google Shape;505;p31"/>
              <p:cNvSpPr/>
              <p:nvPr/>
            </p:nvSpPr>
            <p:spPr>
              <a:xfrm>
                <a:off x="6808664" y="2091611"/>
                <a:ext cx="504069" cy="936180"/>
              </a:xfrm>
              <a:prstGeom prst="rect">
                <a:avLst/>
              </a:prstGeom>
              <a:solidFill>
                <a:srgbClr val="9A9A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6916513" y="2276872"/>
                <a:ext cx="288032" cy="21602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6916513" y="2636912"/>
                <a:ext cx="288032" cy="21602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510" name="Google Shape;510;p31"/>
            <p:cNvCxnSpPr>
              <a:stCxn id="508" idx="6"/>
              <a:endCxn id="502" idx="1"/>
            </p:cNvCxnSpPr>
            <p:nvPr/>
          </p:nvCxnSpPr>
          <p:spPr>
            <a:xfrm rot="10800000" flipH="1">
              <a:off x="6156098" y="5277799"/>
              <a:ext cx="378300" cy="9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11" name="Google Shape;511;p31"/>
            <p:cNvCxnSpPr>
              <a:stCxn id="509" idx="6"/>
              <a:endCxn id="506" idx="1"/>
            </p:cNvCxnSpPr>
            <p:nvPr/>
          </p:nvCxnSpPr>
          <p:spPr>
            <a:xfrm>
              <a:off x="6156098" y="5728939"/>
              <a:ext cx="359700" cy="21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512" name="Google Shape;512;p31"/>
          <p:cNvSpPr/>
          <p:nvPr/>
        </p:nvSpPr>
        <p:spPr>
          <a:xfrm>
            <a:off x="7847013" y="4821238"/>
            <a:ext cx="1200150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5265738" y="6135688"/>
            <a:ext cx="1196975" cy="46196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‘green’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31"/>
          <p:cNvGrpSpPr/>
          <p:nvPr/>
        </p:nvGrpSpPr>
        <p:grpSpPr>
          <a:xfrm>
            <a:off x="6948488" y="4875213"/>
            <a:ext cx="504825" cy="936625"/>
            <a:chOff x="7056432" y="4706617"/>
            <a:chExt cx="504825" cy="936625"/>
          </a:xfrm>
        </p:grpSpPr>
        <p:sp>
          <p:nvSpPr>
            <p:cNvPr id="515" name="Google Shape;515;p31"/>
            <p:cNvSpPr/>
            <p:nvPr/>
          </p:nvSpPr>
          <p:spPr>
            <a:xfrm>
              <a:off x="7056432" y="4706617"/>
              <a:ext cx="504825" cy="936625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64608" y="4904533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164608" y="5264773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8" name="Google Shape;518;p31"/>
          <p:cNvCxnSpPr>
            <a:stCxn id="516" idx="2"/>
            <a:endCxn id="502" idx="3"/>
          </p:cNvCxnSpPr>
          <p:nvPr/>
        </p:nvCxnSpPr>
        <p:spPr>
          <a:xfrm rot="10800000">
            <a:off x="6391264" y="5006301"/>
            <a:ext cx="665400" cy="17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9" name="Google Shape;519;p31"/>
          <p:cNvCxnSpPr>
            <a:stCxn id="517" idx="2"/>
            <a:endCxn id="506" idx="3"/>
          </p:cNvCxnSpPr>
          <p:nvPr/>
        </p:nvCxnSpPr>
        <p:spPr>
          <a:xfrm flipH="1">
            <a:off x="6372664" y="5541441"/>
            <a:ext cx="684000" cy="131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0" name="Google Shape;520;p31"/>
          <p:cNvCxnSpPr>
            <a:stCxn id="512" idx="1"/>
            <a:endCxn id="515" idx="3"/>
          </p:cNvCxnSpPr>
          <p:nvPr/>
        </p:nvCxnSpPr>
        <p:spPr>
          <a:xfrm flipH="1">
            <a:off x="7453413" y="5052219"/>
            <a:ext cx="393600" cy="29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1" name="Google Shape;521;p31"/>
          <p:cNvCxnSpPr>
            <a:stCxn id="517" idx="3"/>
            <a:endCxn id="513" idx="3"/>
          </p:cNvCxnSpPr>
          <p:nvPr/>
        </p:nvCxnSpPr>
        <p:spPr>
          <a:xfrm flipH="1">
            <a:off x="6462609" y="5617859"/>
            <a:ext cx="636300" cy="748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Object-oriented programming (OOP)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252413" y="1087438"/>
            <a:ext cx="8712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Conventional vs 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Conventional program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lang="en-GB" sz="24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object-oriented program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classes and a collection of interacting objects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can receive messages, process data, and send messages to other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 descr="Image result for Object-oriented program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3284984"/>
            <a:ext cx="7223843" cy="294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2"/>
          <p:cNvGrpSpPr/>
          <p:nvPr/>
        </p:nvGrpSpPr>
        <p:grpSpPr>
          <a:xfrm>
            <a:off x="136525" y="1606550"/>
            <a:ext cx="4506913" cy="4264025"/>
            <a:chOff x="162111" y="1605994"/>
            <a:chExt cx="4506888" cy="4264822"/>
          </a:xfrm>
        </p:grpSpPr>
        <p:pic>
          <p:nvPicPr>
            <p:cNvPr id="528" name="Google Shape;528;p32"/>
            <p:cNvPicPr preferRelativeResize="0"/>
            <p:nvPr/>
          </p:nvPicPr>
          <p:blipFill rotWithShape="1">
            <a:blip r:embed="rId3">
              <a:alphaModFix/>
            </a:blip>
            <a:srcRect b="70383"/>
            <a:stretch/>
          </p:blipFill>
          <p:spPr>
            <a:xfrm>
              <a:off x="162111" y="1605994"/>
              <a:ext cx="4497724" cy="1327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32"/>
            <p:cNvPicPr preferRelativeResize="0"/>
            <p:nvPr/>
          </p:nvPicPr>
          <p:blipFill rotWithShape="1">
            <a:blip r:embed="rId3">
              <a:alphaModFix/>
            </a:blip>
            <a:srcRect t="34448"/>
            <a:stretch/>
          </p:blipFill>
          <p:spPr>
            <a:xfrm>
              <a:off x="171275" y="2933205"/>
              <a:ext cx="4497724" cy="2937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32"/>
          <p:cNvSpPr/>
          <p:nvPr/>
        </p:nvSpPr>
        <p:spPr>
          <a:xfrm>
            <a:off x="128588" y="1012825"/>
            <a:ext cx="8893175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we apply the slice operator to a </a:t>
            </a:r>
            <a:r>
              <a:rPr lang="en-GB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nested list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2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5783263" y="3865563"/>
            <a:ext cx="638175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3635375" y="3883025"/>
            <a:ext cx="711200" cy="4603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32"/>
          <p:cNvCxnSpPr>
            <a:stCxn id="533" idx="3"/>
            <a:endCxn id="535" idx="1"/>
          </p:cNvCxnSpPr>
          <p:nvPr/>
        </p:nvCxnSpPr>
        <p:spPr>
          <a:xfrm>
            <a:off x="4346575" y="4113212"/>
            <a:ext cx="324000" cy="3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6" name="Google Shape;536;p32"/>
          <p:cNvSpPr/>
          <p:nvPr/>
        </p:nvSpPr>
        <p:spPr>
          <a:xfrm>
            <a:off x="5773738" y="4532313"/>
            <a:ext cx="59848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32"/>
          <p:cNvGrpSpPr/>
          <p:nvPr/>
        </p:nvGrpSpPr>
        <p:grpSpPr>
          <a:xfrm>
            <a:off x="4670425" y="3873500"/>
            <a:ext cx="504825" cy="1260475"/>
            <a:chOff x="6808502" y="2092311"/>
            <a:chExt cx="504056" cy="1259298"/>
          </a:xfrm>
        </p:grpSpPr>
        <p:sp>
          <p:nvSpPr>
            <p:cNvPr id="535" name="Google Shape;535;p32"/>
            <p:cNvSpPr/>
            <p:nvPr/>
          </p:nvSpPr>
          <p:spPr>
            <a:xfrm>
              <a:off x="6808502" y="2092311"/>
              <a:ext cx="504056" cy="1259298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6916513" y="227687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6916513" y="263691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40" name="Google Shape;540;p32"/>
          <p:cNvCxnSpPr>
            <a:stCxn id="538" idx="6"/>
            <a:endCxn id="532" idx="1"/>
          </p:cNvCxnSpPr>
          <p:nvPr/>
        </p:nvCxnSpPr>
        <p:spPr>
          <a:xfrm rot="10800000" flipH="1">
            <a:off x="5067073" y="4096446"/>
            <a:ext cx="716100" cy="6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1" name="Google Shape;541;p32"/>
          <p:cNvCxnSpPr>
            <a:stCxn id="539" idx="6"/>
            <a:endCxn id="536" idx="1"/>
          </p:cNvCxnSpPr>
          <p:nvPr/>
        </p:nvCxnSpPr>
        <p:spPr>
          <a:xfrm>
            <a:off x="5067073" y="4526723"/>
            <a:ext cx="706800" cy="23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2" name="Google Shape;542;p32"/>
          <p:cNvSpPr/>
          <p:nvPr/>
        </p:nvSpPr>
        <p:spPr>
          <a:xfrm>
            <a:off x="8183563" y="3889375"/>
            <a:ext cx="693737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/>
          <p:nvPr/>
        </p:nvSpPr>
        <p:spPr>
          <a:xfrm>
            <a:off x="6767513" y="5314950"/>
            <a:ext cx="646112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2"/>
          <p:cNvSpPr/>
          <p:nvPr/>
        </p:nvSpPr>
        <p:spPr>
          <a:xfrm>
            <a:off x="7161213" y="3943350"/>
            <a:ext cx="504825" cy="1260475"/>
          </a:xfrm>
          <a:prstGeom prst="rect">
            <a:avLst/>
          </a:prstGeom>
          <a:solidFill>
            <a:srgbClr val="9A9AD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32"/>
          <p:cNvSpPr/>
          <p:nvPr/>
        </p:nvSpPr>
        <p:spPr>
          <a:xfrm>
            <a:off x="7269163" y="4141788"/>
            <a:ext cx="288925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7269163" y="4502150"/>
            <a:ext cx="288925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7" name="Google Shape;547;p32"/>
          <p:cNvCxnSpPr>
            <a:stCxn id="545" idx="2"/>
            <a:endCxn id="532" idx="3"/>
          </p:cNvCxnSpPr>
          <p:nvPr/>
        </p:nvCxnSpPr>
        <p:spPr>
          <a:xfrm rot="10800000">
            <a:off x="6421363" y="4096438"/>
            <a:ext cx="847800" cy="15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8" name="Google Shape;548;p32"/>
          <p:cNvCxnSpPr>
            <a:stCxn id="546" idx="2"/>
            <a:endCxn id="536" idx="3"/>
          </p:cNvCxnSpPr>
          <p:nvPr/>
        </p:nvCxnSpPr>
        <p:spPr>
          <a:xfrm flipH="1">
            <a:off x="6372163" y="4610100"/>
            <a:ext cx="897000" cy="15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9" name="Google Shape;549;p32"/>
          <p:cNvCxnSpPr>
            <a:stCxn id="542" idx="1"/>
            <a:endCxn id="544" idx="3"/>
          </p:cNvCxnSpPr>
          <p:nvPr/>
        </p:nvCxnSpPr>
        <p:spPr>
          <a:xfrm flipH="1">
            <a:off x="7666063" y="4120356"/>
            <a:ext cx="517500" cy="45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50" name="Google Shape;550;p32"/>
          <p:cNvSpPr/>
          <p:nvPr/>
        </p:nvSpPr>
        <p:spPr>
          <a:xfrm>
            <a:off x="4800600" y="4772025"/>
            <a:ext cx="288925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1" name="Google Shape;551;p32"/>
          <p:cNvCxnSpPr>
            <a:stCxn id="550" idx="6"/>
          </p:cNvCxnSpPr>
          <p:nvPr/>
        </p:nvCxnSpPr>
        <p:spPr>
          <a:xfrm>
            <a:off x="5089525" y="4879975"/>
            <a:ext cx="717600" cy="285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52" name="Google Shape;552;p32"/>
          <p:cNvGrpSpPr/>
          <p:nvPr/>
        </p:nvGrpSpPr>
        <p:grpSpPr>
          <a:xfrm>
            <a:off x="5807075" y="5165725"/>
            <a:ext cx="504825" cy="936625"/>
            <a:chOff x="5723360" y="4753980"/>
            <a:chExt cx="504824" cy="936000"/>
          </a:xfrm>
        </p:grpSpPr>
        <p:sp>
          <p:nvSpPr>
            <p:cNvPr id="553" name="Google Shape;553;p32"/>
            <p:cNvSpPr/>
            <p:nvPr/>
          </p:nvSpPr>
          <p:spPr>
            <a:xfrm>
              <a:off x="5723360" y="4753980"/>
              <a:ext cx="504824" cy="936000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5831536" y="4949132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5831536" y="5309373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6" name="Google Shape;556;p32"/>
          <p:cNvSpPr/>
          <p:nvPr/>
        </p:nvSpPr>
        <p:spPr>
          <a:xfrm>
            <a:off x="6767513" y="5915025"/>
            <a:ext cx="646112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‘ba’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32"/>
          <p:cNvCxnSpPr>
            <a:stCxn id="554" idx="5"/>
            <a:endCxn id="543" idx="1"/>
          </p:cNvCxnSpPr>
          <p:nvPr/>
        </p:nvCxnSpPr>
        <p:spPr>
          <a:xfrm>
            <a:off x="6161477" y="5545621"/>
            <a:ext cx="606000" cy="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58" name="Google Shape;558;p32"/>
          <p:cNvCxnSpPr>
            <a:stCxn id="555" idx="6"/>
            <a:endCxn id="556" idx="1"/>
          </p:cNvCxnSpPr>
          <p:nvPr/>
        </p:nvCxnSpPr>
        <p:spPr>
          <a:xfrm>
            <a:off x="6203723" y="5829633"/>
            <a:ext cx="563700" cy="316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59" name="Google Shape;559;p32"/>
          <p:cNvCxnSpPr>
            <a:stCxn id="560" idx="2"/>
          </p:cNvCxnSpPr>
          <p:nvPr/>
        </p:nvCxnSpPr>
        <p:spPr>
          <a:xfrm flipH="1">
            <a:off x="6311863" y="4986338"/>
            <a:ext cx="957300" cy="17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60" name="Google Shape;560;p32"/>
          <p:cNvSpPr/>
          <p:nvPr/>
        </p:nvSpPr>
        <p:spPr>
          <a:xfrm>
            <a:off x="7269163" y="4878388"/>
            <a:ext cx="288925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5826125" y="3179763"/>
            <a:ext cx="638175" cy="46196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32"/>
          <p:cNvCxnSpPr>
            <a:stCxn id="545" idx="2"/>
            <a:endCxn id="561" idx="3"/>
          </p:cNvCxnSpPr>
          <p:nvPr/>
        </p:nvCxnSpPr>
        <p:spPr>
          <a:xfrm rot="10800000">
            <a:off x="6464263" y="3410638"/>
            <a:ext cx="804900" cy="839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63" name="Google Shape;563;p32"/>
          <p:cNvSpPr/>
          <p:nvPr/>
        </p:nvSpPr>
        <p:spPr>
          <a:xfrm>
            <a:off x="6778625" y="5919788"/>
            <a:ext cx="646113" cy="46196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5810250" y="1484784"/>
            <a:ext cx="2990850" cy="163121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slice operation copies the shallow list but </a:t>
            </a:r>
            <a:r>
              <a:rPr lang="en-GB" sz="20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not the sublists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GB" sz="20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references to the sublists are copied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3"/>
          <p:cNvPicPr preferRelativeResize="0"/>
          <p:nvPr/>
        </p:nvPicPr>
        <p:blipFill rotWithShape="1">
          <a:blip r:embed="rId3">
            <a:alphaModFix/>
          </a:blip>
          <a:srcRect l="1958"/>
          <a:stretch/>
        </p:blipFill>
        <p:spPr>
          <a:xfrm>
            <a:off x="182563" y="2016125"/>
            <a:ext cx="5241925" cy="403383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3"/>
          <p:cNvSpPr/>
          <p:nvPr/>
        </p:nvSpPr>
        <p:spPr>
          <a:xfrm>
            <a:off x="250825" y="1012825"/>
            <a:ext cx="8893175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way to copy a (nested) list</a:t>
            </a: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completely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there is! → </a:t>
            </a:r>
            <a:r>
              <a:rPr lang="en-GB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deepcopy()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GB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module </a:t>
            </a:r>
            <a:r>
              <a:rPr lang="en-GB" sz="2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copy</a:t>
            </a:r>
            <a:endParaRPr sz="26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2" name="Google Shape;572;p33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copy vs shallow copy</a:t>
            </a:r>
            <a:endParaRPr/>
          </a:p>
        </p:txBody>
      </p:sp>
      <p:sp>
        <p:nvSpPr>
          <p:cNvPr id="573" name="Google Shape;573;p33"/>
          <p:cNvSpPr/>
          <p:nvPr/>
        </p:nvSpPr>
        <p:spPr>
          <a:xfrm>
            <a:off x="5797550" y="3971925"/>
            <a:ext cx="638175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3651250" y="3987800"/>
            <a:ext cx="711200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33"/>
          <p:cNvCxnSpPr>
            <a:stCxn id="574" idx="3"/>
            <a:endCxn id="576" idx="1"/>
          </p:cNvCxnSpPr>
          <p:nvPr/>
        </p:nvCxnSpPr>
        <p:spPr>
          <a:xfrm>
            <a:off x="4362450" y="4218781"/>
            <a:ext cx="324000" cy="3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7" name="Google Shape;577;p33"/>
          <p:cNvSpPr/>
          <p:nvPr/>
        </p:nvSpPr>
        <p:spPr>
          <a:xfrm>
            <a:off x="5788025" y="4638675"/>
            <a:ext cx="598488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33"/>
          <p:cNvGrpSpPr/>
          <p:nvPr/>
        </p:nvGrpSpPr>
        <p:grpSpPr>
          <a:xfrm>
            <a:off x="4686300" y="3979863"/>
            <a:ext cx="504825" cy="1258887"/>
            <a:chOff x="6808502" y="2092311"/>
            <a:chExt cx="504056" cy="1259298"/>
          </a:xfrm>
        </p:grpSpPr>
        <p:sp>
          <p:nvSpPr>
            <p:cNvPr id="576" name="Google Shape;576;p33"/>
            <p:cNvSpPr/>
            <p:nvPr/>
          </p:nvSpPr>
          <p:spPr>
            <a:xfrm>
              <a:off x="6808502" y="2092311"/>
              <a:ext cx="504056" cy="1259298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916513" y="227687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916513" y="2636912"/>
              <a:ext cx="288032" cy="2160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81" name="Google Shape;581;p33"/>
          <p:cNvCxnSpPr>
            <a:stCxn id="579" idx="6"/>
            <a:endCxn id="573" idx="1"/>
          </p:cNvCxnSpPr>
          <p:nvPr/>
        </p:nvCxnSpPr>
        <p:spPr>
          <a:xfrm rot="10800000" flipH="1">
            <a:off x="5082948" y="4203041"/>
            <a:ext cx="714600" cy="6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2" name="Google Shape;582;p33"/>
          <p:cNvCxnSpPr>
            <a:stCxn id="580" idx="6"/>
            <a:endCxn id="577" idx="1"/>
          </p:cNvCxnSpPr>
          <p:nvPr/>
        </p:nvCxnSpPr>
        <p:spPr>
          <a:xfrm>
            <a:off x="5082948" y="4632263"/>
            <a:ext cx="7050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83" name="Google Shape;583;p33"/>
          <p:cNvSpPr/>
          <p:nvPr/>
        </p:nvSpPr>
        <p:spPr>
          <a:xfrm>
            <a:off x="8197850" y="3995738"/>
            <a:ext cx="695325" cy="4619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5846763" y="5638800"/>
            <a:ext cx="646112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7175500" y="4049713"/>
            <a:ext cx="504825" cy="1260475"/>
          </a:xfrm>
          <a:prstGeom prst="rect">
            <a:avLst/>
          </a:prstGeom>
          <a:solidFill>
            <a:srgbClr val="9A9AD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7285038" y="4248150"/>
            <a:ext cx="287337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7285038" y="4606925"/>
            <a:ext cx="287337" cy="2174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8" name="Google Shape;588;p33"/>
          <p:cNvCxnSpPr>
            <a:stCxn id="586" idx="2"/>
            <a:endCxn id="573" idx="3"/>
          </p:cNvCxnSpPr>
          <p:nvPr/>
        </p:nvCxnSpPr>
        <p:spPr>
          <a:xfrm rot="10800000">
            <a:off x="6435738" y="4202800"/>
            <a:ext cx="849300" cy="15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9" name="Google Shape;589;p33"/>
          <p:cNvCxnSpPr>
            <a:stCxn id="587" idx="2"/>
            <a:endCxn id="577" idx="3"/>
          </p:cNvCxnSpPr>
          <p:nvPr/>
        </p:nvCxnSpPr>
        <p:spPr>
          <a:xfrm flipH="1">
            <a:off x="6386538" y="4715669"/>
            <a:ext cx="898500" cy="153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0" name="Google Shape;590;p33"/>
          <p:cNvCxnSpPr>
            <a:stCxn id="583" idx="1"/>
            <a:endCxn id="585" idx="3"/>
          </p:cNvCxnSpPr>
          <p:nvPr/>
        </p:nvCxnSpPr>
        <p:spPr>
          <a:xfrm flipH="1">
            <a:off x="7680350" y="4226719"/>
            <a:ext cx="517500" cy="45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91" name="Google Shape;591;p33"/>
          <p:cNvSpPr/>
          <p:nvPr/>
        </p:nvSpPr>
        <p:spPr>
          <a:xfrm>
            <a:off x="4816475" y="4878388"/>
            <a:ext cx="287338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2" name="Google Shape;592;p33"/>
          <p:cNvCxnSpPr>
            <a:stCxn id="591" idx="6"/>
            <a:endCxn id="593" idx="0"/>
          </p:cNvCxnSpPr>
          <p:nvPr/>
        </p:nvCxnSpPr>
        <p:spPr>
          <a:xfrm>
            <a:off x="5103813" y="4986338"/>
            <a:ext cx="225300" cy="63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94" name="Google Shape;594;p33"/>
          <p:cNvGrpSpPr/>
          <p:nvPr/>
        </p:nvGrpSpPr>
        <p:grpSpPr>
          <a:xfrm>
            <a:off x="5076825" y="5626100"/>
            <a:ext cx="504825" cy="935038"/>
            <a:chOff x="5723360" y="4753980"/>
            <a:chExt cx="504824" cy="936000"/>
          </a:xfrm>
        </p:grpSpPr>
        <p:sp>
          <p:nvSpPr>
            <p:cNvPr id="593" name="Google Shape;593;p33"/>
            <p:cNvSpPr/>
            <p:nvPr/>
          </p:nvSpPr>
          <p:spPr>
            <a:xfrm>
              <a:off x="5723360" y="4753980"/>
              <a:ext cx="504824" cy="936000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1536" y="4949132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31536" y="5309373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97" name="Google Shape;597;p33"/>
          <p:cNvSpPr/>
          <p:nvPr/>
        </p:nvSpPr>
        <p:spPr>
          <a:xfrm>
            <a:off x="5846763" y="6238875"/>
            <a:ext cx="646112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‘ba’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Google Shape;598;p33"/>
          <p:cNvCxnSpPr>
            <a:stCxn id="595" idx="6"/>
            <a:endCxn id="584" idx="1"/>
          </p:cNvCxnSpPr>
          <p:nvPr/>
        </p:nvCxnSpPr>
        <p:spPr>
          <a:xfrm rot="10800000" flipH="1">
            <a:off x="5473473" y="5869012"/>
            <a:ext cx="373200" cy="60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9" name="Google Shape;599;p33"/>
          <p:cNvCxnSpPr>
            <a:stCxn id="596" idx="6"/>
            <a:endCxn id="597" idx="1"/>
          </p:cNvCxnSpPr>
          <p:nvPr/>
        </p:nvCxnSpPr>
        <p:spPr>
          <a:xfrm>
            <a:off x="5473473" y="6288883"/>
            <a:ext cx="373200" cy="18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0" name="Google Shape;600;p33"/>
          <p:cNvCxnSpPr>
            <a:stCxn id="601" idx="2"/>
            <a:endCxn id="602" idx="0"/>
          </p:cNvCxnSpPr>
          <p:nvPr/>
        </p:nvCxnSpPr>
        <p:spPr>
          <a:xfrm flipH="1">
            <a:off x="7032738" y="5092700"/>
            <a:ext cx="252300" cy="59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01" name="Google Shape;601;p33"/>
          <p:cNvSpPr/>
          <p:nvPr/>
        </p:nvSpPr>
        <p:spPr>
          <a:xfrm>
            <a:off x="7285038" y="4984750"/>
            <a:ext cx="287337" cy="2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5840413" y="3284538"/>
            <a:ext cx="638175" cy="46196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33"/>
          <p:cNvCxnSpPr>
            <a:stCxn id="586" idx="2"/>
            <a:endCxn id="603" idx="3"/>
          </p:cNvCxnSpPr>
          <p:nvPr/>
        </p:nvCxnSpPr>
        <p:spPr>
          <a:xfrm rot="10800000">
            <a:off x="6478638" y="3515500"/>
            <a:ext cx="806400" cy="84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05" name="Google Shape;605;p33"/>
          <p:cNvSpPr/>
          <p:nvPr/>
        </p:nvSpPr>
        <p:spPr>
          <a:xfrm>
            <a:off x="8197850" y="6099175"/>
            <a:ext cx="647700" cy="46196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3"/>
          <p:cNvGrpSpPr/>
          <p:nvPr/>
        </p:nvGrpSpPr>
        <p:grpSpPr>
          <a:xfrm>
            <a:off x="6780213" y="5688013"/>
            <a:ext cx="504825" cy="936625"/>
            <a:chOff x="5723360" y="4753980"/>
            <a:chExt cx="504824" cy="936000"/>
          </a:xfrm>
        </p:grpSpPr>
        <p:sp>
          <p:nvSpPr>
            <p:cNvPr id="602" name="Google Shape;602;p33"/>
            <p:cNvSpPr/>
            <p:nvPr/>
          </p:nvSpPr>
          <p:spPr>
            <a:xfrm>
              <a:off x="5723360" y="4753980"/>
              <a:ext cx="504824" cy="936000"/>
            </a:xfrm>
            <a:prstGeom prst="rect">
              <a:avLst/>
            </a:prstGeom>
            <a:solidFill>
              <a:srgbClr val="9A9A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831536" y="4949132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831536" y="5309373"/>
              <a:ext cx="288471" cy="216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09" name="Google Shape;609;p33"/>
          <p:cNvCxnSpPr>
            <a:stCxn id="608" idx="1"/>
            <a:endCxn id="597" idx="3"/>
          </p:cNvCxnSpPr>
          <p:nvPr/>
        </p:nvCxnSpPr>
        <p:spPr>
          <a:xfrm flipH="1">
            <a:off x="6492935" y="6275451"/>
            <a:ext cx="437700" cy="193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0" name="Google Shape;610;p33"/>
          <p:cNvCxnSpPr>
            <a:stCxn id="607" idx="2"/>
            <a:endCxn id="584" idx="3"/>
          </p:cNvCxnSpPr>
          <p:nvPr/>
        </p:nvCxnSpPr>
        <p:spPr>
          <a:xfrm rot="10800000">
            <a:off x="6492989" y="5869039"/>
            <a:ext cx="395400" cy="12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1" name="Google Shape;611;p33"/>
          <p:cNvCxnSpPr>
            <a:stCxn id="608" idx="6"/>
            <a:endCxn id="605" idx="1"/>
          </p:cNvCxnSpPr>
          <p:nvPr/>
        </p:nvCxnSpPr>
        <p:spPr>
          <a:xfrm rot="10800000" flipH="1">
            <a:off x="7176861" y="6330021"/>
            <a:ext cx="1020900" cy="21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12" name="Google Shape;612;p33"/>
          <p:cNvSpPr/>
          <p:nvPr/>
        </p:nvSpPr>
        <p:spPr>
          <a:xfrm>
            <a:off x="5339580" y="1961545"/>
            <a:ext cx="3696916" cy="132343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module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copy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also a method </a:t>
            </a:r>
            <a:r>
              <a:rPr lang="en-GB" sz="2000" b="0" i="0" u="none" strike="noStrike" cap="none" dirty="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copy()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</a:t>
            </a:r>
            <a:r>
              <a:rPr lang="en-GB" sz="2000" b="0" i="0" u="none" strike="noStrike" cap="none" dirty="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doing a shallow copy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i.e. identical to the slice operator [:]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CC11D6D-C653-138A-3A88-FDD513E5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35" y="2186012"/>
            <a:ext cx="2485975" cy="2485975"/>
          </a:xfrm>
          <a:prstGeom prst="rect">
            <a:avLst/>
          </a:prstGeom>
        </p:spPr>
      </p:pic>
      <p:pic>
        <p:nvPicPr>
          <p:cNvPr id="618" name="Google Shape;618;p34" descr="http://affiliate-101.com/wp-content/uploads/2014/08/quiz_image.jpg"/>
          <p:cNvPicPr preferRelativeResize="0"/>
          <p:nvPr/>
        </p:nvPicPr>
        <p:blipFill rotWithShape="1">
          <a:blip r:embed="rId4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4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620" name="Google Shape;620;p34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34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34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193675" y="922338"/>
            <a:ext cx="82740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Determine the output of these 4 programs.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 rotWithShape="1">
          <a:blip r:embed="rId5">
            <a:alphaModFix/>
          </a:blip>
          <a:srcRect t="2937"/>
          <a:stretch/>
        </p:blipFill>
        <p:spPr>
          <a:xfrm>
            <a:off x="3622422" y="1382016"/>
            <a:ext cx="2995613" cy="265112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29" name="Google Shape;62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" y="4051300"/>
            <a:ext cx="2881313" cy="2579688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30" name="Google Shape;630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6325" y="4126865"/>
            <a:ext cx="2895600" cy="262572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31" name="Google Shape;631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825" y="1362075"/>
            <a:ext cx="2935288" cy="26511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D5B06-921F-21BA-2B98-3FF6370A26C0}"/>
              </a:ext>
            </a:extLst>
          </p:cNvPr>
          <p:cNvSpPr txBox="1"/>
          <p:nvPr/>
        </p:nvSpPr>
        <p:spPr>
          <a:xfrm>
            <a:off x="22225" y="1192668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43F26-7947-17D7-21AB-5312C18768F2}"/>
              </a:ext>
            </a:extLst>
          </p:cNvPr>
          <p:cNvSpPr txBox="1"/>
          <p:nvPr/>
        </p:nvSpPr>
        <p:spPr>
          <a:xfrm>
            <a:off x="3265018" y="1331536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1B7C-8FD5-5274-4413-6E8A3C5B21A2}"/>
              </a:ext>
            </a:extLst>
          </p:cNvPr>
          <p:cNvSpPr txBox="1"/>
          <p:nvPr/>
        </p:nvSpPr>
        <p:spPr>
          <a:xfrm>
            <a:off x="-42477" y="3957588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910A-BF68-7230-2769-2264855DB6F6}"/>
              </a:ext>
            </a:extLst>
          </p:cNvPr>
          <p:cNvSpPr txBox="1"/>
          <p:nvPr/>
        </p:nvSpPr>
        <p:spPr>
          <a:xfrm>
            <a:off x="3310540" y="4030856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6F3C8-E9AA-9B89-0FA7-9A1B5FBD1038}"/>
              </a:ext>
            </a:extLst>
          </p:cNvPr>
          <p:cNvSpPr txBox="1"/>
          <p:nvPr/>
        </p:nvSpPr>
        <p:spPr>
          <a:xfrm>
            <a:off x="7342187" y="4919661"/>
            <a:ext cx="168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hlinkClick r:id="rId9"/>
              </a:rPr>
              <a:t>Check Results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146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34" descr="http://affiliate-101.com/wp-content/uploads/2014/08/quiz_image.jpg"/>
          <p:cNvPicPr preferRelativeResize="0"/>
          <p:nvPr/>
        </p:nvPicPr>
        <p:blipFill rotWithShape="1">
          <a:blip r:embed="rId3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4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620" name="Google Shape;620;p34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34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34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193675" y="922338"/>
            <a:ext cx="82740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Determine the output of these 4 programs.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 rotWithShape="1">
          <a:blip r:embed="rId4">
            <a:alphaModFix/>
          </a:blip>
          <a:srcRect t="2937"/>
          <a:stretch/>
        </p:blipFill>
        <p:spPr>
          <a:xfrm>
            <a:off x="4660900" y="1371600"/>
            <a:ext cx="2995613" cy="265112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29" name="Google Shape;62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" y="4051300"/>
            <a:ext cx="2881313" cy="2579688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30" name="Google Shape;630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0900" y="4211638"/>
            <a:ext cx="2895600" cy="262572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31" name="Google Shape;631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825" y="1362075"/>
            <a:ext cx="2935288" cy="26511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32" name="Google Shape;632;p34"/>
          <p:cNvPicPr preferRelativeResize="0"/>
          <p:nvPr/>
        </p:nvPicPr>
        <p:blipFill rotWithShape="1">
          <a:blip r:embed="rId8">
            <a:alphaModFix/>
          </a:blip>
          <a:srcRect b="74332"/>
          <a:stretch/>
        </p:blipFill>
        <p:spPr>
          <a:xfrm>
            <a:off x="1930400" y="1320800"/>
            <a:ext cx="2486025" cy="12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4"/>
          <p:cNvPicPr preferRelativeResize="0"/>
          <p:nvPr/>
        </p:nvPicPr>
        <p:blipFill rotWithShape="1">
          <a:blip r:embed="rId8">
            <a:alphaModFix/>
          </a:blip>
          <a:srcRect t="50000" b="25000"/>
          <a:stretch/>
        </p:blipFill>
        <p:spPr>
          <a:xfrm>
            <a:off x="2016125" y="3952875"/>
            <a:ext cx="2314575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4"/>
          <p:cNvPicPr preferRelativeResize="0"/>
          <p:nvPr/>
        </p:nvPicPr>
        <p:blipFill rotWithShape="1">
          <a:blip r:embed="rId8">
            <a:alphaModFix/>
          </a:blip>
          <a:srcRect t="75490"/>
          <a:stretch/>
        </p:blipFill>
        <p:spPr>
          <a:xfrm>
            <a:off x="6657176" y="4156300"/>
            <a:ext cx="2452687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4"/>
          <p:cNvPicPr preferRelativeResize="0"/>
          <p:nvPr/>
        </p:nvPicPr>
        <p:blipFill rotWithShape="1">
          <a:blip r:embed="rId8">
            <a:alphaModFix/>
          </a:blip>
          <a:srcRect t="25233" b="49535"/>
          <a:stretch/>
        </p:blipFill>
        <p:spPr>
          <a:xfrm>
            <a:off x="6324600" y="1152525"/>
            <a:ext cx="2663825" cy="126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4" descr="DC_1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11760" y="2492896"/>
            <a:ext cx="2141121" cy="16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4" descr="DC_2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48264" y="2492896"/>
            <a:ext cx="2104734" cy="158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4" descr="DC_2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11760" y="5242500"/>
            <a:ext cx="2104734" cy="158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4" descr="DC_3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74660" y="5575755"/>
            <a:ext cx="3369340" cy="1268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D5B06-921F-21BA-2B98-3FF6370A26C0}"/>
              </a:ext>
            </a:extLst>
          </p:cNvPr>
          <p:cNvSpPr txBox="1"/>
          <p:nvPr/>
        </p:nvSpPr>
        <p:spPr>
          <a:xfrm>
            <a:off x="22225" y="1192668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43F26-7947-17D7-21AB-5312C18768F2}"/>
              </a:ext>
            </a:extLst>
          </p:cNvPr>
          <p:cNvSpPr txBox="1"/>
          <p:nvPr/>
        </p:nvSpPr>
        <p:spPr>
          <a:xfrm>
            <a:off x="4487700" y="1243171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1B7C-8FD5-5274-4413-6E8A3C5B21A2}"/>
              </a:ext>
            </a:extLst>
          </p:cNvPr>
          <p:cNvSpPr txBox="1"/>
          <p:nvPr/>
        </p:nvSpPr>
        <p:spPr>
          <a:xfrm>
            <a:off x="-42477" y="3957588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910A-BF68-7230-2769-2264855DB6F6}"/>
              </a:ext>
            </a:extLst>
          </p:cNvPr>
          <p:cNvSpPr txBox="1"/>
          <p:nvPr/>
        </p:nvSpPr>
        <p:spPr>
          <a:xfrm>
            <a:off x="4416425" y="4083359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179388" y="971550"/>
            <a:ext cx="8713787" cy="54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shallow and deep copying is </a:t>
            </a:r>
            <a:r>
              <a:rPr lang="en-GB" sz="28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only relevant for compound objects</a:t>
            </a:r>
            <a:r>
              <a:rPr lang="en-GB" sz="2800" b="0" i="0" u="none" strike="noStrike" cap="none" dirty="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(objects that contain other objects, like lists or class instances):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8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shallow copy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 new compound object and then (to the extent possible)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inserts </a:t>
            </a:r>
            <a:r>
              <a:rPr lang="en-GB" sz="28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GB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it to the objects found in the original.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8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deep copy</a:t>
            </a:r>
            <a:r>
              <a:rPr lang="en-GB" sz="28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 new compound object and then, recursively, inserts </a:t>
            </a:r>
            <a:r>
              <a:rPr lang="en-GB" sz="28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copies</a:t>
            </a:r>
            <a:r>
              <a:rPr lang="en-GB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it of the objects found in the original.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Note, a </a:t>
            </a:r>
            <a:r>
              <a:rPr lang="en-GB" sz="28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shallow copy constructs a new object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an </a:t>
            </a:r>
            <a:r>
              <a:rPr lang="en-GB" sz="28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assignment will simply point the new variable at the existing object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to copy an instance of a user-defined class?</a:t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214313" y="1268760"/>
            <a:ext cx="8713787" cy="589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your 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own copy function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returns a new class instance instantiated with the attribute values of the instance being copied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GB" sz="2600" b="0" i="0" u="none" strike="noStrike" cap="none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tries to copy a user-defined class object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function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x.__</a:t>
            </a:r>
            <a:r>
              <a:rPr lang="en-GB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deepcopy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if  you want to change they way a deep copy is done (e.g. if your copy operation is a combination of copying contents and replacing something at the same time). More information on this here </a:t>
            </a:r>
            <a:r>
              <a:rPr lang="en-GB" sz="2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https://pymotw.com/3/copy/index.html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179388" y="1111250"/>
            <a:ext cx="8713787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alibri"/>
              <a:buChar char="•"/>
            </a:pPr>
            <a:r>
              <a:rPr lang="en-GB" sz="32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Read data from file / print data to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/>
          <p:nvPr/>
        </p:nvSpPr>
        <p:spPr>
          <a:xfrm>
            <a:off x="107950" y="908050"/>
            <a:ext cx="82084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csv file: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Projects-year1_Partial.csv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/>
          </p:nvPr>
        </p:nvSpPr>
        <p:spPr>
          <a:xfrm>
            <a:off x="2339975" y="11588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pic>
        <p:nvPicPr>
          <p:cNvPr id="668" name="Google Shape;6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12" y="1700808"/>
            <a:ext cx="7817904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8"/>
          <p:cNvSpPr/>
          <p:nvPr/>
        </p:nvSpPr>
        <p:spPr>
          <a:xfrm>
            <a:off x="5219700" y="4652963"/>
            <a:ext cx="4032820" cy="2389406"/>
          </a:xfrm>
          <a:prstGeom prst="cloudCallout">
            <a:avLst>
              <a:gd name="adj1" fmla="val -12392"/>
              <a:gd name="adj2" fmla="val -63861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read in such files, modify them and print data into a file?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/>
          <p:nvPr/>
        </p:nvSpPr>
        <p:spPr>
          <a:xfrm>
            <a:off x="179388" y="836613"/>
            <a:ext cx="8713787" cy="509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GB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Python’s inbuilt module </a:t>
            </a:r>
            <a:r>
              <a:rPr lang="en-GB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import or export spreadsheets and databases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use in the Python interpreter, use the </a:t>
            </a:r>
            <a:r>
              <a:rPr lang="en-GB" sz="2600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r>
              <a:rPr lang="en-GB" sz="26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module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(Comma Separated Values).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csv module includes various built in functions but we will focus on two only: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1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–"/>
            </a:pPr>
            <a:r>
              <a:rPr lang="en-GB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csv.reader</a:t>
            </a:r>
            <a:endParaRPr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marR="0" lvl="1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–"/>
            </a:pPr>
            <a:r>
              <a:rPr lang="en-GB" sz="2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csv.writer</a:t>
            </a:r>
            <a:endParaRPr sz="2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functions allow you to 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edit, modify, and manipulate the data</a:t>
            </a:r>
            <a:r>
              <a:rPr lang="en-GB" sz="2600" b="0" i="0" u="none" strike="noStrike" cap="none" dirty="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in a csv file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9"/>
          <p:cNvSpPr txBox="1">
            <a:spLocks noGrp="1"/>
          </p:cNvSpPr>
          <p:nvPr>
            <p:ph type="title"/>
          </p:nvPr>
        </p:nvSpPr>
        <p:spPr>
          <a:xfrm>
            <a:off x="2339975" y="11588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0B455-0D25-9E4D-8D68-56FA1AD00136}"/>
              </a:ext>
            </a:extLst>
          </p:cNvPr>
          <p:cNvSpPr txBox="1"/>
          <p:nvPr/>
        </p:nvSpPr>
        <p:spPr>
          <a:xfrm>
            <a:off x="1267097" y="5749414"/>
            <a:ext cx="6296297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 approaches: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Read CSV files Using NumPy </a:t>
            </a:r>
            <a:r>
              <a:rPr lang="en-GB" sz="200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loadtxt</a:t>
            </a:r>
            <a:r>
              <a:rPr lang="en-GB" sz="200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Read CSV files Using Pandas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read_csv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() function</a:t>
            </a:r>
            <a:endParaRPr lang="en-GB" sz="2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421382"/>
            <a:ext cx="8994356" cy="135954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0"/>
          <p:cNvSpPr/>
          <p:nvPr/>
        </p:nvSpPr>
        <p:spPr>
          <a:xfrm>
            <a:off x="107950" y="908050"/>
            <a:ext cx="41767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from a csv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0"/>
          <p:cNvSpPr txBox="1">
            <a:spLocks noGrp="1"/>
          </p:cNvSpPr>
          <p:nvPr>
            <p:ph type="title"/>
          </p:nvPr>
        </p:nvSpPr>
        <p:spPr>
          <a:xfrm>
            <a:off x="2339975" y="11588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107950" y="4115260"/>
            <a:ext cx="8964613" cy="233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name_of_csvfile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newline=‘’)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returns a </a:t>
            </a:r>
            <a:r>
              <a:rPr lang="en-GB" sz="22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file object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https://docs.python.org/3/library/functions.html#open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pull data from a file object, use the reader function 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csv.reader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will generate a </a:t>
            </a:r>
            <a:r>
              <a:rPr lang="en-GB" sz="22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reader object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https://docs.python.org/3/library/csv.html#module-csv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read from the </a:t>
            </a:r>
            <a:r>
              <a:rPr lang="en-GB" sz="22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reader object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 as a </a:t>
            </a:r>
            <a:r>
              <a:rPr lang="en-GB" sz="2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strings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2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automatic data type conversion is performed!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0"/>
          <p:cNvPicPr preferRelativeResize="0"/>
          <p:nvPr/>
        </p:nvPicPr>
        <p:blipFill rotWithShape="1">
          <a:blip r:embed="rId6">
            <a:alphaModFix/>
          </a:blip>
          <a:srcRect t="3755"/>
          <a:stretch/>
        </p:blipFill>
        <p:spPr>
          <a:xfrm>
            <a:off x="4593196" y="2646735"/>
            <a:ext cx="4527550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0"/>
          <p:cNvSpPr txBox="1"/>
          <p:nvPr/>
        </p:nvSpPr>
        <p:spPr>
          <a:xfrm>
            <a:off x="63500" y="3000177"/>
            <a:ext cx="1169988" cy="646112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open(…)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1341438" y="2989064"/>
            <a:ext cx="1524000" cy="6461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csv.reader(…)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 txBox="1"/>
          <p:nvPr/>
        </p:nvSpPr>
        <p:spPr>
          <a:xfrm>
            <a:off x="2916238" y="3000177"/>
            <a:ext cx="1524000" cy="646112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string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765175" y="3765352"/>
            <a:ext cx="936625" cy="228600"/>
          </a:xfrm>
          <a:prstGeom prst="curvedUpArrow">
            <a:avLst>
              <a:gd name="adj1" fmla="val 24944"/>
              <a:gd name="adj2" fmla="val 49906"/>
              <a:gd name="adj3" fmla="val 25000"/>
            </a:avLst>
          </a:prstGeom>
          <a:solidFill>
            <a:srgbClr val="51B04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2584450" y="3778052"/>
            <a:ext cx="936625" cy="227012"/>
          </a:xfrm>
          <a:prstGeom prst="curvedUpArrow">
            <a:avLst>
              <a:gd name="adj1" fmla="val 25118"/>
              <a:gd name="adj2" fmla="val 50256"/>
              <a:gd name="adj3" fmla="val 25000"/>
            </a:avLst>
          </a:prstGeom>
          <a:solidFill>
            <a:srgbClr val="51B04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39906" y="116632"/>
            <a:ext cx="3152381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Object-oriented programming (OOP)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179513" y="1087438"/>
            <a:ext cx="8856984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OOP terminology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alibri"/>
              <a:buChar char="•"/>
            </a:pPr>
            <a:r>
              <a:rPr lang="en-GB" sz="24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Objects: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Python’s abstraction for data. Everything in Python (e.g. an integer, list, module, function, etc) is an object and can be assigned to a variable.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alibri"/>
              <a:buChar char="•"/>
            </a:pPr>
            <a:r>
              <a:rPr lang="en-GB" sz="24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structure for defining a type of object.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alibri"/>
              <a:buChar char="•"/>
            </a:pPr>
            <a:r>
              <a:rPr lang="en-GB" sz="24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that is associated/part of a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method  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Class method  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alibri"/>
              <a:buChar char="•"/>
            </a:pPr>
            <a:r>
              <a:rPr lang="en-GB" sz="24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Instance: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that is of a particular class.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alibri"/>
              <a:buChar char="•"/>
            </a:pPr>
            <a:r>
              <a:rPr lang="en-GB" sz="24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Attribute: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or properties of a class or an 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attributes  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 attributes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660066"/>
                </a:solidFill>
                <a:latin typeface="Courier"/>
                <a:ea typeface="Courier"/>
                <a:cs typeface="Courier"/>
                <a:sym typeface="Courier"/>
              </a:rPr>
              <a:t>self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Refers to the instance calling the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660066"/>
                </a:solidFill>
                <a:latin typeface="Courier"/>
                <a:ea typeface="Courier"/>
                <a:cs typeface="Courier"/>
                <a:sym typeface="Courier"/>
              </a:rPr>
              <a:t>cls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Refers to the class calling the method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1"/>
          <p:cNvSpPr txBox="1">
            <a:spLocks noGrp="1"/>
          </p:cNvSpPr>
          <p:nvPr>
            <p:ph type="title"/>
          </p:nvPr>
        </p:nvSpPr>
        <p:spPr>
          <a:xfrm>
            <a:off x="2339975" y="11588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699" name="Google Shape;699;p41"/>
          <p:cNvSpPr/>
          <p:nvPr/>
        </p:nvSpPr>
        <p:spPr>
          <a:xfrm>
            <a:off x="193675" y="981075"/>
            <a:ext cx="895032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read in the data from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Projects-year1_Partial.csv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 increase the revenue of each project by £100.  Then, for each project, print out “project ID, increased revenue”.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8" y="3860800"/>
            <a:ext cx="7488237" cy="113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1"/>
          <p:cNvPicPr preferRelativeResize="0"/>
          <p:nvPr/>
        </p:nvPicPr>
        <p:blipFill rotWithShape="1">
          <a:blip r:embed="rId4">
            <a:alphaModFix/>
          </a:blip>
          <a:srcRect t="3755"/>
          <a:stretch/>
        </p:blipFill>
        <p:spPr>
          <a:xfrm>
            <a:off x="3635375" y="5035550"/>
            <a:ext cx="4786313" cy="151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9700" y="1893888"/>
            <a:ext cx="3697288" cy="2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1"/>
          <p:cNvSpPr/>
          <p:nvPr/>
        </p:nvSpPr>
        <p:spPr>
          <a:xfrm>
            <a:off x="323528" y="5229200"/>
            <a:ext cx="2592288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read from the reader object is returned as a </a:t>
            </a:r>
            <a:r>
              <a:rPr lang="en-GB" sz="2000" b="1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list of strings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2"/>
          <p:cNvSpPr txBox="1">
            <a:spLocks noGrp="1"/>
          </p:cNvSpPr>
          <p:nvPr>
            <p:ph type="title"/>
          </p:nvPr>
        </p:nvSpPr>
        <p:spPr>
          <a:xfrm>
            <a:off x="2339975" y="444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710" name="Google Shape;710;p42"/>
          <p:cNvSpPr/>
          <p:nvPr/>
        </p:nvSpPr>
        <p:spPr>
          <a:xfrm>
            <a:off x="193675" y="836613"/>
            <a:ext cx="895032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read in the data from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Projects-year1_Partial.csv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 increase the revenue of each project by £100.  Then, for each project, print out “project ID, increased revenue”.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844675"/>
            <a:ext cx="6959600" cy="105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7875" y="5715000"/>
            <a:ext cx="1968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888" y="3105150"/>
            <a:ext cx="6632575" cy="1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42"/>
          <p:cNvSpPr/>
          <p:nvPr/>
        </p:nvSpPr>
        <p:spPr>
          <a:xfrm>
            <a:off x="3376613" y="2767013"/>
            <a:ext cx="1322387" cy="5762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15" name="Google Shape;71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59175" y="3416300"/>
            <a:ext cx="5499100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425" y="4549775"/>
            <a:ext cx="6473825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2"/>
          <p:cNvSpPr/>
          <p:nvPr/>
        </p:nvSpPr>
        <p:spPr>
          <a:xfrm>
            <a:off x="3376613" y="4549775"/>
            <a:ext cx="1322387" cy="5762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5354638" y="2974975"/>
            <a:ext cx="3595687" cy="3683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cannot be converted to float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19" name="Google Shape;71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5350" y="4265613"/>
            <a:ext cx="1704975" cy="1395412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2"/>
          <p:cNvSpPr/>
          <p:nvPr/>
        </p:nvSpPr>
        <p:spPr>
          <a:xfrm>
            <a:off x="7164288" y="1628800"/>
            <a:ext cx="1944216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from the reader object is returned as a </a:t>
            </a:r>
            <a:r>
              <a:rPr lang="en-GB" sz="1800" b="1" i="0" u="none" strike="noStrike" cap="none" dirty="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list of strings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1862720" y="4221088"/>
            <a:ext cx="3744417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25" y="4387850"/>
            <a:ext cx="5867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3"/>
          <p:cNvSpPr txBox="1">
            <a:spLocks noGrp="1"/>
          </p:cNvSpPr>
          <p:nvPr>
            <p:ph type="title"/>
          </p:nvPr>
        </p:nvSpPr>
        <p:spPr>
          <a:xfrm>
            <a:off x="2339975" y="444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729" name="Google Shape;729;p43"/>
          <p:cNvSpPr/>
          <p:nvPr/>
        </p:nvSpPr>
        <p:spPr>
          <a:xfrm>
            <a:off x="193675" y="836613"/>
            <a:ext cx="905884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read in the data from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Projects-year1_Partial.csv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 increase the revenue of each project by £100.  Then, for each project, print out “project ID, increased revenue”. </a:t>
            </a:r>
            <a:r>
              <a:rPr lang="en-GB" sz="2000" b="0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Let’s also store the project IDs and revenues in a list.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7875" y="5715000"/>
            <a:ext cx="1968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425" y="1844824"/>
            <a:ext cx="6473825" cy="229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9638" y="2301875"/>
            <a:ext cx="1704975" cy="1395413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3"/>
          <p:cNvSpPr/>
          <p:nvPr/>
        </p:nvSpPr>
        <p:spPr>
          <a:xfrm>
            <a:off x="2801938" y="4194175"/>
            <a:ext cx="1320800" cy="5762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4" name="Google Shape;734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5825" y="4133850"/>
            <a:ext cx="1860550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4"/>
          <p:cNvSpPr/>
          <p:nvPr/>
        </p:nvSpPr>
        <p:spPr>
          <a:xfrm>
            <a:off x="107950" y="908050"/>
            <a:ext cx="41767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data to a csv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4"/>
          <p:cNvSpPr txBox="1">
            <a:spLocks noGrp="1"/>
          </p:cNvSpPr>
          <p:nvPr>
            <p:ph type="title"/>
          </p:nvPr>
        </p:nvSpPr>
        <p:spPr>
          <a:xfrm>
            <a:off x="2339975" y="11588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>
            <a:off x="-62639" y="4070405"/>
            <a:ext cx="944176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name_of_csvfile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‘w’, newline=‘’)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returns a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file object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‘w’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the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write mode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used to edit and write new information to the file (any existing files with the same name will be erased when this mode is activated)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data to a file, use the function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csv.writer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will return a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writer object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converting the user’s data into delimited strings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given file-like object.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•"/>
            </a:pPr>
            <a:r>
              <a:rPr lang="en-GB" sz="21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csvwriter.writerow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(row)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the </a:t>
            </a:r>
            <a:r>
              <a:rPr lang="en-GB" sz="21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row item to the writer’s file object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1401762"/>
            <a:ext cx="8883525" cy="132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6388" y="1155700"/>
            <a:ext cx="4248150" cy="700088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4"/>
          <p:cNvSpPr txBox="1"/>
          <p:nvPr/>
        </p:nvSpPr>
        <p:spPr>
          <a:xfrm>
            <a:off x="547688" y="2988047"/>
            <a:ext cx="1647825" cy="6461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open(…,’w’,…)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2522538" y="2981697"/>
            <a:ext cx="1450975" cy="6477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csv.writer(…)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4284663" y="2889622"/>
            <a:ext cx="4679950" cy="922338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csvwriter_object.writerow(…) OR csv.writer(…).writerow(…)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list as a row of comma separated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1979613" y="3643685"/>
            <a:ext cx="936625" cy="433387"/>
          </a:xfrm>
          <a:prstGeom prst="curvedUpArrow">
            <a:avLst>
              <a:gd name="adj1" fmla="val 24964"/>
              <a:gd name="adj2" fmla="val 49917"/>
              <a:gd name="adj3" fmla="val 25000"/>
            </a:avLst>
          </a:prstGeom>
          <a:solidFill>
            <a:srgbClr val="51B04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3697288" y="3811960"/>
            <a:ext cx="1019175" cy="265112"/>
          </a:xfrm>
          <a:prstGeom prst="curvedUpArrow">
            <a:avLst>
              <a:gd name="adj1" fmla="val 24899"/>
              <a:gd name="adj2" fmla="val 49816"/>
              <a:gd name="adj3" fmla="val 25000"/>
            </a:avLst>
          </a:prstGeom>
          <a:solidFill>
            <a:srgbClr val="51B04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5" y="1266825"/>
            <a:ext cx="7943850" cy="4465638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5"/>
          <p:cNvSpPr txBox="1">
            <a:spLocks noGrp="1"/>
          </p:cNvSpPr>
          <p:nvPr>
            <p:ph type="title"/>
          </p:nvPr>
        </p:nvSpPr>
        <p:spPr>
          <a:xfrm>
            <a:off x="2339975" y="-26988"/>
            <a:ext cx="67691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Reading and writing data</a:t>
            </a:r>
            <a:endParaRPr/>
          </a:p>
        </p:txBody>
      </p:sp>
      <p:sp>
        <p:nvSpPr>
          <p:cNvPr id="757" name="Google Shape;757;p45"/>
          <p:cNvSpPr/>
          <p:nvPr/>
        </p:nvSpPr>
        <p:spPr>
          <a:xfrm>
            <a:off x="107950" y="836613"/>
            <a:ext cx="9128125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out the header, project ID and updated revenues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25" y="5861050"/>
            <a:ext cx="6223000" cy="92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759" name="Google Shape;75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825" y="5732463"/>
            <a:ext cx="3705225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5" descr="Screen Shot 2017-02-26 at 22.34.0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42150" y="1266825"/>
            <a:ext cx="1987550" cy="15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5"/>
          <p:cNvSpPr/>
          <p:nvPr/>
        </p:nvSpPr>
        <p:spPr>
          <a:xfrm>
            <a:off x="31750" y="4906963"/>
            <a:ext cx="6226175" cy="8334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0" y="4692413"/>
            <a:ext cx="6804248" cy="11128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3" name="Google Shape;763;p45"/>
          <p:cNvPicPr preferRelativeResize="0"/>
          <p:nvPr/>
        </p:nvPicPr>
        <p:blipFill rotWithShape="1">
          <a:blip r:embed="rId7">
            <a:alphaModFix/>
          </a:blip>
          <a:srcRect t="-2607"/>
          <a:stretch/>
        </p:blipFill>
        <p:spPr>
          <a:xfrm>
            <a:off x="7236296" y="3904286"/>
            <a:ext cx="1860550" cy="154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6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6"/>
          <p:cNvSpPr/>
          <p:nvPr/>
        </p:nvSpPr>
        <p:spPr>
          <a:xfrm>
            <a:off x="179388" y="1111250"/>
            <a:ext cx="8713787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vs shallow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from file / print data to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alibri"/>
              <a:buChar char="•"/>
            </a:pPr>
            <a:r>
              <a:rPr lang="en-GB" sz="32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/>
          </a:p>
        </p:txBody>
      </p:sp>
      <p:sp>
        <p:nvSpPr>
          <p:cNvPr id="777" name="Google Shape;777;p47"/>
          <p:cNvSpPr/>
          <p:nvPr/>
        </p:nvSpPr>
        <p:spPr>
          <a:xfrm>
            <a:off x="179388" y="1117600"/>
            <a:ext cx="8964612" cy="52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it is desirable to call the same function with a </a:t>
            </a:r>
            <a:r>
              <a:rPr lang="en-GB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variable number of arguments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just different values)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function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called in several different ways: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range(m, n, s)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example, range(4,11,2) would result in the sequence 4, 6, 8,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range(m, n)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equivalent of range(m, n, 1). We say that the </a:t>
            </a:r>
            <a:r>
              <a:rPr lang="en-GB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step is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range(n)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equivalent of range(0, n) or range(0, n, 1). In other words, the </a:t>
            </a:r>
            <a:r>
              <a:rPr lang="en-GB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start is 0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/>
          <p:nvPr/>
        </p:nvSpPr>
        <p:spPr>
          <a:xfrm>
            <a:off x="250825" y="971550"/>
            <a:ext cx="8893175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forms to defined functions with a variable number of arguments: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arguments (*args, **kwargs)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Arbitrary argument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8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9"/>
          <p:cNvSpPr/>
          <p:nvPr/>
        </p:nvSpPr>
        <p:spPr>
          <a:xfrm>
            <a:off x="250825" y="971550"/>
            <a:ext cx="8893175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forms to defined functions with a variable number of arguments: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AutoNum type="arabicPeriod"/>
            </a:pPr>
            <a:r>
              <a:rPr lang="en-GB" sz="2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arguments (*args, **kwargs)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Arbitrary argument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9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0"/>
          <p:cNvSpPr/>
          <p:nvPr/>
        </p:nvSpPr>
        <p:spPr>
          <a:xfrm>
            <a:off x="107950" y="971550"/>
            <a:ext cx="903605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Calibri"/>
              <a:buChar char="•"/>
            </a:pPr>
            <a:r>
              <a:rPr lang="en-GB" sz="26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Default arguments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you to make some arguments of functions as optional and use default values if the user does not want to provide values for such arguments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default argument values using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argument_name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default value</a:t>
            </a:r>
            <a:r>
              <a:rPr lang="en-GB" sz="2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function definition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6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value of a default argument should be immutable</a:t>
            </a: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a </a:t>
            </a:r>
            <a:r>
              <a:rPr lang="en-GB" sz="26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 sz="26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0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/>
          </a:p>
        </p:txBody>
      </p:sp>
      <p:pic>
        <p:nvPicPr>
          <p:cNvPr id="799" name="Google Shape;799;p50" descr="Screen Shot 2017-02-24 at 22.22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365625"/>
            <a:ext cx="5184775" cy="1893888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00" name="Google Shape;800;p50" descr="Screen Shot 2017-02-24 at 22.23.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7175" y="5300663"/>
            <a:ext cx="4465638" cy="80962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2051050" y="58738"/>
            <a:ext cx="70580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Object-oriented programming (OOP)</a:t>
            </a:r>
            <a:endParaRPr/>
          </a:p>
        </p:txBody>
      </p:sp>
      <p:pic>
        <p:nvPicPr>
          <p:cNvPr id="172" name="Google Shape;172;p8" descr="Screen Shot 2017-02-05 at 22.10.20.png"/>
          <p:cNvPicPr preferRelativeResize="0"/>
          <p:nvPr/>
        </p:nvPicPr>
        <p:blipFill rotWithShape="1">
          <a:blip r:embed="rId3">
            <a:alphaModFix/>
          </a:blip>
          <a:srcRect t="4678"/>
          <a:stretch/>
        </p:blipFill>
        <p:spPr>
          <a:xfrm>
            <a:off x="179388" y="1052513"/>
            <a:ext cx="621982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 descr="Screen Shot 2017-02-05 at 22.30.12.png"/>
          <p:cNvPicPr preferRelativeResize="0"/>
          <p:nvPr/>
        </p:nvPicPr>
        <p:blipFill rotWithShape="1">
          <a:blip r:embed="rId4">
            <a:alphaModFix/>
          </a:blip>
          <a:srcRect t="1472" b="1"/>
          <a:stretch/>
        </p:blipFill>
        <p:spPr>
          <a:xfrm>
            <a:off x="900113" y="1628775"/>
            <a:ext cx="6197600" cy="352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 descr="Screen Shot 2017-02-05 at 22.20.58.png"/>
          <p:cNvSpPr/>
          <p:nvPr/>
        </p:nvSpPr>
        <p:spPr>
          <a:xfrm>
            <a:off x="1395413" y="2205038"/>
            <a:ext cx="70961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8" descr="Screen Shot 2017-02-05 at 22.42.35.png"/>
          <p:cNvSpPr/>
          <p:nvPr/>
        </p:nvSpPr>
        <p:spPr>
          <a:xfrm>
            <a:off x="2124075" y="2725738"/>
            <a:ext cx="6732588" cy="413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p8" descr="Screen Shot 2018-02-23 at 23.13.27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51050" y="2492375"/>
            <a:ext cx="6073775" cy="323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 descr="Screen Shot 2018-02-23 at 23.14.0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2500" y="3357563"/>
            <a:ext cx="5200650" cy="314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0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1654B-D158-68A4-406C-AE9EC509C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9" t="24095" r="27287" b="14883"/>
          <a:stretch/>
        </p:blipFill>
        <p:spPr>
          <a:xfrm>
            <a:off x="3985894" y="2780030"/>
            <a:ext cx="4959425" cy="393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C9E8E-9E00-6FC6-1A16-A3660B0A6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98" t="48829" r="52173" b="37118"/>
          <a:stretch/>
        </p:blipFill>
        <p:spPr>
          <a:xfrm>
            <a:off x="185605" y="1038488"/>
            <a:ext cx="3981446" cy="129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0B323-7FAA-674F-4692-450366331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13" t="74749" r="45429" b="12369"/>
          <a:stretch/>
        </p:blipFill>
        <p:spPr>
          <a:xfrm>
            <a:off x="4297680" y="1038488"/>
            <a:ext cx="4660715" cy="1292620"/>
          </a:xfrm>
          <a:prstGeom prst="rect">
            <a:avLst/>
          </a:prstGeom>
        </p:spPr>
      </p:pic>
      <p:sp>
        <p:nvSpPr>
          <p:cNvPr id="797" name="Google Shape;797;p50"/>
          <p:cNvSpPr/>
          <p:nvPr/>
        </p:nvSpPr>
        <p:spPr>
          <a:xfrm>
            <a:off x="267289" y="3798139"/>
            <a:ext cx="4145372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7030A0"/>
              </a:buClr>
              <a:buSzPts val="2600"/>
            </a:pPr>
            <a:r>
              <a:rPr lang="en-GB" sz="2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Python, when passing a mutable value as a default argument in a function, </a:t>
            </a:r>
            <a:r>
              <a:rPr lang="en-GB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default argument is mutated anytime that value is mutated</a:t>
            </a:r>
            <a:endParaRPr sz="140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/>
          <p:nvPr/>
        </p:nvSpPr>
        <p:spPr>
          <a:xfrm>
            <a:off x="250825" y="971550"/>
            <a:ext cx="8893175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 </a:t>
            </a:r>
            <a:r>
              <a:rPr lang="en-GB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cannot have a parameter with a default argument value before a parameter without a default argument value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order of parameters declared in the function parameter list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values are assigned to the parameters by position.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/>
          </a:p>
        </p:txBody>
      </p:sp>
      <p:pic>
        <p:nvPicPr>
          <p:cNvPr id="808" name="Google Shape;808;p51" descr="Screen Shot 2017-02-24 at 22.22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413" y="4149725"/>
            <a:ext cx="4537075" cy="1655763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09" name="Google Shape;809;p51" descr="Screen Shot 2017-02-24 at 22.37.0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8988" y="4149725"/>
            <a:ext cx="4527550" cy="1639888"/>
          </a:xfrm>
          <a:prstGeom prst="rect">
            <a:avLst/>
          </a:prstGeom>
          <a:noFill/>
          <a:ln w="952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10" name="Google Shape;810;p51"/>
          <p:cNvSpPr/>
          <p:nvPr/>
        </p:nvSpPr>
        <p:spPr>
          <a:xfrm>
            <a:off x="3132138" y="5013325"/>
            <a:ext cx="1223962" cy="879475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1"/>
          <p:cNvSpPr/>
          <p:nvPr/>
        </p:nvSpPr>
        <p:spPr>
          <a:xfrm>
            <a:off x="7164288" y="5013176"/>
            <a:ext cx="1728192" cy="88011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9B9B9B"/>
                </a:solidFill>
                <a:latin typeface="Tahoma"/>
                <a:ea typeface="Tahoma"/>
                <a:cs typeface="Tahoma"/>
                <a:sym typeface="Tahoma"/>
              </a:rPr>
              <a:t>Invalid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5853113"/>
            <a:ext cx="5926138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1" descr="Screen Shot 2017-02-24 at 22.23.2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25" y="5807075"/>
            <a:ext cx="3097213" cy="560388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E445BBD-F3E3-5C94-45C6-05606F46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65" y="1073859"/>
            <a:ext cx="2439235" cy="2439235"/>
          </a:xfrm>
          <a:prstGeom prst="rect">
            <a:avLst/>
          </a:prstGeom>
        </p:spPr>
      </p:pic>
      <p:pic>
        <p:nvPicPr>
          <p:cNvPr id="819" name="Google Shape;819;p52" descr="Screen Shot 2017-02-24 at 23.08.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456" y="4188914"/>
            <a:ext cx="8361313" cy="33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52" descr="Screen Shot 2017-02-24 at 23.09.0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875" y="4564523"/>
            <a:ext cx="8594725" cy="394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2" descr="Screen Shot 2017-02-24 at 23.10.19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788" y="5051425"/>
            <a:ext cx="8594725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2" descr="Screen Shot 2017-02-24 at 23.12.18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6833" y="6143722"/>
            <a:ext cx="8891588" cy="322263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52"/>
          <p:cNvSpPr/>
          <p:nvPr/>
        </p:nvSpPr>
        <p:spPr>
          <a:xfrm>
            <a:off x="395288" y="981075"/>
            <a:ext cx="7345362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Assuming you have the method below, which alternative function definitions would be valid?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5" name="Google Shape;825;p52"/>
          <p:cNvSpPr txBox="1"/>
          <p:nvPr/>
        </p:nvSpPr>
        <p:spPr>
          <a:xfrm>
            <a:off x="2374900" y="74613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52" descr="Screen Shot 2017-02-24 at 23.05.32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37" y="1975658"/>
            <a:ext cx="6624637" cy="20113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27" name="Google Shape;827;p52" descr="Screen Shot 2017-02-24 at 23.16.47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6340" y="5589531"/>
            <a:ext cx="8852081" cy="29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B4DBF-1263-2003-631D-DC66E551EF9C}"/>
              </a:ext>
            </a:extLst>
          </p:cNvPr>
          <p:cNvSpPr txBox="1"/>
          <p:nvPr/>
        </p:nvSpPr>
        <p:spPr>
          <a:xfrm>
            <a:off x="-34007" y="6105420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DD0DE-01F0-5DBA-AB1A-AAE3A6A31D2C}"/>
              </a:ext>
            </a:extLst>
          </p:cNvPr>
          <p:cNvSpPr txBox="1"/>
          <p:nvPr/>
        </p:nvSpPr>
        <p:spPr>
          <a:xfrm>
            <a:off x="-34008" y="5602096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FEC26-0699-8DEF-1758-D177736108E0}"/>
              </a:ext>
            </a:extLst>
          </p:cNvPr>
          <p:cNvSpPr txBox="1"/>
          <p:nvPr/>
        </p:nvSpPr>
        <p:spPr>
          <a:xfrm>
            <a:off x="1492" y="5091473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7694-8898-75BF-267D-93A61642C818}"/>
              </a:ext>
            </a:extLst>
          </p:cNvPr>
          <p:cNvSpPr txBox="1"/>
          <p:nvPr/>
        </p:nvSpPr>
        <p:spPr>
          <a:xfrm>
            <a:off x="-36773" y="4646005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F65CD-4005-2615-5D2A-D69408800929}"/>
              </a:ext>
            </a:extLst>
          </p:cNvPr>
          <p:cNvSpPr txBox="1"/>
          <p:nvPr/>
        </p:nvSpPr>
        <p:spPr>
          <a:xfrm>
            <a:off x="-17282" y="4228684"/>
            <a:ext cx="528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B597C-EF67-497A-F5A8-6906DD70952E}"/>
              </a:ext>
            </a:extLst>
          </p:cNvPr>
          <p:cNvSpPr txBox="1"/>
          <p:nvPr/>
        </p:nvSpPr>
        <p:spPr>
          <a:xfrm>
            <a:off x="7224256" y="3472798"/>
            <a:ext cx="168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hlinkClick r:id="rId10"/>
              </a:rPr>
              <a:t>Check Results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9253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52" descr="Screen Shot 2017-02-24 at 23.08.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" y="4189413"/>
            <a:ext cx="8397875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52" descr="Screen Shot 2017-02-24 at 23.09.0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788" y="4618038"/>
            <a:ext cx="87122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2" descr="Screen Shot 2017-02-24 at 23.10.19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788" y="5051425"/>
            <a:ext cx="8594725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2" descr="Screen Shot 2017-02-24 at 23.12.18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5915025"/>
            <a:ext cx="8891588" cy="322263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52"/>
          <p:cNvSpPr/>
          <p:nvPr/>
        </p:nvSpPr>
        <p:spPr>
          <a:xfrm>
            <a:off x="395288" y="981075"/>
            <a:ext cx="7345362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Assuming you have the method below, which alternative function definitions would be valid?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4" name="Google Shape;824;p52" descr="http://affiliate-101.com/wp-content/uploads/2014/08/quiz_image.jpg"/>
          <p:cNvPicPr preferRelativeResize="0"/>
          <p:nvPr/>
        </p:nvPicPr>
        <p:blipFill rotWithShape="1">
          <a:blip r:embed="rId7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2"/>
          <p:cNvSpPr txBox="1"/>
          <p:nvPr/>
        </p:nvSpPr>
        <p:spPr>
          <a:xfrm>
            <a:off x="2374900" y="74613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52" descr="Screen Shot 2017-02-24 at 23.05.32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1913" y="1844675"/>
            <a:ext cx="6624637" cy="20113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27" name="Google Shape;827;p52" descr="Screen Shot 2017-02-24 at 23.16.47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325" y="5483225"/>
            <a:ext cx="8921750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52"/>
          <p:cNvSpPr/>
          <p:nvPr/>
        </p:nvSpPr>
        <p:spPr>
          <a:xfrm>
            <a:off x="8578850" y="4110038"/>
            <a:ext cx="465138" cy="428625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9" name="Google Shape;829;p52"/>
          <p:cNvSpPr/>
          <p:nvPr/>
        </p:nvSpPr>
        <p:spPr>
          <a:xfrm>
            <a:off x="8578850" y="5000625"/>
            <a:ext cx="465138" cy="428625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52"/>
          <p:cNvSpPr/>
          <p:nvPr/>
        </p:nvSpPr>
        <p:spPr>
          <a:xfrm>
            <a:off x="8578850" y="5794375"/>
            <a:ext cx="465138" cy="428625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52"/>
          <p:cNvSpPr/>
          <p:nvPr/>
        </p:nvSpPr>
        <p:spPr>
          <a:xfrm>
            <a:off x="8578850" y="4567238"/>
            <a:ext cx="465138" cy="428625"/>
          </a:xfrm>
          <a:prstGeom prst="smileyFace">
            <a:avLst>
              <a:gd name="adj" fmla="val -4653"/>
            </a:avLst>
          </a:prstGeom>
          <a:solidFill>
            <a:srgbClr val="CC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52"/>
          <p:cNvSpPr/>
          <p:nvPr/>
        </p:nvSpPr>
        <p:spPr>
          <a:xfrm>
            <a:off x="8578850" y="5414963"/>
            <a:ext cx="465138" cy="428625"/>
          </a:xfrm>
          <a:prstGeom prst="smileyFace">
            <a:avLst>
              <a:gd name="adj" fmla="val -4653"/>
            </a:avLst>
          </a:prstGeom>
          <a:solidFill>
            <a:srgbClr val="CC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3"/>
          <p:cNvSpPr/>
          <p:nvPr/>
        </p:nvSpPr>
        <p:spPr>
          <a:xfrm>
            <a:off x="250825" y="971550"/>
            <a:ext cx="8893175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forms to defined functions with a variable number of arguments: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argument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AutoNum type="arabicPeriod"/>
            </a:pPr>
            <a:r>
              <a:rPr lang="en-GB" sz="2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Keyword arguments (*args, **kwargs)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AutoNum type="arabicPeriod"/>
            </a:pPr>
            <a:r>
              <a:rPr lang="en-GB" sz="2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Arbitrary argument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3"/>
          <p:cNvSpPr txBox="1">
            <a:spLocks noGrp="1"/>
          </p:cNvSpPr>
          <p:nvPr>
            <p:ph type="title"/>
          </p:nvPr>
        </p:nvSpPr>
        <p:spPr>
          <a:xfrm>
            <a:off x="2339975" y="146050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Variable number of arguments in a function</a:t>
            </a:r>
            <a:endParaRPr/>
          </a:p>
        </p:txBody>
      </p:sp>
      <p:sp>
        <p:nvSpPr>
          <p:cNvPr id="840" name="Google Shape;840;p53"/>
          <p:cNvSpPr/>
          <p:nvPr/>
        </p:nvSpPr>
        <p:spPr>
          <a:xfrm>
            <a:off x="250825" y="4473575"/>
            <a:ext cx="8642350" cy="14388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Please refer to the Python documentary for this topic</a:t>
            </a:r>
            <a:endParaRPr sz="2500" b="0" i="0" u="sng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0" i="0" u="sng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https://docs.python.org/3.5/tutorial/controlflow.html#arbitrary-argument-lists</a:t>
            </a:r>
            <a:endParaRPr sz="2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5" name="Google Shape;845;gf1fdc3ae2c_0_189"/>
          <p:cNvGraphicFramePr/>
          <p:nvPr/>
        </p:nvGraphicFramePr>
        <p:xfrm>
          <a:off x="3421063" y="1081088"/>
          <a:ext cx="8388350" cy="3048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Readings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Exercises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Seminar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6" name="Google Shape;846;gf1fdc3ae2c_0_189" descr="http://lisburnu3a.org/images/NewTimetableIcon.jpg"/>
          <p:cNvPicPr preferRelativeResize="0"/>
          <p:nvPr/>
        </p:nvPicPr>
        <p:blipFill rotWithShape="1">
          <a:blip r:embed="rId3">
            <a:alphaModFix/>
          </a:blip>
          <a:srcRect b="66557"/>
          <a:stretch/>
        </p:blipFill>
        <p:spPr>
          <a:xfrm>
            <a:off x="3059113" y="69850"/>
            <a:ext cx="5113338" cy="884238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f1fdc3ae2c_0_189" descr="data:image/jpeg;base64,/9j/4AAQSkZJRgABAQAAAQABAAD/2wCEAAkGBhMSERUUEhMUFBQWFRgXFhgXFxgVFhQWHBUYGBQWGBcYGyYeGRklHBcXIi8gIycqLDgtFx4xNTAqNSYrLikBCQoKDgwOGg8PGiwkHyUqNSwtLTM0NCwtLSopLywqLC8pLCksLCw0KjAsLCosLCwtLC8sLCksLCwsLCwsLCwsLP/AABEIAKwBEwMBIgACEQEDEQH/xAAcAAEAAgMBAQEAAAAAAAAAAAAABgcDBAUBCAL/xABDEAACAQIDBQYDBQYEBAcAAAABAgMAEQQSIQUGMUFRBxMiYXGBMkKRI1KhscEUM2KCktFTcqLhQ7LC8AgWJERjg7P/xAAbAQEAAwEBAQEAAAAAAAAAAAAAAwQFAgYBB//EADERAAICAQIEBAQGAgMAAAAAAAABAgMRBCEFEjFRE0FhcSKRofAUMoHB0eFCsSMkYv/aAAwDAQACEQMRAD8AvGlKUApSlAKUpQClKUBW/bvtcRbN7oHxYiRU/lXxuf8ASB71871ZHbxtUybSWK/hghUAfxPd2PrbJ9Krevp8FKUoBSlKAkO7G1yCIXOh+A9D930PKpJLDexBKupujC4ZG6gg3HtVdA24VOdibT76O5+JdG9eR9xVDUV8r54nqOE6pXQent37eq7fp99Cd7udp88YC4he+UaE3CyqfX4ZBbXWx8zVibD3qw2K/cyAta5RvDIPVDrbzFxVCYwMrB01JFiOTW1APna9j6VmWa9nW+moIJDoeqkG9/S1fIXyXXdHV/CqrG1D4ZfR/fnj5H0ZevaqndntLkjsuKvNFykA+1T/ADAfGPo3+arOwWPjmRZInV0YXDKbg1chOM+h57UaazTvFi/XyfsbFKV5euyue0rFBiUcXRlYXIupDC4NiLjnWS9Ae0pSgFKUoBSlKAUpSgFKUoBSlKAUpSgFKUoBSlKAUpSgPmrttwbJteViNJI43XzGTIbe6ke1QSvp3tK7Pl2nCuUhMRFcxOfhINsyPb5TYa8iPWvnrbu5+MwbZcTh3TowBaM+jrcV9Phx6V5mHUfhXtAKUpQCujsHaHdSgn4W8LeXQ+xrqbD3XDKJJr2Oqpe2nVj+ldDaO7cJjbIgVgpKkE8QL2NzqKs/g5zhuR161U2qUeqZuYx7Dz+JfVfFb6Xr8QLbMF5G46MjeJR+YB8q09iYrvIor8VYqfZTb8DW1g21Uc+6/wCV7frWA48uUfoMLVby2Lo19/VmwPvLx+YdfXo1dfdzeWXCPniN0Y/aRnRX6/5X/i+txXDaRicyLfW3xAZgNDpa3prWWMFiMoNybZW8Nz1J4C3EnhYHpXyLcXlHVsa7IONi2+90Xg++WGGCOMZ7Qqt2+8G4d2V+/fS3WqU3q7YMbji8eEVoIQCzZPFMYx8TO4+Bbcl+ppid3pMREkCs6LJKZ5pWYiFYVASE5ScpdrFlHGxF+NTfZu7uGw8HcwqAJVKFtC8pKNcluelz06Ved6SXc8Z+GzN8r28iicJjpY9YpXjPHwOyf8pFTjc/tgxmEZVxDtiYL+IP4pUHMo/P0a/tUFfClbqfCykg38jY/lXszWtwNXuT4cspn19s/aCTxJLEweN1DKw4FTwNbNVl2A4t22fIjElY8QypfkpRHKj+ZiferNqE+ilKUApSlAKUpQClKUApSlAKUpQClKUApSlAKUrBjMYsUbSObKilmPkBegM16VWr4tsViGM1gLXiUEmy2swVtAHU/EV1uRrYWrpbM31OGVo8aS/dKpaZVJJjJISSRR1sbkc1a4FrmKNsW8E0qZKPMTCTZ0TfFGhvxuim/wBRUP3l7Htn4u7LH+zyH54bKCf4ktlP0FSbZ+8uFn/dTxOegYBv6T4h9K1cfvxgoWKvOpYcVS8hHrkBt71MovOMEGVjJQ29nY9jcEGdQMRCupeMHMo6tHxHtcVCcLHmdR1NfWWzN8MJiGCRTKXPBWujH0DgE+1UV2mwwy4mTEYWJURGysU8Ily3EkxA0+LQW45b86khCTfTpucSmkuvUy7OcGNbcBpWWTEKNCwHlz+g1rl7IwTFAXJCkAhQbXv1t5fnXYFbkXlGPJJMh+78hRnRgRqHFwR8Js3H+E/hXWL5SjdA6j1Lmw+tq6eLgLDS1wbi/A6WKk8gQeNaEcfhQ/dNjfiD3i6HzrzWu07pnnyZ7jg2rWop8P8Ayj/rKeT2fFGMxxqjysRYKilizaW/6jUl3a2RI8qtNGmXK4kTPmyBlKjMwGUkgnwg8ySQOO/urB9hM33pQgHDNZQoUnjlLOb25X6118FhSYeObxykgjSRg5C5gLaWUacOHIVn7Y6blrU6ixzlWn8PTHsZ5sHeB1yI7MGJVrFWY8Ab6W4D2qMbC2Ur4R8Jig6HDTkqFZlYIxLQ5GGpUhmXToRUgn2yv2LZljSS4PeWUq2TOEYNa3hzfhyrUOJxGI754i0SRgpCPAWlk0JkbNeyC4svHjfkK6i2lgzpYbyae8nZ1Diu7IkeHu0EaBbMioL2AU8DryNV3vzucmAMIWVpO8DE5lAtYjUW0trVq7P2niUH/rIo0QKzNMjkKmUXOdGHh9QSL1BW2ZiN4McDChjwsfg71h4UW92b+KRuIQeV7VPTz82G9kV7+Tlyluyef+H+eQ7PlVh9muIbuz1uqlx52Y/jblVn1z9h7EiwkEcEK5Y41sOp6sTzYm5J6muhVspClKUApSlAKUpQClKUApSlAKUpQClKUApSlAKje/rKMKC4JXvY1IHzZjkA+rDjztUkqP784QyYKQAE5Srm172VwWIy63AuwtzWuZbpnUdpIiYhdUWOWO6oFySQklkKiwbIRmU2+7mGpFraVHNo7TMOFmnMZlGudnYKHN2RQw+LPfKcoAIBI01rYbeGMIxi2sj5QSFeOKRzpoBYKzk8NBfWuHvHtPCSLCgfvMU0qySreyB8hzCSwyXU2Ww10qnVW5TUe7L9tijFyXkjTweHDxRl7m6LcHUcB14e1bqrYWAsPLT8K08PJMLCQREk2GVmUn2I1r9YrCOR9lKyHzAcfjqK9cnhZweTe76mzIgIswuP++fI+dQ3Gbb71Y4bWUMAxv8AGAbDS2mlb20zNFE+fEBjoLC4Nzy+mb6VGCLW9L1R1Nz2SWO5c09S6vfsWU0iqtzYLYe3QVgbG3NlRiTwB8JPoPi/CsTuTHFbiRceojJHHztXUG2JQMsVsOlgMsVlY+by2zu3U3tVXiHELaZqFSXTOWanC+ELVV+I03u11wtsddm318jTE5DZZFKNw1vx5A3AIPqPS9a+0Uy+Pkcuf1BFm+gt/TXWOxcTNGJzHLKhUgMX7xigJv4SxbLe/Kuar6ZWN1bQN+h8+h8uR4w6bXR1kHRa1zd13/knu0MtFNarSvmUfzJPOF5+uP8ARYmwtm93h4lb4h9o3+drk39M1vasYw7vh5Yo37uUPIAw1yP3hdCeoIK+xNaeyd5VkChyTMFyFFtd24s6kkDUAaXuDfStNt3sWk3eYSQxCwVo58rxsoJOoQls2uh0rLlXKEnGWzLXiqxc0d8nQjw0k0ajEYWPMrDOkhDJYEktG1mDLqSoaxW5HA6ZsVtmLC4YyBAkScBdUBJuSq3OpvppfU+RqPb57b2hg4RITg3QsENo3uCdR4XaxGhqucfjsbj2DSl5LfDpkjT0A0HrUihz7yexHzNPkhFtkw2/tSTGEB3Xu+IhUOqK3FWdmsZiOQAC1YnZ/vVhUiTDNeKS98ztmWZzxYOeDE/KbdBeqllzIiZmBktlbq3MEDjoRx863BiAwsVc/wAp1HvXMbZR6dDYfDabIuLbUuuffywfR169qt+zje2QyDCzMXUqTCzaspUXMbH5hbUE66Ea6VZFXoTU1lHnL6J0WOufVClKV0QClKUApSlAKUpQClKUApSlAKUpQClKUApSlARzGdnWzpXLyYOAuTcnLa56kLYXr2bs92ayZDgsNl8o1U/1Cx/GpFSgKX307HXgK4jZmdwhu2HZsxt/8ZbiORU+3SoPtHekxXUwyJJqCsoKZT5g6mvp+vxJArfEAfUA/nU0L5wTSZFOmE3lo+RmimkUSSq3dFnbOVIV2VQWCnnoQNOF/Osuz92pJlz3VQTzvc9TpVr9sUiPioos48OFluo17ss6EE+bKmg6LUV2dig6aWFtLDpyq3RSrFzTK91rreImOdCqxi+oBF+VxGda2poGRmRxZ0OVh0Pl5HQjyIrHiluyerD/AEGuns7Cvi37osWkyFonc3tlse7ZuJQg6X+E8NCQcXjEuS/L6JHquBWSq0nif48zz38tzZ3a3r/ZGyyEmBjqOJjY/Mo5g8x7jz3d491XxQfExqFUrm7tT+/W1y2nFyNfO1teNRZoSHIYFWUlSpGqH5gR1/2qR7pbythz3TXaJrmMc0ksSFH8LnS3JiLcTWBdVKD8an83n6ov6zTOP/Zp92u67+3dEWgCqAhAMZ+E24X4Br/gfrXZwm2cRCLRyXFtFlu6j0N8w+vtXHQkgaFrgaDUMLMzgINSeGugAB9s2Ce66kmxIBPG3K/navX6G5aqLpuWWvP0POcX0v4Sfj0PlTe8ez67ej3+W2xi2ntCadvt2JI1UEZxfhdFFkHrx9K1RCwN5JntyQEe/wAIv9NB1rpzRBhY+x5g8iPOtSLB6/aWJPIa5rfMfLovAedcW8MlzpVv4X9CxpeOVKlu2PxLyWyl8vr+/Q1o8VraNEUH5nYJfzsLs3qa2jBN9+P0CHh5EsfrattIgBYAf39etfoCr0OG0RW6yZdvHdZN/DLlXZJEx7P8Bg2xCP3kwxEeYrFIY8pJUqWRkUZ7AnTQi+oq0K+f1YghlJVlIZWHFWHBh6VdG6m2/wBqwySmwfVZAOUimzD05jyIqtfplT+Xocw1c9S82PMjsUpSqxKKUpQClKUApSlAKUpQClKUApSlAKUpQClKUApSubtXeLD4b99MiHiFvdz6IPEfpRLOyB0a4G9O9YwsUhRO9lVQct7KuY5ULt8oJI04nkOdRPava0XzJhIspGheYWI81iGvoWPsawlHm2QZGYvI153Y8XKykte38C2HkoqlqdXGiUIvzkk/RPqTy09iq8XGz6epXu807tG7tmkmdy7MAblreNrDgoXQDoAOVRDA7Zkia4Ol9QeB6+ld3F7deSCcqtlUhQy34FuP0/Os+62IMkb95ZsrAAkC9rc9Na9DJKc0oPGxkRbhBuazubZxqzxI6DQsVseIJVhbSpDilGFePEYadGQ5SvjVmjLDWKRb3KnUX8rGxANRnarR4cBgigMwDZTla+hVlXgSCK24VV1VllJDag+C59it6z9fobNTanFrZYa7mtw7iFWnq5Z5w29sZTTxs91usbHc3h2xHiWjkWJo5cpWU3BVrWyWI1NtbEgGxtXIk4H0PDiNONP2U/4jfRR/01gDpnyGSQNfQE2zeYsNRVOvg1taUU1j3Nivj2iqr8OEZtey/kmx2zgosM8keQ4meHxhLm0jp4rn4Y1zEsbEa3qI4EeAedyPQk2/C1ejBJzGb/MS35m1Zibca0uGcL/BOUnLLZ5bWa2F0FCCeM5y/ktv17sVqzzhXBY2BW1/c3/T6V+MTtmGP4pF9Acx+grg7V3lSRcqqbfjWpZbCK3ZRrqlJ9CVK4IuDcV7Uf3f2WGjWUyS3a+itlAANrG3E6V3o47cyfU3rqEnJZaOZxUXhM1odoqxIJCkG2p461P+xvavePjYx8MbxEcwSVZWP+hfpVb4/YobxR2VuYPA/wBjXb7MNsPs1pGlS6TP9oosXQLfK62+Libr04a6GrqVOceVL1LNDhF82S+qVhwmKWRFdGDIwDKw1BBFwRWask0hSlKAUpSgFKUoBSlKAUpSgFKUoBSlKAV+ZJAoJYgAAkk6AAakk8hX6quu07eAkjBodCA8/mv/AA4ve2Y+QA513XBzkoo4nNQjzM0N5u0GSclMKxih4ZxpJL5qfkTp8x8uFRG2pPM6knUk9STqT617StyuqNawjIsslN5ZhxEJIuPiGqn9D5HnXa3Z35WPZccQAOIQyRsrarGAxOd+os1gOZ04A1y65ewp4sPtdO/H2MrKdfhEh0jZuoD/AJ1icb0cLavEay47++EzS4bqOWSrsy49cev97ZNvD7COHTupIyocFwGHxI3A25W0FuVq0NnbGbDysUN4mAGUnxKevQgflVzbw7HTEREOQhW7K5/4bcyb8VPAj9apfeTbTYeTuRbPxLKwdeOhQjRgeP8AvUPCOK1aupKzacfqvT9/mcamiasbj0l9PvyPw+zBiJmeQHIpyqNdbcbe9fneHBLFhx3QCZHB53F+Nj5m1cyTAzxZJ2zOL3cHVl14EeflUnlVMRCbG6uvEa2/3B5VtJKaksYZWk3Bxeco0d29rmVMrkF1+rDrat/G7OSUWbQ8mGjD36eVRDYeIyE62YG46dOdS6DakbC5YDrc2HsTxrqianWuY+XQcJ5iRraWzcTDqjyOnVb3HqormpgZ5btZiBxZzYfVqlG1tsLoqBJgeIDnS3M5fl965uHkRXVgVNuufukF/FYyaZ+QA0F6r2VQcsZeCeFkuXLW5HxA33Wt6H+1dBtuHujEIognSxvfrcn4vOuntreYkd3ER4tCQSx6WGlrnyvUo3B7F58SyzY1TDh9D3Z0llHIEf8ADU8ydbche4qzxU8QfuTwzYszREd3se0DKkoZY5VDIWFhY6BxfipsRfhpUvqW9tm5He4SOfDxjNhRlKoP/b8wAOSHW3QtVRbJ3qZAEkGcDg19QLHj19asabUKK5JfoQaihyfNElWNYiN8vHKbW6241rbMd2hR2/eZdeWex0v6gVqR7xByQi38LEDUknKSAbewr9YDaLDLEfHLxkPJDe5Fh04Ve54uWzKvJJR3Ra/YztVWwTYctd4JZLA6HumdmjYdRfMNOYtVhCqJ2PtR8LMs0NswBUqfhkQkEoemoBBHAjmL3uPYG8EWLiEkR1Gjofijb7rD9eBGorK1FLrlnyNCm5TXqdOlKVWLApSlAKUpQClKUApSlAKUpQCsWIxKxqWdlRRxZiFA9SdBXO3k3hTBwGVwWNwqIOMjn4VF+HAknkATVN7b21JiG7zFOGsfCg/dx+SIeJt8x19Knpolb06ENtyr9y4l3uwbBiuJgfIpZgsik2AJNgDc8OVUzicc0rvNIbNIxka/Bb8F15Ktl9qjM2PXFSqghzorXDFivLU8OHka2tt4N55UiBKx5S8hHrYDzOhq7TWq8yjv5IqXTdmIy282bybWhJsJFJ8jf8eFe4/HiNM1s2oAAIF/fXSs2GwyxqFQBVGmn69TWvjsGj5b6Wa+g46agnl61c+LHqVfhz6GTAuzLmYWLG9ugsAKjW+ERLBuQJT8Aw/WpaBUL3lx2Zsg5MXPqdFH9IH1qHU4VTTJtPl2ZRYnZ/vS20TFhsQ5DQRs9wbHEWyrHfndAWJtx0PWpNvfsFO4L5mOXhnPeGNvkeNm8SkGwIvYgnyNUBg8Y8TrJE5R1N1ZTYg1Odn9rczPGMcizQqwYiMCNi6m6u3J7HXLoL14bU8OthcrdO8Jb46PPXb72NpTTWJHa2rsibCm06+E6LKt+7byJPwN5N7E1Etq7wCIZYVAJNybC3mbdaufY++WCxkZaOZCMpLpJZGVba5kbiLcxcVXmN3Xw+0cblw8ZhjPNNLID4pSp0Bbgq6cvOr+l49dKLhqY4cVvLp9O/t8iKPDVNuUOi3fb79CC7I2K2JLMWCqD4iBqSdTlHCsW19lCKbu0LSGwNrXYEnQaceX1q4E7NpIlCQyRFRwzK0Z97ZgT51n7POz9osdLLiDHI0dmupJUSNqieJRqiWa3V1PKr9eu0d8VGqeZdej/cgUblPMlsRXd/sFxcyh8TKmGB1yW72QeoBCr9TUv2f2A4VbCfE4mZRwUFY1+gufxq0hXtfScjuwez7AYMhoMMgcfO3jf2Z7ke1SKlKA8Iqpd/exBZmabAFYpGN2hbSNjxJQj4D5cPSrbpagPkPH7FxGDnMc6tDIlieoU/OpHxL5jpUi3awHdq5JDMXIzDmoAIPob3qVdvLqmNwjWse5kBPUZxlHsST7moZs/HGOJynjCgkL1UaAg+Wl/K3Sr+l5VuynqctYRIqz7H21JhcQJIj4ha68BLH8yN78DyJ9b6Gz8R3kSOeLC+nD28qwbUJUpIPlax9DxFaMkpR36FCOYy26n0LsraaYiJJYzdHFx1HUEciDcEeVbdQLshx3eYfEKDdUxLBTy1jjZ7fzEn3NT2sGceWTSNmLzFMUpSuToUpSgFKUoBSlKAUpSgKh7StrmXaCQg+CCNjbrK+XMfZCo/mNRLHL4WN7EgKD90E2Yjzt+Qr9bR2h3mOmkJuJJ5cp/gb91/8AnXG2ptJu8K2+E2uenlpxrT0li8H9WVNbS43Jf+U/5+uTtwZEjGXwoB6adfX+9cVt5lMtr2RT148j6/lWHeLag7lY0bUgZhzt0rh4LY8kmoyAdWdV09L3ru2+SkoVogqpi4uUywEcMLggg8CNRXA/bHnnICkxo2UG2nHUk8jXGwe1nwrFFZJFvc2uVvbkdK9xO80zcLJ0sOHpfn518lqYtLO3dH2Onkm8b+pIt4dsCFCqn7RhYdVH3j+lQgm/Gs+Gw7zSBRdmY8Tr6kmu/iNy/wDDk9mH6j+1V5+JqHzJbImhyULlb3ZGKV15d1cQOCq3ow/WtZthzg6xOPa/5VXdU11TJ1ZB9GjUjiJPhFz5cqle7u1NpQg9xNkViMxfI97CwvcE6dK1tmbLUWzkKOhOVj9TUx2DsOTFyCKADQDM51SJerdT0XifS5rOvlz/APHy590eg0mhr8J23TxH0Z0t3MRtPGyiH9rbkZXjjRBEnW+W5Y6hR6ngKt7Z+ASFAiDQa3JJZieLMx1ZieJNa+wdgx4SIRRDQasx+J2PF2PMn+wGgrpVJTp4VL4Uk/RYMvUWxsl8CxHy/v1FKUqwVxSlKAUpSgK67bN0mxeCE0a3lwxL2HFoiPtQPSwb+WqF2NtloG4Zkb4h5dR0NfXxFVjvR2IQSyNNg5P2aRr3QrngYkWayjVL35XHlXcJOLyjmUVJYZWm7U6926A6Ru1r/cNypro4lVkUrcG40seJ5W61r7i7vdzjZ48SCWw5yNGBnEj3+zIW1yoALXOmq1YTpNIWGIiw6YXkrktIBbQkjwob9DoKlfEvDxDlz9+RxHh3iZnzY7f2dLsT2eItlIQdZJZXbyYOY7ewQVPaiO4WEGHE2HBJUSd8mbiFk+Jb87Ora/xCpdVZSUt10JnFxeGKUpX0+ClKUApSlAKUpQHhNRXfbfCPDRPGjg4lkKoi6lCwsJH+6Be+vGwtWzvtvIuEw7WYCd1Kwr8xY6Z7fdW9yfIdapLE4gRr1Y8L6knmzcz6+1QW28my6mpoNCr82WPEV9Tn7YlEeUKbELbnoFKlSbDiLH6muFNjRJJobC9sx4ebFeLX6X+prHtPHGRsouddTzYnlp/3+Fe4jY5iVTMwQsdFtchfmY62HpVjTRnCGF7sq8TvhdfzL2R0TsGBtf2oa8b5eP14VpbR2fh4wcsxkbkFAt7twHtW3FsjCf4ksml/AvLnew09zXFxboXPdrlT5Qbk26k9TVy1KK/Ks++TLry31fywYaUrZ2Zhe9lROROvoNT+Aqoll4RYbwsslG6my8kfeMPE/DyXl9eP0rvViknRBqygAdRoAP7VrxbTz/ukZx94+FP6jx9ga3YKNaUTHk5WNyN2hNebLwE2Ie0KvOw0tGLRIf4nPhB9T7VPNi9lQbK+OfPbXuYyRH/9j6NJ6DKPWo7NRCv3O66JT9iJ7t7uzY+T7O6QA2eUi6jqFB0d+g4DieQq4dh7BhwkIigQKo1PVmPxMx+Zj1rcw+HVFCooVVFlVQAFHIADQCstZVt0rXlmlVVGtYQpSlQkopSlAKUpQClKUArh7w7zJhxlXxym1l1IQE27yXLqqD6m2nl18XEzIyqxRipAYC5UkEBrc7HX2qHYHdDEKT4o1YizSFmlY9TbKuZvNyT7VxNyS+FEkFFv4mcrH7cw2EucROiyOczE27yRj82Rbm2lgOAAA5Vrf+bsPIqd0S5kYpk7tjISAC47s2PwsLk2UA3J5VtdoezIcFBhplVTkxPjL2LyyvE6RyOfmysQbcgNLWFfjG4LBrJ3k3dd5YgszXLDQnwXIIJANrWqlZBRe+5ersc08YSNzYeJ7iVJL/Y6xm5BaNHIsrEEjKjhdb6BteFWADVRybw4Txd2k0gNoyEidYVLeHxEqqLe+rHlVqbOhZIo1c5mVFVj1IABP1FWKG8YZW1CXNlM2aUpVgrClKUApSlAeGobvb2hJhy0WHyyzjQnjHEf4yPib+Ae5FdjfXGPFgMQ6HKwjNjzF7LceYvpVIooAsBYDhVe+1wWxr8M0MdTJym9l5dzNicS8rtJI7O7fEzak+XQKOSiwrWxMaFTntlsbnoLa68qy1qYoZpIoz8LFiw65QCAfK5vbyFUqoO2xRzu2em1Vtek08p8u0V0OJs+BMMA7KZJnv3SAeILrZiOV9Pyro7EwplXvpwHZj4Li4VRwsOA1vX7iHjU8TJIxYnicrZVX/KAOFdHEMQoCnLcgAi3hGvC+nKvXVwUfZeX7s/LrJuW/m/vCNHeXE93h2AIBaygdb8be16gtTTb2zkWCRrF2sPE5LMNeR5e1bfZduDh9oljiGlAU8EZVB9SVJ+hFU9ZnnWexZ0uOR47kAvXa3W2NLPMO7inkFjrEjNY208QFh7mvo7ZPZps3D27vCRFh80g71vq96kyIAAALAcANAPaqkZcryWWsrBS2yeyLEOQXRIhxvO5mYeYiQ5b+rCpzsrsvwsdjMWxLdJLCMekS6f1XqZClSSunLbJxGqKMeHw6ooVFVVGgVQFUDoANBWSlKhJRSlKAUpSgFKUoBSlKAUpSgFKUoCnu3eOWWfAwKGKHvZDlXNqpQMcvzlULHKNdTW9gceEUZf2IG2pSQxBvPL3Vx6GrI2hs6OZQsqK4BBF+KtrZlI1U+Y1rk4jdRB8M06jpnDD/WrGoLa3PoWKbVX1Iok0+Kf9njWEh0bvJFn7wRJorEqEBLG9lFxr6VZaitTZuzkgQJGLAXOupZibszHmxOpNbld1wUFsR2WObyxSlKkIxSlKAUpSgP/Z"/>
          <p:cNvSpPr/>
          <p:nvPr/>
        </p:nvSpPr>
        <p:spPr>
          <a:xfrm>
            <a:off x="4533900" y="-1825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8" name="Google Shape;848;gf1fdc3ae2c_0_189" descr="data:image/jpeg;base64,/9j/4AAQSkZJRgABAQAAAQABAAD/2wCEAAkGBhMSERUUEhMUFBQWFRgXFhgXFxgVFhQWHBUYGBQWGBcYGyYeGRklHBcXIi8gIycqLDgtFx4xNTAqNSYrLikBCQoKDgwOGg8PGiwkHyUqNSwtLTM0NCwtLSopLywqLC8pLCksLCw0KjAsLCosLCwtLC8sLCksLCwsLCwsLCwsLP/AABEIAKwBEwMBIgACEQEDEQH/xAAcAAEAAgMBAQEAAAAAAAAAAAAABgcDBAUBCAL/xABDEAACAQIDBQYDBQYEBAcAAAABAgMAEQQSIQUGMUFRBxMiYXGBMkKRI1KhscEUM2KCktFTcqLhQ7LC8AgWJERjg7P/xAAbAQEAAwEBAQEAAAAAAAAAAAAAAwQFAgYBB//EADERAAICAQIEBAQGAgMAAAAAAAABAgMRBCEFEjFRE0FhcSKRofAUMoHB0eFCsSMkYv/aAAwDAQACEQMRAD8AvGlKUApSlAKUpQClKUBW/bvtcRbN7oHxYiRU/lXxuf8ASB71871ZHbxtUybSWK/hghUAfxPd2PrbJ9Krevp8FKUoBSlKAkO7G1yCIXOh+A9D930PKpJLDexBKupujC4ZG6gg3HtVdA24VOdibT76O5+JdG9eR9xVDUV8r54nqOE6pXQent37eq7fp99Cd7udp88YC4he+UaE3CyqfX4ZBbXWx8zVibD3qw2K/cyAta5RvDIPVDrbzFxVCYwMrB01JFiOTW1APna9j6VmWa9nW+moIJDoeqkG9/S1fIXyXXdHV/CqrG1D4ZfR/fnj5H0ZevaqndntLkjsuKvNFykA+1T/ADAfGPo3+arOwWPjmRZInV0YXDKbg1chOM+h57UaazTvFi/XyfsbFKV5euyue0rFBiUcXRlYXIupDC4NiLjnWS9Ae0pSgFKUoBSlKAUpSgFKUoBSlKAUpSgFKUoBSlKAUpSgPmrttwbJteViNJI43XzGTIbe6ke1QSvp3tK7Pl2nCuUhMRFcxOfhINsyPb5TYa8iPWvnrbu5+MwbZcTh3TowBaM+jrcV9Phx6V5mHUfhXtAKUpQCujsHaHdSgn4W8LeXQ+xrqbD3XDKJJr2Oqpe2nVj+ldDaO7cJjbIgVgpKkE8QL2NzqKs/g5zhuR161U2qUeqZuYx7Dz+JfVfFb6Xr8QLbMF5G46MjeJR+YB8q09iYrvIor8VYqfZTb8DW1g21Uc+6/wCV7frWA48uUfoMLVby2Lo19/VmwPvLx+YdfXo1dfdzeWXCPniN0Y/aRnRX6/5X/i+txXDaRicyLfW3xAZgNDpa3prWWMFiMoNybZW8Nz1J4C3EnhYHpXyLcXlHVsa7IONi2+90Xg++WGGCOMZ7Qqt2+8G4d2V+/fS3WqU3q7YMbji8eEVoIQCzZPFMYx8TO4+Bbcl+ppid3pMREkCs6LJKZ5pWYiFYVASE5ScpdrFlHGxF+NTfZu7uGw8HcwqAJVKFtC8pKNcluelz06Ved6SXc8Z+GzN8r28iicJjpY9YpXjPHwOyf8pFTjc/tgxmEZVxDtiYL+IP4pUHMo/P0a/tUFfClbqfCykg38jY/lXszWtwNXuT4cspn19s/aCTxJLEweN1DKw4FTwNbNVl2A4t22fIjElY8QypfkpRHKj+ZiferNqE+ilKUApSlAKUpQClKUApSlAKUpQClKUApSlAKUrBjMYsUbSObKilmPkBegM16VWr4tsViGM1gLXiUEmy2swVtAHU/EV1uRrYWrpbM31OGVo8aS/dKpaZVJJjJISSRR1sbkc1a4FrmKNsW8E0qZKPMTCTZ0TfFGhvxuim/wBRUP3l7Htn4u7LH+zyH54bKCf4ktlP0FSbZ+8uFn/dTxOegYBv6T4h9K1cfvxgoWKvOpYcVS8hHrkBt71MovOMEGVjJQ29nY9jcEGdQMRCupeMHMo6tHxHtcVCcLHmdR1NfWWzN8MJiGCRTKXPBWujH0DgE+1UV2mwwy4mTEYWJURGysU8Ily3EkxA0+LQW45b86khCTfTpucSmkuvUy7OcGNbcBpWWTEKNCwHlz+g1rl7IwTFAXJCkAhQbXv1t5fnXYFbkXlGPJJMh+78hRnRgRqHFwR8Js3H+E/hXWL5SjdA6j1Lmw+tq6eLgLDS1wbi/A6WKk8gQeNaEcfhQ/dNjfiD3i6HzrzWu07pnnyZ7jg2rWop8P8Ayj/rKeT2fFGMxxqjysRYKilizaW/6jUl3a2RI8qtNGmXK4kTPmyBlKjMwGUkgnwg8ySQOO/urB9hM33pQgHDNZQoUnjlLOb25X6118FhSYeObxykgjSRg5C5gLaWUacOHIVn7Y6blrU6ixzlWn8PTHsZ5sHeB1yI7MGJVrFWY8Ab6W4D2qMbC2Ur4R8Jig6HDTkqFZlYIxLQ5GGpUhmXToRUgn2yv2LZljSS4PeWUq2TOEYNa3hzfhyrUOJxGI754i0SRgpCPAWlk0JkbNeyC4svHjfkK6i2lgzpYbyae8nZ1Diu7IkeHu0EaBbMioL2AU8DryNV3vzucmAMIWVpO8DE5lAtYjUW0trVq7P2niUH/rIo0QKzNMjkKmUXOdGHh9QSL1BW2ZiN4McDChjwsfg71h4UW92b+KRuIQeV7VPTz82G9kV7+Tlyluyef+H+eQ7PlVh9muIbuz1uqlx52Y/jblVn1z9h7EiwkEcEK5Y41sOp6sTzYm5J6muhVspClKUApSlAKUpQClKUApSlAKUpQClKUApSlAKje/rKMKC4JXvY1IHzZjkA+rDjztUkqP784QyYKQAE5Srm172VwWIy63AuwtzWuZbpnUdpIiYhdUWOWO6oFySQklkKiwbIRmU2+7mGpFraVHNo7TMOFmnMZlGudnYKHN2RQw+LPfKcoAIBI01rYbeGMIxi2sj5QSFeOKRzpoBYKzk8NBfWuHvHtPCSLCgfvMU0qySreyB8hzCSwyXU2Ww10qnVW5TUe7L9tijFyXkjTweHDxRl7m6LcHUcB14e1bqrYWAsPLT8K08PJMLCQREk2GVmUn2I1r9YrCOR9lKyHzAcfjqK9cnhZweTe76mzIgIswuP++fI+dQ3Gbb71Y4bWUMAxv8AGAbDS2mlb20zNFE+fEBjoLC4Nzy+mb6VGCLW9L1R1Nz2SWO5c09S6vfsWU0iqtzYLYe3QVgbG3NlRiTwB8JPoPi/CsTuTHFbiRceojJHHztXUG2JQMsVsOlgMsVlY+by2zu3U3tVXiHELaZqFSXTOWanC+ELVV+I03u11wtsddm318jTE5DZZFKNw1vx5A3AIPqPS9a+0Uy+Pkcuf1BFm+gt/TXWOxcTNGJzHLKhUgMX7xigJv4SxbLe/Kuar6ZWN1bQN+h8+h8uR4w6bXR1kHRa1zd13/knu0MtFNarSvmUfzJPOF5+uP8ARYmwtm93h4lb4h9o3+drk39M1vasYw7vh5Yo37uUPIAw1yP3hdCeoIK+xNaeyd5VkChyTMFyFFtd24s6kkDUAaXuDfStNt3sWk3eYSQxCwVo58rxsoJOoQls2uh0rLlXKEnGWzLXiqxc0d8nQjw0k0ajEYWPMrDOkhDJYEktG1mDLqSoaxW5HA6ZsVtmLC4YyBAkScBdUBJuSq3OpvppfU+RqPb57b2hg4RITg3QsENo3uCdR4XaxGhqucfjsbj2DSl5LfDpkjT0A0HrUihz7yexHzNPkhFtkw2/tSTGEB3Xu+IhUOqK3FWdmsZiOQAC1YnZ/vVhUiTDNeKS98ztmWZzxYOeDE/KbdBeqllzIiZmBktlbq3MEDjoRx863BiAwsVc/wAp1HvXMbZR6dDYfDabIuLbUuuffywfR169qt+zje2QyDCzMXUqTCzaspUXMbH5hbUE66Ea6VZFXoTU1lHnL6J0WOufVClKV0QClKUApSlAKUpQClKUApSlAKUpQClKUApSlARzGdnWzpXLyYOAuTcnLa56kLYXr2bs92ayZDgsNl8o1U/1Cx/GpFSgKX307HXgK4jZmdwhu2HZsxt/8ZbiORU+3SoPtHekxXUwyJJqCsoKZT5g6mvp+vxJArfEAfUA/nU0L5wTSZFOmE3lo+RmimkUSSq3dFnbOVIV2VQWCnnoQNOF/Osuz92pJlz3VQTzvc9TpVr9sUiPioos48OFluo17ss6EE+bKmg6LUV2dig6aWFtLDpyq3RSrFzTK91rreImOdCqxi+oBF+VxGda2poGRmRxZ0OVh0Pl5HQjyIrHiluyerD/AEGuns7Cvi37osWkyFonc3tlse7ZuJQg6X+E8NCQcXjEuS/L6JHquBWSq0nif48zz38tzZ3a3r/ZGyyEmBjqOJjY/Mo5g8x7jz3d491XxQfExqFUrm7tT+/W1y2nFyNfO1teNRZoSHIYFWUlSpGqH5gR1/2qR7pbythz3TXaJrmMc0ksSFH8LnS3JiLcTWBdVKD8an83n6ov6zTOP/Zp92u67+3dEWgCqAhAMZ+E24X4Br/gfrXZwm2cRCLRyXFtFlu6j0N8w+vtXHQkgaFrgaDUMLMzgINSeGugAB9s2Ce66kmxIBPG3K/navX6G5aqLpuWWvP0POcX0v4Sfj0PlTe8ez67ej3+W2xi2ntCadvt2JI1UEZxfhdFFkHrx9K1RCwN5JntyQEe/wAIv9NB1rpzRBhY+x5g8iPOtSLB6/aWJPIa5rfMfLovAedcW8MlzpVv4X9CxpeOVKlu2PxLyWyl8vr+/Q1o8VraNEUH5nYJfzsLs3qa2jBN9+P0CHh5EsfrattIgBYAf39etfoCr0OG0RW6yZdvHdZN/DLlXZJEx7P8Bg2xCP3kwxEeYrFIY8pJUqWRkUZ7AnTQi+oq0K+f1YghlJVlIZWHFWHBh6VdG6m2/wBqwySmwfVZAOUimzD05jyIqtfplT+Xocw1c9S82PMjsUpSqxKKUpQClKUApSlAKUpQClKUApSlAKUpQClKUApSubtXeLD4b99MiHiFvdz6IPEfpRLOyB0a4G9O9YwsUhRO9lVQct7KuY5ULt8oJI04nkOdRPava0XzJhIspGheYWI81iGvoWPsawlHm2QZGYvI153Y8XKykte38C2HkoqlqdXGiUIvzkk/RPqTy09iq8XGz6epXu807tG7tmkmdy7MAblreNrDgoXQDoAOVRDA7Zkia4Ol9QeB6+ld3F7deSCcqtlUhQy34FuP0/Os+62IMkb95ZsrAAkC9rc9Na9DJKc0oPGxkRbhBuazubZxqzxI6DQsVseIJVhbSpDilGFePEYadGQ5SvjVmjLDWKRb3KnUX8rGxANRnarR4cBgigMwDZTla+hVlXgSCK24VV1VllJDag+C59it6z9fobNTanFrZYa7mtw7iFWnq5Z5w29sZTTxs91usbHc3h2xHiWjkWJo5cpWU3BVrWyWI1NtbEgGxtXIk4H0PDiNONP2U/4jfRR/01gDpnyGSQNfQE2zeYsNRVOvg1taUU1j3Nivj2iqr8OEZtey/kmx2zgosM8keQ4meHxhLm0jp4rn4Y1zEsbEa3qI4EeAedyPQk2/C1ejBJzGb/MS35m1Zibca0uGcL/BOUnLLZ5bWa2F0FCCeM5y/ktv17sVqzzhXBY2BW1/c3/T6V+MTtmGP4pF9Acx+grg7V3lSRcqqbfjWpZbCK3ZRrqlJ9CVK4IuDcV7Uf3f2WGjWUyS3a+itlAANrG3E6V3o47cyfU3rqEnJZaOZxUXhM1odoqxIJCkG2p461P+xvavePjYx8MbxEcwSVZWP+hfpVb4/YobxR2VuYPA/wBjXb7MNsPs1pGlS6TP9oosXQLfK62+Libr04a6GrqVOceVL1LNDhF82S+qVhwmKWRFdGDIwDKw1BBFwRWask0hSlKAUpSgFKUoBSlKAUpSgFKUoBSlKAV+ZJAoJYgAAkk6AAakk8hX6quu07eAkjBodCA8/mv/AA4ve2Y+QA513XBzkoo4nNQjzM0N5u0GSclMKxih4ZxpJL5qfkTp8x8uFRG2pPM6knUk9STqT617StyuqNawjIsslN5ZhxEJIuPiGqn9D5HnXa3Z35WPZccQAOIQyRsrarGAxOd+os1gOZ04A1y65ewp4sPtdO/H2MrKdfhEh0jZuoD/AJ1icb0cLavEay47++EzS4bqOWSrsy49cev97ZNvD7COHTupIyocFwGHxI3A25W0FuVq0NnbGbDysUN4mAGUnxKevQgflVzbw7HTEREOQhW7K5/4bcyb8VPAj9apfeTbTYeTuRbPxLKwdeOhQjRgeP8AvUPCOK1aupKzacfqvT9/mcamiasbj0l9PvyPw+zBiJmeQHIpyqNdbcbe9fneHBLFhx3QCZHB53F+Nj5m1cyTAzxZJ2zOL3cHVl14EeflUnlVMRCbG6uvEa2/3B5VtJKaksYZWk3Bxeco0d29rmVMrkF1+rDrat/G7OSUWbQ8mGjD36eVRDYeIyE62YG46dOdS6DakbC5YDrc2HsTxrqianWuY+XQcJ5iRraWzcTDqjyOnVb3HqormpgZ5btZiBxZzYfVqlG1tsLoqBJgeIDnS3M5fl965uHkRXVgVNuufukF/FYyaZ+QA0F6r2VQcsZeCeFkuXLW5HxA33Wt6H+1dBtuHujEIognSxvfrcn4vOuntreYkd3ER4tCQSx6WGlrnyvUo3B7F58SyzY1TDh9D3Z0llHIEf8ADU8ydbche4qzxU8QfuTwzYszREd3se0DKkoZY5VDIWFhY6BxfipsRfhpUvqW9tm5He4SOfDxjNhRlKoP/b8wAOSHW3QtVRbJ3qZAEkGcDg19QLHj19asabUKK5JfoQaihyfNElWNYiN8vHKbW6241rbMd2hR2/eZdeWex0v6gVqR7xByQi38LEDUknKSAbewr9YDaLDLEfHLxkPJDe5Fh04Ve54uWzKvJJR3Ra/YztVWwTYctd4JZLA6HumdmjYdRfMNOYtVhCqJ2PtR8LMs0NswBUqfhkQkEoemoBBHAjmL3uPYG8EWLiEkR1Gjofijb7rD9eBGorK1FLrlnyNCm5TXqdOlKVWLApSlAKUpQClKUApSlAKUpQCsWIxKxqWdlRRxZiFA9SdBXO3k3hTBwGVwWNwqIOMjn4VF+HAknkATVN7b21JiG7zFOGsfCg/dx+SIeJt8x19Knpolb06ENtyr9y4l3uwbBiuJgfIpZgsik2AJNgDc8OVUzicc0rvNIbNIxka/Bb8F15Ktl9qjM2PXFSqghzorXDFivLU8OHka2tt4N55UiBKx5S8hHrYDzOhq7TWq8yjv5IqXTdmIy282bybWhJsJFJ8jf8eFe4/HiNM1s2oAAIF/fXSs2GwyxqFQBVGmn69TWvjsGj5b6Wa+g46agnl61c+LHqVfhz6GTAuzLmYWLG9ugsAKjW+ERLBuQJT8Aw/WpaBUL3lx2Zsg5MXPqdFH9IH1qHU4VTTJtPl2ZRYnZ/vS20TFhsQ5DQRs9wbHEWyrHfndAWJtx0PWpNvfsFO4L5mOXhnPeGNvkeNm8SkGwIvYgnyNUBg8Y8TrJE5R1N1ZTYg1Odn9rczPGMcizQqwYiMCNi6m6u3J7HXLoL14bU8OthcrdO8Jb46PPXb72NpTTWJHa2rsibCm06+E6LKt+7byJPwN5N7E1Etq7wCIZYVAJNybC3mbdaufY++WCxkZaOZCMpLpJZGVba5kbiLcxcVXmN3Xw+0cblw8ZhjPNNLID4pSp0Bbgq6cvOr+l49dKLhqY4cVvLp9O/t8iKPDVNuUOi3fb79CC7I2K2JLMWCqD4iBqSdTlHCsW19lCKbu0LSGwNrXYEnQaceX1q4E7NpIlCQyRFRwzK0Z97ZgT51n7POz9osdLLiDHI0dmupJUSNqieJRqiWa3V1PKr9eu0d8VGqeZdej/cgUblPMlsRXd/sFxcyh8TKmGB1yW72QeoBCr9TUv2f2A4VbCfE4mZRwUFY1+gufxq0hXtfScjuwez7AYMhoMMgcfO3jf2Z7ke1SKlKA8Iqpd/exBZmabAFYpGN2hbSNjxJQj4D5cPSrbpagPkPH7FxGDnMc6tDIlieoU/OpHxL5jpUi3awHdq5JDMXIzDmoAIPob3qVdvLqmNwjWse5kBPUZxlHsST7moZs/HGOJynjCgkL1UaAg+Wl/K3Sr+l5VuynqctYRIqz7H21JhcQJIj4ha68BLH8yN78DyJ9b6Gz8R3kSOeLC+nD28qwbUJUpIPlax9DxFaMkpR36FCOYy26n0LsraaYiJJYzdHFx1HUEciDcEeVbdQLshx3eYfEKDdUxLBTy1jjZ7fzEn3NT2sGceWTSNmLzFMUpSuToUpSgFKUoBSlKAUpSgKh7StrmXaCQg+CCNjbrK+XMfZCo/mNRLHL4WN7EgKD90E2Yjzt+Qr9bR2h3mOmkJuJJ5cp/gb91/8AnXG2ptJu8K2+E2uenlpxrT0li8H9WVNbS43Jf+U/5+uTtwZEjGXwoB6adfX+9cVt5lMtr2RT148j6/lWHeLag7lY0bUgZhzt0rh4LY8kmoyAdWdV09L3ru2+SkoVogqpi4uUywEcMLggg8CNRXA/bHnnICkxo2UG2nHUk8jXGwe1nwrFFZJFvc2uVvbkdK9xO80zcLJ0sOHpfn518lqYtLO3dH2Onkm8b+pIt4dsCFCqn7RhYdVH3j+lQgm/Gs+Gw7zSBRdmY8Tr6kmu/iNy/wDDk9mH6j+1V5+JqHzJbImhyULlb3ZGKV15d1cQOCq3ow/WtZthzg6xOPa/5VXdU11TJ1ZB9GjUjiJPhFz5cqle7u1NpQg9xNkViMxfI97CwvcE6dK1tmbLUWzkKOhOVj9TUx2DsOTFyCKADQDM51SJerdT0XifS5rOvlz/APHy590eg0mhr8J23TxH0Z0t3MRtPGyiH9rbkZXjjRBEnW+W5Y6hR6ngKt7Z+ASFAiDQa3JJZieLMx1ZieJNa+wdgx4SIRRDQasx+J2PF2PMn+wGgrpVJTp4VL4Uk/RYMvUWxsl8CxHy/v1FKUqwVxSlKAUpSgK67bN0mxeCE0a3lwxL2HFoiPtQPSwb+WqF2NtloG4Zkb4h5dR0NfXxFVjvR2IQSyNNg5P2aRr3QrngYkWayjVL35XHlXcJOLyjmUVJYZWm7U6926A6Ru1r/cNypro4lVkUrcG40seJ5W61r7i7vdzjZ48SCWw5yNGBnEj3+zIW1yoALXOmq1YTpNIWGIiw6YXkrktIBbQkjwob9DoKlfEvDxDlz9+RxHh3iZnzY7f2dLsT2eItlIQdZJZXbyYOY7ewQVPaiO4WEGHE2HBJUSd8mbiFk+Jb87Ora/xCpdVZSUt10JnFxeGKUpX0+ClKUApSlAKUpQHhNRXfbfCPDRPGjg4lkKoi6lCwsJH+6Be+vGwtWzvtvIuEw7WYCd1Kwr8xY6Z7fdW9yfIdapLE4gRr1Y8L6knmzcz6+1QW28my6mpoNCr82WPEV9Tn7YlEeUKbELbnoFKlSbDiLH6muFNjRJJobC9sx4ebFeLX6X+prHtPHGRsouddTzYnlp/3+Fe4jY5iVTMwQsdFtchfmY62HpVjTRnCGF7sq8TvhdfzL2R0TsGBtf2oa8b5eP14VpbR2fh4wcsxkbkFAt7twHtW3FsjCf4ksml/AvLnew09zXFxboXPdrlT5Qbk26k9TVy1KK/Ks++TLry31fywYaUrZ2Zhe9lROROvoNT+Aqoll4RYbwsslG6my8kfeMPE/DyXl9eP0rvViknRBqygAdRoAP7VrxbTz/ukZx94+FP6jx9ga3YKNaUTHk5WNyN2hNebLwE2Ie0KvOw0tGLRIf4nPhB9T7VPNi9lQbK+OfPbXuYyRH/9j6NJ6DKPWo7NRCv3O66JT9iJ7t7uzY+T7O6QA2eUi6jqFB0d+g4DieQq4dh7BhwkIigQKo1PVmPxMx+Zj1rcw+HVFCooVVFlVQAFHIADQCstZVt0rXlmlVVGtYQpSlQkopSlAKUpQClKUArh7w7zJhxlXxym1l1IQE27yXLqqD6m2nl18XEzIyqxRipAYC5UkEBrc7HX2qHYHdDEKT4o1YizSFmlY9TbKuZvNyT7VxNyS+FEkFFv4mcrH7cw2EucROiyOczE27yRj82Rbm2lgOAAA5Vrf+bsPIqd0S5kYpk7tjISAC47s2PwsLk2UA3J5VtdoezIcFBhplVTkxPjL2LyyvE6RyOfmysQbcgNLWFfjG4LBrJ3k3dd5YgszXLDQnwXIIJANrWqlZBRe+5ersc08YSNzYeJ7iVJL/Y6xm5BaNHIsrEEjKjhdb6BteFWADVRybw4Txd2k0gNoyEidYVLeHxEqqLe+rHlVqbOhZIo1c5mVFVj1IABP1FWKG8YZW1CXNlM2aUpVgrClKUApSlAeGobvb2hJhy0WHyyzjQnjHEf4yPib+Ae5FdjfXGPFgMQ6HKwjNjzF7LceYvpVIooAsBYDhVe+1wWxr8M0MdTJym9l5dzNicS8rtJI7O7fEzak+XQKOSiwrWxMaFTntlsbnoLa68qy1qYoZpIoz8LFiw65QCAfK5vbyFUqoO2xRzu2em1Vtek08p8u0V0OJs+BMMA7KZJnv3SAeILrZiOV9Pyro7EwplXvpwHZj4Li4VRwsOA1vX7iHjU8TJIxYnicrZVX/KAOFdHEMQoCnLcgAi3hGvC+nKvXVwUfZeX7s/LrJuW/m/vCNHeXE93h2AIBaygdb8be16gtTTb2zkWCRrF2sPE5LMNeR5e1bfZduDh9oljiGlAU8EZVB9SVJ+hFU9ZnnWexZ0uOR47kAvXa3W2NLPMO7inkFjrEjNY208QFh7mvo7ZPZps3D27vCRFh80g71vq96kyIAAALAcANAPaqkZcryWWsrBS2yeyLEOQXRIhxvO5mYeYiQ5b+rCpzsrsvwsdjMWxLdJLCMekS6f1XqZClSSunLbJxGqKMeHw6ooVFVVGgVQFUDoANBWSlKhJRSlKAUpSgFKUoBSlKAUpSgFKUoCnu3eOWWfAwKGKHvZDlXNqpQMcvzlULHKNdTW9gceEUZf2IG2pSQxBvPL3Vx6GrI2hs6OZQsqK4BBF+KtrZlI1U+Y1rk4jdRB8M06jpnDD/WrGoLa3PoWKbVX1Iok0+Kf9njWEh0bvJFn7wRJorEqEBLG9lFxr6VZaitTZuzkgQJGLAXOupZibszHmxOpNbld1wUFsR2WObyxSlKkIxSlKAUpSgP/Z"/>
          <p:cNvSpPr/>
          <p:nvPr/>
        </p:nvSpPr>
        <p:spPr>
          <a:xfrm>
            <a:off x="4686300" y="-301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gf1fdc3ae2c_0_189" descr="data:image/jpeg;base64,/9j/4AAQSkZJRgABAQAAAQABAAD/2wCEAAkGBhMSERUUEhMUFBQWFRgXFhgXFxgVFhQWHBUYGBQWGBcYGyYeGRklHBcXIi8gIycqLDgtFx4xNTAqNSYrLikBCQoKDgwOGg8PGiwkHyUqNSwtLTM0NCwtLSopLywqLC8pLCksLCw0KjAsLCosLCwtLC8sLCksLCwsLCwsLCwsLP/AABEIAKwBEwMBIgACEQEDEQH/xAAcAAEAAgMBAQEAAAAAAAAAAAAABgcDBAUBCAL/xABDEAACAQIDBQYDBQYEBAcAAAABAgMAEQQSIQUGMUFRBxMiYXGBMkKRI1KhscEUM2KCktFTcqLhQ7LC8AgWJERjg7P/xAAbAQEAAwEBAQEAAAAAAAAAAAAAAwQFAgYBB//EADERAAICAQIEBAQGAgMAAAAAAAABAgMRBCEFEjFRE0FhcSKRofAUMoHB0eFCsSMkYv/aAAwDAQACEQMRAD8AvGlKUApSlAKUpQClKUBW/bvtcRbN7oHxYiRU/lXxuf8ASB71871ZHbxtUybSWK/hghUAfxPd2PrbJ9Krevp8FKUoBSlKAkO7G1yCIXOh+A9D930PKpJLDexBKupujC4ZG6gg3HtVdA24VOdibT76O5+JdG9eR9xVDUV8r54nqOE6pXQent37eq7fp99Cd7udp88YC4he+UaE3CyqfX4ZBbXWx8zVibD3qw2K/cyAta5RvDIPVDrbzFxVCYwMrB01JFiOTW1APna9j6VmWa9nW+moIJDoeqkG9/S1fIXyXXdHV/CqrG1D4ZfR/fnj5H0ZevaqndntLkjsuKvNFykA+1T/ADAfGPo3+arOwWPjmRZInV0YXDKbg1chOM+h57UaazTvFi/XyfsbFKV5euyue0rFBiUcXRlYXIupDC4NiLjnWS9Ae0pSgFKUoBSlKAUpSgFKUoBSlKAUpSgFKUoBSlKAUpSgPmrttwbJteViNJI43XzGTIbe6ke1QSvp3tK7Pl2nCuUhMRFcxOfhINsyPb5TYa8iPWvnrbu5+MwbZcTh3TowBaM+jrcV9Phx6V5mHUfhXtAKUpQCujsHaHdSgn4W8LeXQ+xrqbD3XDKJJr2Oqpe2nVj+ldDaO7cJjbIgVgpKkE8QL2NzqKs/g5zhuR161U2qUeqZuYx7Dz+JfVfFb6Xr8QLbMF5G46MjeJR+YB8q09iYrvIor8VYqfZTb8DW1g21Uc+6/wCV7frWA48uUfoMLVby2Lo19/VmwPvLx+YdfXo1dfdzeWXCPniN0Y/aRnRX6/5X/i+txXDaRicyLfW3xAZgNDpa3prWWMFiMoNybZW8Nz1J4C3EnhYHpXyLcXlHVsa7IONi2+90Xg++WGGCOMZ7Qqt2+8G4d2V+/fS3WqU3q7YMbji8eEVoIQCzZPFMYx8TO4+Bbcl+ppid3pMREkCs6LJKZ5pWYiFYVASE5ScpdrFlHGxF+NTfZu7uGw8HcwqAJVKFtC8pKNcluelz06Ved6SXc8Z+GzN8r28iicJjpY9YpXjPHwOyf8pFTjc/tgxmEZVxDtiYL+IP4pUHMo/P0a/tUFfClbqfCykg38jY/lXszWtwNXuT4cspn19s/aCTxJLEweN1DKw4FTwNbNVl2A4t22fIjElY8QypfkpRHKj+ZiferNqE+ilKUApSlAKUpQClKUApSlAKUpQClKUApSlAKUrBjMYsUbSObKilmPkBegM16VWr4tsViGM1gLXiUEmy2swVtAHU/EV1uRrYWrpbM31OGVo8aS/dKpaZVJJjJISSRR1sbkc1a4FrmKNsW8E0qZKPMTCTZ0TfFGhvxuim/wBRUP3l7Htn4u7LH+zyH54bKCf4ktlP0FSbZ+8uFn/dTxOegYBv6T4h9K1cfvxgoWKvOpYcVS8hHrkBt71MovOMEGVjJQ29nY9jcEGdQMRCupeMHMo6tHxHtcVCcLHmdR1NfWWzN8MJiGCRTKXPBWujH0DgE+1UV2mwwy4mTEYWJURGysU8Ily3EkxA0+LQW45b86khCTfTpucSmkuvUy7OcGNbcBpWWTEKNCwHlz+g1rl7IwTFAXJCkAhQbXv1t5fnXYFbkXlGPJJMh+78hRnRgRqHFwR8Js3H+E/hXWL5SjdA6j1Lmw+tq6eLgLDS1wbi/A6WKk8gQeNaEcfhQ/dNjfiD3i6HzrzWu07pnnyZ7jg2rWop8P8Ayj/rKeT2fFGMxxqjysRYKilizaW/6jUl3a2RI8qtNGmXK4kTPmyBlKjMwGUkgnwg8ySQOO/urB9hM33pQgHDNZQoUnjlLOb25X6118FhSYeObxykgjSRg5C5gLaWUacOHIVn7Y6blrU6ixzlWn8PTHsZ5sHeB1yI7MGJVrFWY8Ab6W4D2qMbC2Ur4R8Jig6HDTkqFZlYIxLQ5GGpUhmXToRUgn2yv2LZljSS4PeWUq2TOEYNa3hzfhyrUOJxGI754i0SRgpCPAWlk0JkbNeyC4svHjfkK6i2lgzpYbyae8nZ1Diu7IkeHu0EaBbMioL2AU8DryNV3vzucmAMIWVpO8DE5lAtYjUW0trVq7P2niUH/rIo0QKzNMjkKmUXOdGHh9QSL1BW2ZiN4McDChjwsfg71h4UW92b+KRuIQeV7VPTz82G9kV7+Tlyluyef+H+eQ7PlVh9muIbuz1uqlx52Y/jblVn1z9h7EiwkEcEK5Y41sOp6sTzYm5J6muhVspClKUApSlAKUpQClKUApSlAKUpQClKUApSlAKje/rKMKC4JXvY1IHzZjkA+rDjztUkqP784QyYKQAE5Srm172VwWIy63AuwtzWuZbpnUdpIiYhdUWOWO6oFySQklkKiwbIRmU2+7mGpFraVHNo7TMOFmnMZlGudnYKHN2RQw+LPfKcoAIBI01rYbeGMIxi2sj5QSFeOKRzpoBYKzk8NBfWuHvHtPCSLCgfvMU0qySreyB8hzCSwyXU2Ww10qnVW5TUe7L9tijFyXkjTweHDxRl7m6LcHUcB14e1bqrYWAsPLT8K08PJMLCQREk2GVmUn2I1r9YrCOR9lKyHzAcfjqK9cnhZweTe76mzIgIswuP++fI+dQ3Gbb71Y4bWUMAxv8AGAbDS2mlb20zNFE+fEBjoLC4Nzy+mb6VGCLW9L1R1Nz2SWO5c09S6vfsWU0iqtzYLYe3QVgbG3NlRiTwB8JPoPi/CsTuTHFbiRceojJHHztXUG2JQMsVsOlgMsVlY+by2zu3U3tVXiHELaZqFSXTOWanC+ELVV+I03u11wtsddm318jTE5DZZFKNw1vx5A3AIPqPS9a+0Uy+Pkcuf1BFm+gt/TXWOxcTNGJzHLKhUgMX7xigJv4SxbLe/Kuar6ZWN1bQN+h8+h8uR4w6bXR1kHRa1zd13/knu0MtFNarSvmUfzJPOF5+uP8ARYmwtm93h4lb4h9o3+drk39M1vasYw7vh5Yo37uUPIAw1yP3hdCeoIK+xNaeyd5VkChyTMFyFFtd24s6kkDUAaXuDfStNt3sWk3eYSQxCwVo58rxsoJOoQls2uh0rLlXKEnGWzLXiqxc0d8nQjw0k0ajEYWPMrDOkhDJYEktG1mDLqSoaxW5HA6ZsVtmLC4YyBAkScBdUBJuSq3OpvppfU+RqPb57b2hg4RITg3QsENo3uCdR4XaxGhqucfjsbj2DSl5LfDpkjT0A0HrUihz7yexHzNPkhFtkw2/tSTGEB3Xu+IhUOqK3FWdmsZiOQAC1YnZ/vVhUiTDNeKS98ztmWZzxYOeDE/KbdBeqllzIiZmBktlbq3MEDjoRx863BiAwsVc/wAp1HvXMbZR6dDYfDabIuLbUuuffywfR169qt+zje2QyDCzMXUqTCzaspUXMbH5hbUE66Ea6VZFXoTU1lHnL6J0WOufVClKV0QClKUApSlAKUpQClKUApSlAKUpQClKUApSlARzGdnWzpXLyYOAuTcnLa56kLYXr2bs92ayZDgsNl8o1U/1Cx/GpFSgKX307HXgK4jZmdwhu2HZsxt/8ZbiORU+3SoPtHekxXUwyJJqCsoKZT5g6mvp+vxJArfEAfUA/nU0L5wTSZFOmE3lo+RmimkUSSq3dFnbOVIV2VQWCnnoQNOF/Osuz92pJlz3VQTzvc9TpVr9sUiPioos48OFluo17ss6EE+bKmg6LUV2dig6aWFtLDpyq3RSrFzTK91rreImOdCqxi+oBF+VxGda2poGRmRxZ0OVh0Pl5HQjyIrHiluyerD/AEGuns7Cvi37osWkyFonc3tlse7ZuJQg6X+E8NCQcXjEuS/L6JHquBWSq0nif48zz38tzZ3a3r/ZGyyEmBjqOJjY/Mo5g8x7jz3d491XxQfExqFUrm7tT+/W1y2nFyNfO1teNRZoSHIYFWUlSpGqH5gR1/2qR7pbythz3TXaJrmMc0ksSFH8LnS3JiLcTWBdVKD8an83n6ov6zTOP/Zp92u67+3dEWgCqAhAMZ+E24X4Br/gfrXZwm2cRCLRyXFtFlu6j0N8w+vtXHQkgaFrgaDUMLMzgINSeGugAB9s2Ce66kmxIBPG3K/navX6G5aqLpuWWvP0POcX0v4Sfj0PlTe8ez67ej3+W2xi2ntCadvt2JI1UEZxfhdFFkHrx9K1RCwN5JntyQEe/wAIv9NB1rpzRBhY+x5g8iPOtSLB6/aWJPIa5rfMfLovAedcW8MlzpVv4X9CxpeOVKlu2PxLyWyl8vr+/Q1o8VraNEUH5nYJfzsLs3qa2jBN9+P0CHh5EsfrattIgBYAf39etfoCr0OG0RW6yZdvHdZN/DLlXZJEx7P8Bg2xCP3kwxEeYrFIY8pJUqWRkUZ7AnTQi+oq0K+f1YghlJVlIZWHFWHBh6VdG6m2/wBqwySmwfVZAOUimzD05jyIqtfplT+Xocw1c9S82PMjsUpSqxKKUpQClKUApSlAKUpQClKUApSlAKUpQClKUApSubtXeLD4b99MiHiFvdz6IPEfpRLOyB0a4G9O9YwsUhRO9lVQct7KuY5ULt8oJI04nkOdRPava0XzJhIspGheYWI81iGvoWPsawlHm2QZGYvI153Y8XKykte38C2HkoqlqdXGiUIvzkk/RPqTy09iq8XGz6epXu807tG7tmkmdy7MAblreNrDgoXQDoAOVRDA7Zkia4Ol9QeB6+ld3F7deSCcqtlUhQy34FuP0/Os+62IMkb95ZsrAAkC9rc9Na9DJKc0oPGxkRbhBuazubZxqzxI6DQsVseIJVhbSpDilGFePEYadGQ5SvjVmjLDWKRb3KnUX8rGxANRnarR4cBgigMwDZTla+hVlXgSCK24VV1VllJDag+C59it6z9fobNTanFrZYa7mtw7iFWnq5Z5w29sZTTxs91usbHc3h2xHiWjkWJo5cpWU3BVrWyWI1NtbEgGxtXIk4H0PDiNONP2U/4jfRR/01gDpnyGSQNfQE2zeYsNRVOvg1taUU1j3Nivj2iqr8OEZtey/kmx2zgosM8keQ4meHxhLm0jp4rn4Y1zEsbEa3qI4EeAedyPQk2/C1ejBJzGb/MS35m1Zibca0uGcL/BOUnLLZ5bWa2F0FCCeM5y/ktv17sVqzzhXBY2BW1/c3/T6V+MTtmGP4pF9Acx+grg7V3lSRcqqbfjWpZbCK3ZRrqlJ9CVK4IuDcV7Uf3f2WGjWUyS3a+itlAANrG3E6V3o47cyfU3rqEnJZaOZxUXhM1odoqxIJCkG2p461P+xvavePjYx8MbxEcwSVZWP+hfpVb4/YobxR2VuYPA/wBjXb7MNsPs1pGlS6TP9oosXQLfK62+Libr04a6GrqVOceVL1LNDhF82S+qVhwmKWRFdGDIwDKw1BBFwRWask0hSlKAUpSgFKUoBSlKAUpSgFKUoBSlKAV+ZJAoJYgAAkk6AAakk8hX6quu07eAkjBodCA8/mv/AA4ve2Y+QA513XBzkoo4nNQjzM0N5u0GSclMKxih4ZxpJL5qfkTp8x8uFRG2pPM6knUk9STqT617StyuqNawjIsslN5ZhxEJIuPiGqn9D5HnXa3Z35WPZccQAOIQyRsrarGAxOd+os1gOZ04A1y65ewp4sPtdO/H2MrKdfhEh0jZuoD/AJ1icb0cLavEay47++EzS4bqOWSrsy49cev97ZNvD7COHTupIyocFwGHxI3A25W0FuVq0NnbGbDysUN4mAGUnxKevQgflVzbw7HTEREOQhW7K5/4bcyb8VPAj9apfeTbTYeTuRbPxLKwdeOhQjRgeP8AvUPCOK1aupKzacfqvT9/mcamiasbj0l9PvyPw+zBiJmeQHIpyqNdbcbe9fneHBLFhx3QCZHB53F+Nj5m1cyTAzxZJ2zOL3cHVl14EeflUnlVMRCbG6uvEa2/3B5VtJKaksYZWk3Bxeco0d29rmVMrkF1+rDrat/G7OSUWbQ8mGjD36eVRDYeIyE62YG46dOdS6DakbC5YDrc2HsTxrqianWuY+XQcJ5iRraWzcTDqjyOnVb3HqormpgZ5btZiBxZzYfVqlG1tsLoqBJgeIDnS3M5fl965uHkRXVgVNuufukF/FYyaZ+QA0F6r2VQcsZeCeFkuXLW5HxA33Wt6H+1dBtuHujEIognSxvfrcn4vOuntreYkd3ER4tCQSx6WGlrnyvUo3B7F58SyzY1TDh9D3Z0llHIEf8ADU8ydbche4qzxU8QfuTwzYszREd3se0DKkoZY5VDIWFhY6BxfipsRfhpUvqW9tm5He4SOfDxjNhRlKoP/b8wAOSHW3QtVRbJ3qZAEkGcDg19QLHj19asabUKK5JfoQaihyfNElWNYiN8vHKbW6241rbMd2hR2/eZdeWex0v6gVqR7xByQi38LEDUknKSAbewr9YDaLDLEfHLxkPJDe5Fh04Ve54uWzKvJJR3Ra/YztVWwTYctd4JZLA6HumdmjYdRfMNOYtVhCqJ2PtR8LMs0NswBUqfhkQkEoemoBBHAjmL3uPYG8EWLiEkR1Gjofijb7rD9eBGorK1FLrlnyNCm5TXqdOlKVWLApSlAKUpQClKUApSlAKUpQCsWIxKxqWdlRRxZiFA9SdBXO3k3hTBwGVwWNwqIOMjn4VF+HAknkATVN7b21JiG7zFOGsfCg/dx+SIeJt8x19Knpolb06ENtyr9y4l3uwbBiuJgfIpZgsik2AJNgDc8OVUzicc0rvNIbNIxka/Bb8F15Ktl9qjM2PXFSqghzorXDFivLU8OHka2tt4N55UiBKx5S8hHrYDzOhq7TWq8yjv5IqXTdmIy282bybWhJsJFJ8jf8eFe4/HiNM1s2oAAIF/fXSs2GwyxqFQBVGmn69TWvjsGj5b6Wa+g46agnl61c+LHqVfhz6GTAuzLmYWLG9ugsAKjW+ERLBuQJT8Aw/WpaBUL3lx2Zsg5MXPqdFH9IH1qHU4VTTJtPl2ZRYnZ/vS20TFhsQ5DQRs9wbHEWyrHfndAWJtx0PWpNvfsFO4L5mOXhnPeGNvkeNm8SkGwIvYgnyNUBg8Y8TrJE5R1N1ZTYg1Odn9rczPGMcizQqwYiMCNi6m6u3J7HXLoL14bU8OthcrdO8Jb46PPXb72NpTTWJHa2rsibCm06+E6LKt+7byJPwN5N7E1Etq7wCIZYVAJNybC3mbdaufY++WCxkZaOZCMpLpJZGVba5kbiLcxcVXmN3Xw+0cblw8ZhjPNNLID4pSp0Bbgq6cvOr+l49dKLhqY4cVvLp9O/t8iKPDVNuUOi3fb79CC7I2K2JLMWCqD4iBqSdTlHCsW19lCKbu0LSGwNrXYEnQaceX1q4E7NpIlCQyRFRwzK0Z97ZgT51n7POz9osdLLiDHI0dmupJUSNqieJRqiWa3V1PKr9eu0d8VGqeZdej/cgUblPMlsRXd/sFxcyh8TKmGB1yW72QeoBCr9TUv2f2A4VbCfE4mZRwUFY1+gufxq0hXtfScjuwez7AYMhoMMgcfO3jf2Z7ke1SKlKA8Iqpd/exBZmabAFYpGN2hbSNjxJQj4D5cPSrbpagPkPH7FxGDnMc6tDIlieoU/OpHxL5jpUi3awHdq5JDMXIzDmoAIPob3qVdvLqmNwjWse5kBPUZxlHsST7moZs/HGOJynjCgkL1UaAg+Wl/K3Sr+l5VuynqctYRIqz7H21JhcQJIj4ha68BLH8yN78DyJ9b6Gz8R3kSOeLC+nD28qwbUJUpIPlax9DxFaMkpR36FCOYy26n0LsraaYiJJYzdHFx1HUEciDcEeVbdQLshx3eYfEKDdUxLBTy1jjZ7fzEn3NT2sGceWTSNmLzFMUpSuToUpSgFKUoBSlKAUpSgKh7StrmXaCQg+CCNjbrK+XMfZCo/mNRLHL4WN7EgKD90E2Yjzt+Qr9bR2h3mOmkJuJJ5cp/gb91/8AnXG2ptJu8K2+E2uenlpxrT0li8H9WVNbS43Jf+U/5+uTtwZEjGXwoB6adfX+9cVt5lMtr2RT148j6/lWHeLag7lY0bUgZhzt0rh4LY8kmoyAdWdV09L3ru2+SkoVogqpi4uUywEcMLggg8CNRXA/bHnnICkxo2UG2nHUk8jXGwe1nwrFFZJFvc2uVvbkdK9xO80zcLJ0sOHpfn518lqYtLO3dH2Onkm8b+pIt4dsCFCqn7RhYdVH3j+lQgm/Gs+Gw7zSBRdmY8Tr6kmu/iNy/wDDk9mH6j+1V5+JqHzJbImhyULlb3ZGKV15d1cQOCq3ow/WtZthzg6xOPa/5VXdU11TJ1ZB9GjUjiJPhFz5cqle7u1NpQg9xNkViMxfI97CwvcE6dK1tmbLUWzkKOhOVj9TUx2DsOTFyCKADQDM51SJerdT0XifS5rOvlz/APHy590eg0mhr8J23TxH0Z0t3MRtPGyiH9rbkZXjjRBEnW+W5Y6hR6ngKt7Z+ASFAiDQa3JJZieLMx1ZieJNa+wdgx4SIRRDQasx+J2PF2PMn+wGgrpVJTp4VL4Uk/RYMvUWxsl8CxHy/v1FKUqwVxSlKAUpSgK67bN0mxeCE0a3lwxL2HFoiPtQPSwb+WqF2NtloG4Zkb4h5dR0NfXxFVjvR2IQSyNNg5P2aRr3QrngYkWayjVL35XHlXcJOLyjmUVJYZWm7U6926A6Ru1r/cNypro4lVkUrcG40seJ5W61r7i7vdzjZ48SCWw5yNGBnEj3+zIW1yoALXOmq1YTpNIWGIiw6YXkrktIBbQkjwob9DoKlfEvDxDlz9+RxHh3iZnzY7f2dLsT2eItlIQdZJZXbyYOY7ewQVPaiO4WEGHE2HBJUSd8mbiFk+Jb87Ora/xCpdVZSUt10JnFxeGKUpX0+ClKUApSlAKUpQHhNRXfbfCPDRPGjg4lkKoi6lCwsJH+6Be+vGwtWzvtvIuEw7WYCd1Kwr8xY6Z7fdW9yfIdapLE4gRr1Y8L6knmzcz6+1QW28my6mpoNCr82WPEV9Tn7YlEeUKbELbnoFKlSbDiLH6muFNjRJJobC9sx4ebFeLX6X+prHtPHGRsouddTzYnlp/3+Fe4jY5iVTMwQsdFtchfmY62HpVjTRnCGF7sq8TvhdfzL2R0TsGBtf2oa8b5eP14VpbR2fh4wcsxkbkFAt7twHtW3FsjCf4ksml/AvLnew09zXFxboXPdrlT5Qbk26k9TVy1KK/Ks++TLry31fywYaUrZ2Zhe9lROROvoNT+Aqoll4RYbwsslG6my8kfeMPE/DyXl9eP0rvViknRBqygAdRoAP7VrxbTz/ukZx94+FP6jx9ga3YKNaUTHk5WNyN2hNebLwE2Ie0KvOw0tGLRIf4nPhB9T7VPNi9lQbK+OfPbXuYyRH/9j6NJ6DKPWo7NRCv3O66JT9iJ7t7uzY+T7O6QA2eUi6jqFB0d+g4DieQq4dh7BhwkIigQKo1PVmPxMx+Zj1rcw+HVFCooVVFlVQAFHIADQCstZVt0rXlmlVVGtYQpSlQkopSlAKUpQClKUArh7w7zJhxlXxym1l1IQE27yXLqqD6m2nl18XEzIyqxRipAYC5UkEBrc7HX2qHYHdDEKT4o1YizSFmlY9TbKuZvNyT7VxNyS+FEkFFv4mcrH7cw2EucROiyOczE27yRj82Rbm2lgOAAA5Vrf+bsPIqd0S5kYpk7tjISAC47s2PwsLk2UA3J5VtdoezIcFBhplVTkxPjL2LyyvE6RyOfmysQbcgNLWFfjG4LBrJ3k3dd5YgszXLDQnwXIIJANrWqlZBRe+5ersc08YSNzYeJ7iVJL/Y6xm5BaNHIsrEEjKjhdb6BteFWADVRybw4Txd2k0gNoyEidYVLeHxEqqLe+rHlVqbOhZIo1c5mVFVj1IABP1FWKG8YZW1CXNlM2aUpVgrClKUApSlAeGobvb2hJhy0WHyyzjQnjHEf4yPib+Ae5FdjfXGPFgMQ6HKwjNjzF7LceYvpVIooAsBYDhVe+1wWxr8M0MdTJym9l5dzNicS8rtJI7O7fEzak+XQKOSiwrWxMaFTntlsbnoLa68qy1qYoZpIoz8LFiw65QCAfK5vbyFUqoO2xRzu2em1Vtek08p8u0V0OJs+BMMA7KZJnv3SAeILrZiOV9Pyro7EwplXvpwHZj4Li4VRwsOA1vX7iHjU8TJIxYnicrZVX/KAOFdHEMQoCnLcgAi3hGvC+nKvXVwUfZeX7s/LrJuW/m/vCNHeXE93h2AIBaygdb8be16gtTTb2zkWCRrF2sPE5LMNeR5e1bfZduDh9oljiGlAU8EZVB9SVJ+hFU9ZnnWexZ0uOR47kAvXa3W2NLPMO7inkFjrEjNY208QFh7mvo7ZPZps3D27vCRFh80g71vq96kyIAAALAcANAPaqkZcryWWsrBS2yeyLEOQXRIhxvO5mYeYiQ5b+rCpzsrsvwsdjMWxLdJLCMekS6f1XqZClSSunLbJxGqKMeHw6ooVFVVGgVQFUDoANBWSlKhJRSlKAUpSgFKUoBSlKAUpSgFKUoCnu3eOWWfAwKGKHvZDlXNqpQMcvzlULHKNdTW9gceEUZf2IG2pSQxBvPL3Vx6GrI2hs6OZQsqK4BBF+KtrZlI1U+Y1rk4jdRB8M06jpnDD/WrGoLa3PoWKbVX1Iok0+Kf9njWEh0bvJFn7wRJorEqEBLG9lFxr6VZaitTZuzkgQJGLAXOupZibszHmxOpNbld1wUFsR2WObyxSlKkIxSlKAUpSgP/Z"/>
          <p:cNvSpPr/>
          <p:nvPr/>
        </p:nvSpPr>
        <p:spPr>
          <a:xfrm>
            <a:off x="4838700" y="1222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50" name="Google Shape;850;gf1fdc3ae2c_0_189"/>
          <p:cNvGraphicFramePr/>
          <p:nvPr/>
        </p:nvGraphicFramePr>
        <p:xfrm>
          <a:off x="3419475" y="1838325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 Essentials 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8.3 and 8.4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220 – 228)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 &amp; 8.4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8.1 &amp; 8.2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1" name="Google Shape;851;gf1fdc3ae2c_0_189"/>
          <p:cNvGraphicFramePr/>
          <p:nvPr/>
        </p:nvGraphicFramePr>
        <p:xfrm>
          <a:off x="3421063" y="2293938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 Essentials II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9.1 and 9.2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229 – 238)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9.1 &amp; 9.2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8.3 &amp; 8.4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2" name="Google Shape;852;gf1fdc3ae2c_0_189"/>
          <p:cNvGraphicFramePr/>
          <p:nvPr/>
        </p:nvGraphicFramePr>
        <p:xfrm>
          <a:off x="3421063" y="2751138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Object-oriented programming 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9.3 and 9.4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238 - 254)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9.3 &amp; 9.4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9.1 &amp; 9.2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3" name="Google Shape;853;gf1fdc3ae2c_0_189"/>
          <p:cNvGraphicFramePr/>
          <p:nvPr/>
        </p:nvGraphicFramePr>
        <p:xfrm>
          <a:off x="3421063" y="1382713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Intro + Setting up your integrated analysis environment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8.1 and 8.2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212-219)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8.1 &amp; 8.2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seminar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4" name="Google Shape;854;gf1fdc3ae2c_0_189"/>
          <p:cNvGraphicFramePr/>
          <p:nvPr/>
        </p:nvGraphicFramePr>
        <p:xfrm>
          <a:off x="3430588" y="3657600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Accessing and preparing data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10.2 &amp; 10.4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271 – 292)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10.2 &amp; 10.4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9.5 &amp; 10.1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5" name="Google Shape;855;gf1fdc3ae2c_0_189"/>
          <p:cNvGraphicFramePr/>
          <p:nvPr/>
        </p:nvGraphicFramePr>
        <p:xfrm>
          <a:off x="3430588" y="4111625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Numerical analysis, data exploration, and data visualization I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10.5 and 10.6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292 - 304)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10.5 &amp; 10.6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10.2 &amp; 10.4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6" name="Google Shape;856;gf1fdc3ae2c_0_189"/>
          <p:cNvGraphicFramePr/>
          <p:nvPr/>
        </p:nvGraphicFramePr>
        <p:xfrm>
          <a:off x="3432175" y="4568825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Numerical analysis, data exploration, and data visualization II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11.1 and 11.2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305 - 317)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11.1 &amp; 11.2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10.5 &amp; 10.6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7" name="Google Shape;857;gf1fdc3ae2c_0_189"/>
          <p:cNvGraphicFramePr/>
          <p:nvPr/>
        </p:nvGraphicFramePr>
        <p:xfrm>
          <a:off x="3432175" y="5024438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analytics and optimization algorithms I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 11.3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318 - 321)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11.1 &amp; 11.2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8" name="Google Shape;858;gf1fdc3ae2c_0_189"/>
          <p:cNvGraphicFramePr/>
          <p:nvPr/>
        </p:nvGraphicFramePr>
        <p:xfrm>
          <a:off x="3432175" y="5476875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analytics and optimization algorithms II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Chapter 13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361 - 377)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13.1 to 13.3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11.3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9" name="Google Shape;859;gf1fdc3ae2c_0_189"/>
          <p:cNvGraphicFramePr/>
          <p:nvPr/>
        </p:nvGraphicFramePr>
        <p:xfrm>
          <a:off x="3421063" y="3213100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Object-oriented programming II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Sections 9.5 and 10.1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255 – 270)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 &amp; 10.1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9.3 &amp; 9.4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0" name="Google Shape;860;gf1fdc3ae2c_0_189"/>
          <p:cNvGraphicFramePr/>
          <p:nvPr>
            <p:extLst>
              <p:ext uri="{D42A27DB-BD31-4B8C-83A1-F6EECF244321}">
                <p14:modId xmlns:p14="http://schemas.microsoft.com/office/powerpoint/2010/main" val="2005218087"/>
              </p:ext>
            </p:extLst>
          </p:nvPr>
        </p:nvGraphicFramePr>
        <p:xfrm>
          <a:off x="3435350" y="5935663"/>
          <a:ext cx="8388350" cy="457210"/>
        </p:xfrm>
        <a:graphic>
          <a:graphicData uri="http://schemas.openxmlformats.org/drawingml/2006/table">
            <a:tbl>
              <a:tblPr>
                <a:noFill/>
                <a:tableStyleId>{86FA0F84-08FF-4C92-B450-B73FFA1AF7BF}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tbc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 lecture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Chapter 14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(pages 378 - 400) 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14.1 &amp; 14.2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Ex. 13.1 to 13.3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1" name="Google Shape;861;gf1fdc3ae2c_0_189"/>
          <p:cNvSpPr/>
          <p:nvPr/>
        </p:nvSpPr>
        <p:spPr>
          <a:xfrm>
            <a:off x="7159625" y="954088"/>
            <a:ext cx="4746600" cy="59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4" name="Google Shape;864;gf1fdc3ae2c_0_189"/>
          <p:cNvSpPr/>
          <p:nvPr/>
        </p:nvSpPr>
        <p:spPr>
          <a:xfrm>
            <a:off x="3276600" y="1397000"/>
            <a:ext cx="4033800" cy="22320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5" name="Google Shape;865;gf1fdc3ae2c_0_189"/>
          <p:cNvSpPr/>
          <p:nvPr/>
        </p:nvSpPr>
        <p:spPr>
          <a:xfrm>
            <a:off x="3272650" y="3643287"/>
            <a:ext cx="4037700" cy="224646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51B0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8" name="Google Shape;868;gf1fdc3ae2c_0_189"/>
          <p:cNvSpPr txBox="1"/>
          <p:nvPr/>
        </p:nvSpPr>
        <p:spPr>
          <a:xfrm>
            <a:off x="201500" y="2828227"/>
            <a:ext cx="28089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Basics of Python (and many other languages)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200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Write own routines from scratch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200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Apply to artificial or easy problems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f1fdc3ae2c_0_189"/>
          <p:cNvSpPr txBox="1"/>
          <p:nvPr/>
        </p:nvSpPr>
        <p:spPr>
          <a:xfrm>
            <a:off x="7432248" y="3956500"/>
            <a:ext cx="1711800" cy="2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51B04A"/>
                </a:solidFill>
                <a:latin typeface="Calibri"/>
                <a:ea typeface="Calibri"/>
                <a:cs typeface="Calibri"/>
                <a:sym typeface="Calibri"/>
              </a:rPr>
              <a:t>Use existing sophisticated modules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rgbClr val="51B04A"/>
                </a:solidFill>
                <a:latin typeface="Calibri"/>
                <a:ea typeface="Calibri"/>
                <a:cs typeface="Calibri"/>
                <a:sym typeface="Calibri"/>
              </a:rPr>
              <a:t>Apply modules to real data or complex problems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77F9A-3B2D-1CD1-2BF3-F034DC2E2B7E}"/>
              </a:ext>
            </a:extLst>
          </p:cNvPr>
          <p:cNvSpPr txBox="1"/>
          <p:nvPr/>
        </p:nvSpPr>
        <p:spPr>
          <a:xfrm>
            <a:off x="725864" y="2224726"/>
            <a:ext cx="13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Fanlin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1F762-8E4E-9A79-B564-2BC11B76465C}"/>
              </a:ext>
            </a:extLst>
          </p:cNvPr>
          <p:cNvSpPr txBox="1"/>
          <p:nvPr/>
        </p:nvSpPr>
        <p:spPr>
          <a:xfrm>
            <a:off x="7697533" y="3526232"/>
            <a:ext cx="13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Xian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7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Lecture 6 Preparation</a:t>
            </a:r>
            <a:endParaRPr dirty="0"/>
          </a:p>
        </p:txBody>
      </p:sp>
      <p:sp>
        <p:nvSpPr>
          <p:cNvPr id="875" name="Google Shape;875;p57"/>
          <p:cNvSpPr txBox="1">
            <a:spLocks noGrp="1"/>
          </p:cNvSpPr>
          <p:nvPr>
            <p:ph type="body" idx="1"/>
          </p:nvPr>
        </p:nvSpPr>
        <p:spPr>
          <a:xfrm>
            <a:off x="323850" y="1079500"/>
            <a:ext cx="8229600" cy="537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Prior to seminars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Revise lecture slides and do quizzes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Have a go at quizzes and questions on BB</a:t>
            </a:r>
            <a:endParaRPr dirty="0"/>
          </a:p>
          <a:p>
            <a:pPr marL="742950" lvl="1" indent="-1333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Prior to lecture, have a look at</a:t>
            </a:r>
            <a:endParaRPr dirty="0"/>
          </a:p>
          <a:p>
            <a:pPr marL="742950" lvl="2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742950" lvl="2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2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dirty="0"/>
          </a:p>
        </p:txBody>
      </p:sp>
      <p:pic>
        <p:nvPicPr>
          <p:cNvPr id="876" name="Google Shape;876;p57" descr="Image result for pandas py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3644900"/>
            <a:ext cx="4562475" cy="9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7" descr="Image result for Matplotlib"/>
          <p:cNvSpPr/>
          <p:nvPr/>
        </p:nvSpPr>
        <p:spPr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57" descr="Image result for Matplotlib"/>
          <p:cNvSpPr/>
          <p:nvPr/>
        </p:nvSpPr>
        <p:spPr>
          <a:xfrm>
            <a:off x="339725" y="-301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9" name="Google Shape;879;p57" descr="Image result for Matplotlib"/>
          <p:cNvSpPr/>
          <p:nvPr/>
        </p:nvSpPr>
        <p:spPr>
          <a:xfrm>
            <a:off x="492125" y="1222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57" descr="Image result for Matplotlib"/>
          <p:cNvSpPr/>
          <p:nvPr/>
        </p:nvSpPr>
        <p:spPr>
          <a:xfrm>
            <a:off x="644525" y="2746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1" name="Google Shape;881;p57" descr="Image result for Matplotli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8038" y="4868863"/>
            <a:ext cx="4178300" cy="766762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57"/>
          <p:cNvSpPr/>
          <p:nvPr/>
        </p:nvSpPr>
        <p:spPr>
          <a:xfrm>
            <a:off x="323850" y="5880100"/>
            <a:ext cx="7667625" cy="8620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Python book for many/all things we have done so far</a:t>
            </a:r>
            <a:endParaRPr sz="20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http://www.diveintopython3.net/table-of-contents.html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 descr="http://affiliate-101.com/wp-content/uploads/2014/08/quiz_image.jpg"/>
          <p:cNvPicPr preferRelativeResize="0"/>
          <p:nvPr/>
        </p:nvPicPr>
        <p:blipFill rotWithShape="1">
          <a:blip r:embed="rId3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185" name="Google Shape;185;p9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9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9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9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9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9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9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258763" y="1074738"/>
            <a:ext cx="75533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a class called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BankAccount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a bank account. Instances of this class are initialized by a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name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number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account. Each bank account should also have a fixed interest rate of 0.1 (it should be able to access this value from instances of the class or the class itself).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method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withdraw()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decreases the balance of the account. Make sure this method does not allow the account to go to a balance of less than £100.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second method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add_interest()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adds interest to the balance (the interest should be the interest rate multiplied by the current balance).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267744" y="6165304"/>
            <a:ext cx="49989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Past exam question: To do at home</a:t>
            </a:r>
            <a:endParaRPr sz="2400" b="0" i="0" u="none" strike="noStrike" cap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 descr="http://affiliate-101.com/wp-content/uploads/2014/08/quiz_image.jpg"/>
          <p:cNvPicPr preferRelativeResize="0"/>
          <p:nvPr/>
        </p:nvPicPr>
        <p:blipFill rotWithShape="1">
          <a:blip r:embed="rId3">
            <a:alphaModFix/>
          </a:blip>
          <a:srcRect l="18019" r="17579"/>
          <a:stretch/>
        </p:blipFill>
        <p:spPr>
          <a:xfrm>
            <a:off x="7451725" y="33338"/>
            <a:ext cx="168751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2339975" y="58738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Quizz time</a:t>
            </a:r>
            <a:endParaRPr/>
          </a:p>
        </p:txBody>
      </p:sp>
      <p:sp>
        <p:nvSpPr>
          <p:cNvPr id="201" name="Google Shape;201;p10" descr="ABN AMRO"/>
          <p:cNvSpPr/>
          <p:nvPr/>
        </p:nvSpPr>
        <p:spPr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0" descr="Image result for abn amro"/>
          <p:cNvSpPr/>
          <p:nvPr/>
        </p:nvSpPr>
        <p:spPr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0" descr="Image result for abn amro"/>
          <p:cNvSpPr/>
          <p:nvPr/>
        </p:nvSpPr>
        <p:spPr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0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620713" y="312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0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773113" y="465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0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925513" y="6175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0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/>
          <p:nvPr/>
        </p:nvSpPr>
        <p:spPr>
          <a:xfrm>
            <a:off x="1077913" y="769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219075" y="7938"/>
            <a:ext cx="8880475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a class called </a:t>
            </a: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BankAccount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a bank account. Instances of this class are initialized by a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name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number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account. Each bank account should also have a fixed interest rate of 0.1 (it should be able to access this value from instances of the class or the class itself).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method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withdraw()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decreases the balance of the account. Make sure this method does not allow the account to go to a balance of less than £100.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second method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add_interest()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adds interest to the balance (the interest should be the interest rate multiplied by the current balance).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013" y="2855913"/>
            <a:ext cx="7847012" cy="37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/>
          <p:nvPr/>
        </p:nvSpPr>
        <p:spPr>
          <a:xfrm>
            <a:off x="620713" y="5876925"/>
            <a:ext cx="7929562" cy="857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704850" y="4365625"/>
            <a:ext cx="7970838" cy="1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4868863" y="1628775"/>
            <a:ext cx="4311650" cy="1404938"/>
          </a:xfrm>
          <a:prstGeom prst="cloudCallout">
            <a:avLst>
              <a:gd name="adj1" fmla="val -32046"/>
              <a:gd name="adj2" fmla="val 68481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variables are class variables and which ones instance variables?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2339975" y="58737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principles in 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251520" y="836712"/>
            <a:ext cx="8892480" cy="528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Encapsulation (Information hiding)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Restriction of access to variables and methods</a:t>
            </a:r>
            <a:endParaRPr sz="2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Purpose is to prevent data from being modified by accident + improve control of data flow in a program </a:t>
            </a:r>
            <a:endParaRPr sz="2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Achieved via imposing restrictions on variables (public </a:t>
            </a:r>
            <a:r>
              <a:rPr lang="en-GB" sz="2200" b="0" i="1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private </a:t>
            </a:r>
            <a:r>
              <a:rPr lang="en-GB" sz="2200" b="0" i="1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2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protected variables) +  setter and getter methods</a:t>
            </a:r>
            <a:endParaRPr sz="2200" b="0" i="0" u="none" strike="noStrike" cap="none" dirty="0">
              <a:solidFill>
                <a:srgbClr val="66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sng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sng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sng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sng" strike="noStrike" cap="none" dirty="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/>
          <p:nvPr/>
        </p:nvSpPr>
        <p:spPr>
          <a:xfrm>
            <a:off x="293427" y="930997"/>
            <a:ext cx="88156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levels of restrictions are available for </a:t>
            </a:r>
            <a:r>
              <a:rPr lang="en-GB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37648" y="1463957"/>
            <a:ext cx="2743816" cy="45308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3302753" y="1463957"/>
            <a:ext cx="2524220" cy="45308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6260494" y="1463957"/>
            <a:ext cx="2730168" cy="45308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2"/>
          <p:cNvSpPr txBox="1">
            <a:spLocks noGrp="1"/>
          </p:cNvSpPr>
          <p:nvPr>
            <p:ph type="title"/>
          </p:nvPr>
        </p:nvSpPr>
        <p:spPr>
          <a:xfrm>
            <a:off x="2486172" y="204934"/>
            <a:ext cx="6769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28609" y="2062677"/>
            <a:ext cx="2979960" cy="4709743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used so far (with exception of constructors) were private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freely modified and run from anywhere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either inside or outside of the class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variables and methods </a:t>
            </a:r>
            <a:r>
              <a:rPr lang="en-GB" sz="2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don't use underscores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a variable </a:t>
            </a:r>
            <a:r>
              <a:rPr lang="en-GB" sz="22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3073174" y="2062676"/>
            <a:ext cx="2979960" cy="4709743"/>
          </a:xfrm>
          <a:prstGeom prst="rect">
            <a:avLst/>
          </a:prstGeom>
          <a:noFill/>
          <a:ln w="571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variables and methods </a:t>
            </a:r>
            <a:r>
              <a:rPr lang="en-GB" sz="2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can be accessed from within its own class or object</a:t>
            </a:r>
            <a:endParaRPr sz="1800" b="0" i="0" u="none" strike="noStrike" cap="none">
              <a:solidFill>
                <a:srgbClr val="92D05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a private variable </a:t>
            </a:r>
            <a:r>
              <a:rPr lang="en-GB" sz="2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cannot be modified from outside of a class </a:t>
            </a:r>
            <a:endParaRPr sz="1800" b="0" i="0" u="none" strike="noStrike" cap="none">
              <a:solidFill>
                <a:srgbClr val="92D05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variables / methods begin with </a:t>
            </a:r>
            <a:r>
              <a:rPr lang="en-GB" sz="2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two underscores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__</a:t>
            </a:r>
            <a:r>
              <a:rPr lang="en-GB" sz="22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6118739" y="2062676"/>
            <a:ext cx="2994247" cy="4709743"/>
          </a:xfrm>
          <a:prstGeom prst="rect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often used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</a:t>
            </a:r>
            <a:r>
              <a:rPr lang="en-GB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only be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accessed by its own class and any classes derived from it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private)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GB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can be accessed outside of the class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(like public)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variables / methods begin with </a:t>
            </a:r>
            <a:r>
              <a:rPr lang="en-GB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one underscore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</a:t>
            </a:r>
            <a:r>
              <a:rPr lang="en-GB" sz="22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_speed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bsw">
  <a:themeElements>
    <a:clrScheme name="mbs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bsw">
  <a:themeElements>
    <a:clrScheme name="mbs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3390</Words>
  <Application>Microsoft Macintosh PowerPoint</Application>
  <PresentationFormat>On-screen Show (4:3)</PresentationFormat>
  <Paragraphs>482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Noto Sans Symbols</vt:lpstr>
      <vt:lpstr>Times New Roman</vt:lpstr>
      <vt:lpstr>Calibri</vt:lpstr>
      <vt:lpstr>Courier</vt:lpstr>
      <vt:lpstr>Tahoma</vt:lpstr>
      <vt:lpstr>Courier New</vt:lpstr>
      <vt:lpstr>1_mbsw</vt:lpstr>
      <vt:lpstr>1_mbsw</vt:lpstr>
      <vt:lpstr>PowerPoint Presentation</vt:lpstr>
      <vt:lpstr>Last Lecture</vt:lpstr>
      <vt:lpstr>Object-oriented programming (OOP)</vt:lpstr>
      <vt:lpstr>Object-oriented programming (OOP)</vt:lpstr>
      <vt:lpstr>Object-oriented programming (OOP)</vt:lpstr>
      <vt:lpstr>Quizz time</vt:lpstr>
      <vt:lpstr>Quizz time</vt:lpstr>
      <vt:lpstr>Important principles in OOP</vt:lpstr>
      <vt:lpstr>Encapsulation</vt:lpstr>
      <vt:lpstr>Important principles in OOP</vt:lpstr>
      <vt:lpstr>Inheritance</vt:lpstr>
      <vt:lpstr>Important principles in OOP</vt:lpstr>
      <vt:lpstr>Polymorphism</vt:lpstr>
      <vt:lpstr>Agenda</vt:lpstr>
      <vt:lpstr>Agenda</vt:lpstr>
      <vt:lpstr>Nested lists</vt:lpstr>
      <vt:lpstr>Nested lists</vt:lpstr>
      <vt:lpstr>Nested lists</vt:lpstr>
      <vt:lpstr>Nested lists</vt:lpstr>
      <vt:lpstr>Nested lists</vt:lpstr>
      <vt:lpstr>Quizz time</vt:lpstr>
      <vt:lpstr>Quizz time</vt:lpstr>
      <vt:lpstr>Other Nested Compounds</vt:lpstr>
      <vt:lpstr>Agenda</vt:lpstr>
      <vt:lpstr>Deep copy vs shallow copy</vt:lpstr>
      <vt:lpstr>Deep copy vs shallow copy</vt:lpstr>
      <vt:lpstr>Deep copy vs shallow copy</vt:lpstr>
      <vt:lpstr>Deep copy vs shallow copy</vt:lpstr>
      <vt:lpstr>Deep copy vs shallow copy</vt:lpstr>
      <vt:lpstr>Deep copy vs shallow copy</vt:lpstr>
      <vt:lpstr>Deep copy vs shallow copy</vt:lpstr>
      <vt:lpstr>Quizz time</vt:lpstr>
      <vt:lpstr>Quizz time</vt:lpstr>
      <vt:lpstr>Deep vs shallow copy</vt:lpstr>
      <vt:lpstr>How to copy an instance of a user-defined class?</vt:lpstr>
      <vt:lpstr>Agenda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Agenda</vt:lpstr>
      <vt:lpstr>Variable number of arguments in a function</vt:lpstr>
      <vt:lpstr>Variable number of arguments in a function</vt:lpstr>
      <vt:lpstr>Variable number of arguments in a function</vt:lpstr>
      <vt:lpstr>Default argument values</vt:lpstr>
      <vt:lpstr>Default argument values</vt:lpstr>
      <vt:lpstr>Default argument values</vt:lpstr>
      <vt:lpstr>PowerPoint Presentation</vt:lpstr>
      <vt:lpstr>PowerPoint Presentation</vt:lpstr>
      <vt:lpstr>Variable number of arguments in a function</vt:lpstr>
      <vt:lpstr>PowerPoint Presentation</vt:lpstr>
      <vt:lpstr>Lecture 6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Dewhurst</dc:creator>
  <cp:lastModifiedBy>Rakshit Yadav</cp:lastModifiedBy>
  <cp:revision>12</cp:revision>
  <dcterms:created xsi:type="dcterms:W3CDTF">2005-11-21T10:21:46Z</dcterms:created>
  <dcterms:modified xsi:type="dcterms:W3CDTF">2023-11-09T15:25:07Z</dcterms:modified>
</cp:coreProperties>
</file>