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300" r:id="rId3"/>
    <p:sldId id="301" r:id="rId4"/>
    <p:sldId id="291" r:id="rId5"/>
    <p:sldId id="354" r:id="rId6"/>
    <p:sldId id="346" r:id="rId7"/>
    <p:sldId id="347" r:id="rId8"/>
    <p:sldId id="348" r:id="rId9"/>
    <p:sldId id="350" r:id="rId10"/>
    <p:sldId id="351" r:id="rId11"/>
    <p:sldId id="344" r:id="rId12"/>
    <p:sldId id="290" r:id="rId13"/>
    <p:sldId id="278" r:id="rId14"/>
    <p:sldId id="260" r:id="rId15"/>
    <p:sldId id="353" r:id="rId16"/>
    <p:sldId id="356" r:id="rId17"/>
    <p:sldId id="355" r:id="rId18"/>
    <p:sldId id="357" r:id="rId19"/>
    <p:sldId id="345" r:id="rId20"/>
    <p:sldId id="359" r:id="rId21"/>
    <p:sldId id="360" r:id="rId22"/>
    <p:sldId id="266" r:id="rId23"/>
    <p:sldId id="362" r:id="rId24"/>
    <p:sldId id="363" r:id="rId25"/>
    <p:sldId id="3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6131" autoAdjust="0"/>
  </p:normalViewPr>
  <p:slideViewPr>
    <p:cSldViewPr snapToGrid="0">
      <p:cViewPr varScale="1">
        <p:scale>
          <a:sx n="60" d="100"/>
          <a:sy n="60" d="100"/>
        </p:scale>
        <p:origin x="7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5B3F3-003C-4751-AEC4-C484292EB521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B7EF8-7E5C-49B6-82DC-52582B628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8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B7EF8-7E5C-49B6-82DC-52582B6282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54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B7EF8-7E5C-49B6-82DC-52582B6282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9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FA52D-6C75-47D8-6E34-9CFD23B70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0BEE17-850B-28CD-3DBD-D542882A1B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7745FE-AD1C-414B-4D4F-1AE6E22C0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69A41-D7C8-2808-FF74-B3A17D17E7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B7EF8-7E5C-49B6-82DC-52582B6282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39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B7EF8-7E5C-49B6-82DC-52582B6282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04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7B7EF8-7E5C-49B6-82DC-52582B6282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1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47C3-8A94-4BBD-8547-93E6381EFB39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9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AAB4-4CB6-4445-A664-457A6CB54983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1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F111-850F-490F-B84B-7E4C3F288722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3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4" y="6356350"/>
            <a:ext cx="12190176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>
            <a:normAutofit/>
          </a:bodyPr>
          <a:lstStyle>
            <a:lvl1pPr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251"/>
            <a:ext cx="10515600" cy="492771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911A2707-EE29-40BE-8C50-A25EC1CF92DB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45475" y="6356350"/>
            <a:ext cx="5769735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Research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BA61682-BC0E-4993-9E21-4D02DE7FA0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1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20E07-0A71-4DD4-AA18-5F0F3B887865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6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0C2CB-EADC-46ED-B73D-A61D2ED31D8A}" type="datetime1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6F81-7536-408F-B50D-D618B38588B5}" type="datetime1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2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8724-4332-472D-98BB-07CA9A27C9EF}" type="datetime1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1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A726-C380-46F3-8573-6FEF5B1E393E}" type="datetime1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3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0C61-F637-4EC3-BD39-C7C61D08FB7C}" type="datetime1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BC7A-2B34-4EEB-AD6A-92B1215B6C0D}" type="datetime1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0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1E38A-7C24-4725-9E9F-37A56F6CF243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Research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61682-BC0E-4993-9E21-4D02DE7FA03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334" y="102353"/>
            <a:ext cx="784854" cy="91174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824" y="6356350"/>
            <a:ext cx="12190176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2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327" y="277092"/>
            <a:ext cx="10764982" cy="1517213"/>
          </a:xfrm>
        </p:spPr>
        <p:txBody>
          <a:bodyPr>
            <a:norm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of COVID-19 Using Machine Learning Classification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818" y="4253199"/>
            <a:ext cx="9144000" cy="1655762"/>
          </a:xfrm>
        </p:spPr>
        <p:txBody>
          <a:bodyPr>
            <a:normAutofit/>
          </a:bodyPr>
          <a:lstStyle/>
          <a:p>
            <a:r>
              <a:rPr lang="en-US" sz="2200" dirty="0"/>
              <a:t>Under the supervision of </a:t>
            </a:r>
          </a:p>
          <a:p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</a:t>
            </a:r>
            <a:r>
              <a:rPr 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Shafeeq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Ahmed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Professor, Dept. of Computer Science and Engineering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Manipal Institute of Technology, Manipal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50818" y="1967345"/>
            <a:ext cx="9144000" cy="1981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Research/Project Presentation</a:t>
            </a:r>
          </a:p>
          <a:p>
            <a:r>
              <a:rPr lang="en-US" dirty="0"/>
              <a:t>by</a:t>
            </a:r>
          </a:p>
          <a:p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Rakshit Ajay</a:t>
            </a:r>
          </a:p>
          <a:p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&amp; Engineering</a:t>
            </a:r>
          </a:p>
          <a:p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Manipal Institute of Technology, Manipal</a:t>
            </a:r>
          </a:p>
        </p:txBody>
      </p:sp>
    </p:spTree>
    <p:extLst>
      <p:ext uri="{BB962C8B-B14F-4D97-AF65-F5344CB8AC3E}">
        <p14:creationId xmlns:p14="http://schemas.microsoft.com/office/powerpoint/2010/main" val="197753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411-B119-F0A0-2EE5-BCAA6D47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1D57-A686-C42F-ED29-30554BC1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of COVID-19 Using Machine Learning Classification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E2BEF-775F-B96D-0D62-57E35973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AA7BC-0196-1771-C2BA-F8BC22EE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r>
              <a:rPr lang="en-US" dirty="0"/>
              <a:t>Literature Review – V</a:t>
            </a:r>
          </a:p>
        </p:txBody>
      </p:sp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9C93D2B5-84A9-8D50-58DD-D66D917B3A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157649"/>
              </p:ext>
            </p:extLst>
          </p:nvPr>
        </p:nvGraphicFramePr>
        <p:xfrm>
          <a:off x="838199" y="1249363"/>
          <a:ext cx="10602433" cy="4641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9121">
                  <a:extLst>
                    <a:ext uri="{9D8B030D-6E8A-4147-A177-3AD203B41FA5}">
                      <a16:colId xmlns:a16="http://schemas.microsoft.com/office/drawing/2014/main" val="421438831"/>
                    </a:ext>
                  </a:extLst>
                </a:gridCol>
                <a:gridCol w="2094225">
                  <a:extLst>
                    <a:ext uri="{9D8B030D-6E8A-4147-A177-3AD203B41FA5}">
                      <a16:colId xmlns:a16="http://schemas.microsoft.com/office/drawing/2014/main" val="4159689976"/>
                    </a:ext>
                  </a:extLst>
                </a:gridCol>
                <a:gridCol w="2852902">
                  <a:extLst>
                    <a:ext uri="{9D8B030D-6E8A-4147-A177-3AD203B41FA5}">
                      <a16:colId xmlns:a16="http://schemas.microsoft.com/office/drawing/2014/main" val="3385637567"/>
                    </a:ext>
                  </a:extLst>
                </a:gridCol>
                <a:gridCol w="4306185">
                  <a:extLst>
                    <a:ext uri="{9D8B030D-6E8A-4147-A177-3AD203B41FA5}">
                      <a16:colId xmlns:a16="http://schemas.microsoft.com/office/drawing/2014/main" val="163957711"/>
                    </a:ext>
                  </a:extLst>
                </a:gridCol>
              </a:tblGrid>
              <a:tr h="8549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Author</a:t>
                      </a:r>
                      <a:r>
                        <a:rPr lang="en-US" sz="2000" baseline="0" dirty="0"/>
                        <a:t> &amp; Year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Work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Observations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29635"/>
                  </a:ext>
                </a:extLst>
              </a:tr>
              <a:tr h="3786139">
                <a:tc>
                  <a:txBody>
                    <a:bodyPr/>
                    <a:lstStyle/>
                    <a:p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Bayat et al. (2021)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"Predictive Modeling of COVID-19 Based on Standard Laboratory Tests: Utilizing </a:t>
                      </a:r>
                      <a:r>
                        <a:rPr lang="en-US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Algorithm with Analysis of Top 10 Features"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Development for COVID-19 Forecasting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 Selection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Metrics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Identification of Important Features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Dataset Utilization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Performance Metrics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Relevance for Healthcare Decision-Making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 Importance Analysis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06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998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74E6-AF18-AC6F-D768-3584C9A1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1D1C6-9D31-37A8-331A-C403D4CD0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25" y="2055018"/>
            <a:ext cx="10515600" cy="2889122"/>
          </a:xfrm>
        </p:spPr>
        <p:txBody>
          <a:bodyPr>
            <a:noAutofit/>
          </a:bodyPr>
          <a:lstStyle/>
          <a:p>
            <a:r>
              <a:rPr lang="en-US" sz="2000" dirty="0"/>
              <a:t>COVID-19 outbreak prediction datasets are complex, making it difficult to establish relationships between features.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Past research lacks outlier removal methods, which are crucial for improving prediction efficiency.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 Pre-processing should include standard methods like under-sampling or oversampling to clean the dataset and enhance prediction analysis efficiency.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06E84-93FE-60B2-6599-91284052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D2869-5A47-EE2F-4EDF-F5F75F41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of COVID-19 Using Machine Learning Classification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17480-151A-35DE-8007-4C1AAE4E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7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542" y="478687"/>
            <a:ext cx="10515600" cy="704739"/>
          </a:xfrm>
        </p:spPr>
        <p:txBody>
          <a:bodyPr>
            <a:normAutofit/>
          </a:bodyPr>
          <a:lstStyle/>
          <a:p>
            <a:r>
              <a:rPr lang="en-US" dirty="0"/>
              <a:t>Problem definition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104C-827A-4B06-85E9-CCCA3A5B6EB2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of COVID-19 Using Machine Learning Classification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88F6DC-20DA-9346-7321-C1299CC8F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542" y="2466752"/>
            <a:ext cx="10515600" cy="132907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Development of  a user-friendly ML algorithm for COVID-19 outcome prediction, optimizing patient care and aiding global pandemic management. Leveraging advanced techniques, it addresses urgent healthcare needs, enhancing COVID-19 response efforts worldwide.</a:t>
            </a:r>
          </a:p>
        </p:txBody>
      </p:sp>
    </p:spTree>
    <p:extLst>
      <p:ext uri="{BB962C8B-B14F-4D97-AF65-F5344CB8AC3E}">
        <p14:creationId xmlns:p14="http://schemas.microsoft.com/office/powerpoint/2010/main" val="3876021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525" y="2633256"/>
            <a:ext cx="9719930" cy="1726626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/>
              <a:t>The objective is to develop a machine learning algorithm capable of predicting the category of COVID-19 disease in patients based on various clinical features and diagnostic parameters. By implementing this algorithm, healthcare professionals can efficiently categorize patients into different severity categories, enabling timely and targeted interventions.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B5BC-0E68-46A6-8674-6F1AC7A04AF4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of COVID-19 Using Machine Learning Classification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7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1E4F-050F-454D-BB07-E18293D2716E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of COVID-19 Using Machine Learning Classification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398392-4197-A33C-0C6B-9109DAC26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78" y="1586486"/>
            <a:ext cx="8296928" cy="39040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D43AE14-FCC1-DE56-4EBB-1FCF594D84E5}"/>
              </a:ext>
            </a:extLst>
          </p:cNvPr>
          <p:cNvSpPr txBox="1"/>
          <p:nvPr/>
        </p:nvSpPr>
        <p:spPr>
          <a:xfrm>
            <a:off x="2719276" y="5654750"/>
            <a:ext cx="609777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/>
              <a:t>Fig2. Proposed framework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5177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5DFB9-7DBF-DA1C-EFFF-618A5AFC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01990-49F6-2D96-E546-6F2E40BC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of COVID-19 Using Machine Learning Classification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5C2CD-20AE-C460-C660-491574DC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9F676-8B0A-3B56-A67A-9877A781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r>
              <a:rPr lang="en-US" dirty="0"/>
              <a:t>Dataset Statistics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613B2-0C44-A1F4-BB2E-CF0AA96C053A}"/>
              </a:ext>
            </a:extLst>
          </p:cNvPr>
          <p:cNvSpPr txBox="1"/>
          <p:nvPr/>
        </p:nvSpPr>
        <p:spPr>
          <a:xfrm>
            <a:off x="2623583" y="5665531"/>
            <a:ext cx="609777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/>
              <a:t>Fig3. Line graph of a</a:t>
            </a:r>
            <a:r>
              <a:rPr lang="en-US" dirty="0"/>
              <a:t>verage </a:t>
            </a:r>
            <a:r>
              <a:rPr lang="en-US" sz="1800" dirty="0"/>
              <a:t>cases per million people</a:t>
            </a: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49769-E98F-38AB-EF66-5DA047CC0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317" y="1625398"/>
            <a:ext cx="9346018" cy="381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2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EB1D-30EE-E500-8581-17F3A9D8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542" y="136525"/>
            <a:ext cx="10515600" cy="703821"/>
          </a:xfrm>
        </p:spPr>
        <p:txBody>
          <a:bodyPr/>
          <a:lstStyle/>
          <a:p>
            <a:r>
              <a:rPr lang="en-US" dirty="0"/>
              <a:t>Dataset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0C20-6F88-5A42-367E-49A7BD458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3015"/>
            <a:ext cx="10515600" cy="54856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1. </a:t>
            </a:r>
            <a:r>
              <a:rPr lang="en-US" sz="1600" dirty="0" err="1"/>
              <a:t>S.No</a:t>
            </a:r>
            <a:r>
              <a:rPr lang="en-US" sz="1600" dirty="0"/>
              <a:t>. (Serial Number): Provides a unique identifier for individual patient records, aiding in their organization and reference.</a:t>
            </a:r>
          </a:p>
          <a:p>
            <a:pPr marL="0" indent="0">
              <a:buNone/>
            </a:pPr>
            <a:r>
              <a:rPr lang="en-US" sz="1600" dirty="0"/>
              <a:t>2. Patients Identifier or Id: Assigns alphanumeric identifiers to patients, facilitating efficient data management and retrieval.</a:t>
            </a:r>
          </a:p>
          <a:p>
            <a:pPr marL="0" indent="0">
              <a:buNone/>
            </a:pPr>
            <a:r>
              <a:rPr lang="en-US" sz="1600" dirty="0"/>
              <a:t>3. Age: Records the age of patients, a critical demographic variable influencing COVID-19 susceptibility and severity.</a:t>
            </a:r>
          </a:p>
          <a:p>
            <a:pPr marL="0" indent="0">
              <a:buNone/>
            </a:pPr>
            <a:r>
              <a:rPr lang="en-US" sz="1600" dirty="0"/>
              <a:t>4. Body Temperature: Captures the body temperature of patients, serving as an early indicator of potential COVID-19 infection due to fever.</a:t>
            </a:r>
          </a:p>
          <a:p>
            <a:pPr marL="0" indent="0">
              <a:buNone/>
            </a:pPr>
            <a:r>
              <a:rPr lang="en-US" sz="1600" dirty="0"/>
              <a:t>5. Fatigue: Indicates whether patients experience fatigue, a common symptom of COVID-19 that can significantly impact daily life.</a:t>
            </a:r>
          </a:p>
          <a:p>
            <a:pPr marL="0" indent="0">
              <a:buNone/>
            </a:pPr>
            <a:r>
              <a:rPr lang="en-US" sz="1600" dirty="0"/>
              <a:t>6. Cough: Identifies whether patients exhibit coughing, a hallmark symptom of COVID-19 often accompanied by respiratory issues.</a:t>
            </a:r>
          </a:p>
          <a:p>
            <a:pPr marL="0" indent="0">
              <a:buNone/>
            </a:pPr>
            <a:r>
              <a:rPr lang="en-US" sz="1600" dirty="0"/>
              <a:t>7. Body Pain: Records whether patients experience body pain or muscle aches, common symptoms of viral infections including COVID-19.  </a:t>
            </a:r>
          </a:p>
          <a:p>
            <a:pPr marL="0" indent="0">
              <a:buNone/>
            </a:pPr>
            <a:r>
              <a:rPr lang="en-US" sz="1600" dirty="0"/>
              <a:t>8. Sore Throat: Indicates whether patients present with a sore throat, a symptom reported by some individuals with COVID-19.</a:t>
            </a:r>
          </a:p>
          <a:p>
            <a:pPr marL="0" indent="0">
              <a:buNone/>
            </a:pPr>
            <a:r>
              <a:rPr lang="en-US" sz="1600" dirty="0"/>
              <a:t>9. Breathing Difficulty: Identifies patients experiencing difficulty breathing or shortness of breath, indicating potential severe respiratory involvement.</a:t>
            </a:r>
          </a:p>
          <a:p>
            <a:pPr marL="0" indent="0">
              <a:buNone/>
            </a:pPr>
            <a:r>
              <a:rPr lang="en-US" sz="1600" dirty="0"/>
              <a:t>10. Infected: Categorizes patients based on COVID-19 infection status, serving as the target variable for predictive modeling tasks aiming to predict infection status based on other features.</a:t>
            </a:r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5A174-9C0B-18EF-7621-A3F30D72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3BA4F-87FB-CCBE-0839-B11B4ECB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of COVID-19 Using Machine Learning Classification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98922-C09E-9844-3319-8C367B01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75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B11FD-F7D5-CDDA-DACC-DAF20EDF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C4278-3D26-6D7E-8120-BC0DF3FD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of COVID-19 Using Machine Learning Classification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081D6-BF43-B692-F4AF-F59A8B71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E19BE3-2952-E5FE-2549-AF13EBA9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263"/>
          </a:xfrm>
        </p:spPr>
        <p:txBody>
          <a:bodyPr/>
          <a:lstStyle/>
          <a:p>
            <a:r>
              <a:rPr lang="en-US" dirty="0"/>
              <a:t>Dataset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7DF732-1819-FA9F-EC5F-D6F115DE5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93920"/>
            <a:ext cx="9910313" cy="47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68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1F24-5279-33D4-ADBD-2D8760982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Results Analysis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E7F7B-12C5-128A-9D3D-8716F898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A0CB-68F2-DDB5-F9B9-20FFDF64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of COVID-19 Using Machine Learning Classification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7B610-419D-1D09-5A2B-C4283999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18509-8CF6-8EB8-14DF-0D4E39D9AE72}"/>
              </a:ext>
            </a:extLst>
          </p:cNvPr>
          <p:cNvSpPr txBox="1"/>
          <p:nvPr/>
        </p:nvSpPr>
        <p:spPr>
          <a:xfrm>
            <a:off x="766234" y="5153475"/>
            <a:ext cx="3752407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/>
              <a:t>Fig4. </a:t>
            </a:r>
            <a:r>
              <a:rPr lang="en-US"/>
              <a:t>Accuracy chart</a:t>
            </a:r>
            <a:endParaRPr lang="en-US" sz="1600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B99EDE0-745F-73C2-30FF-328FD3D96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2686"/>
              </p:ext>
            </p:extLst>
          </p:nvPr>
        </p:nvGraphicFramePr>
        <p:xfrm>
          <a:off x="415852" y="1542096"/>
          <a:ext cx="4379432" cy="3380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716">
                  <a:extLst>
                    <a:ext uri="{9D8B030D-6E8A-4147-A177-3AD203B41FA5}">
                      <a16:colId xmlns:a16="http://schemas.microsoft.com/office/drawing/2014/main" val="2629420908"/>
                    </a:ext>
                  </a:extLst>
                </a:gridCol>
                <a:gridCol w="2189716">
                  <a:extLst>
                    <a:ext uri="{9D8B030D-6E8A-4147-A177-3AD203B41FA5}">
                      <a16:colId xmlns:a16="http://schemas.microsoft.com/office/drawing/2014/main" val="37889905"/>
                    </a:ext>
                  </a:extLst>
                </a:gridCol>
              </a:tblGrid>
              <a:tr h="563463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09303"/>
                  </a:ext>
                </a:extLst>
              </a:tr>
              <a:tr h="563463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296392"/>
                  </a:ext>
                </a:extLst>
              </a:tr>
              <a:tr h="563463">
                <a:tc>
                  <a:txBody>
                    <a:bodyPr/>
                    <a:lstStyle/>
                    <a:p>
                      <a:r>
                        <a:rPr lang="en-IN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98.37%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029144"/>
                  </a:ext>
                </a:extLst>
              </a:tr>
              <a:tr h="563463"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023306"/>
                  </a:ext>
                </a:extLst>
              </a:tr>
              <a:tr h="563463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93.0%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444239"/>
                  </a:ext>
                </a:extLst>
              </a:tr>
              <a:tr h="563463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882681"/>
                  </a:ext>
                </a:extLst>
              </a:tr>
            </a:tbl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id="{110AC74E-F283-844E-E9F2-6699DEE4A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70" y="1542097"/>
            <a:ext cx="6634459" cy="338077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09B2655-4DB9-7D04-7BE7-23A06A90196A}"/>
              </a:ext>
            </a:extLst>
          </p:cNvPr>
          <p:cNvSpPr txBox="1"/>
          <p:nvPr/>
        </p:nvSpPr>
        <p:spPr>
          <a:xfrm>
            <a:off x="6607052" y="5290042"/>
            <a:ext cx="448651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/>
              <a:t>Fig5. Model takes input and gives result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6704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F4B8-4ADF-F23B-E1F3-4DAB9567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6D57A-B31D-80FA-6A1C-6642C9C3F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33" y="2429466"/>
            <a:ext cx="10038907" cy="2323288"/>
          </a:xfrm>
        </p:spPr>
        <p:txBody>
          <a:bodyPr>
            <a:normAutofit/>
          </a:bodyPr>
          <a:lstStyle/>
          <a:p>
            <a:r>
              <a:rPr lang="en-US" sz="2000" dirty="0"/>
              <a:t>In this study, Random Forest led with an 98.3% accuracy rate among five machine learning algorithms. Moving forward, it can be acknowledged the necessity of incorporating more classifiers to refine the evolving COVID-19 dataset.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AA565-61E6-6676-846C-0FBDFE33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1713E-7219-C02C-86D6-50F3F7EF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of COVID-19 Using Machine Learning Classification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05463-09E2-AF0F-6D2A-04226A1F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0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200"/>
            <a:ext cx="10515600" cy="492771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Literature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Research Gaps Identified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Problem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Result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Future Scope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Journal/Conference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References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5D73-540A-43FD-97F6-92E599541E3E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of COVID-19 Using Machine Learning Classification </a:t>
            </a: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</a:t>
            </a:r>
            <a:r>
              <a:rPr lang="en-US" dirty="0" err="1"/>
              <a:t>earch</a:t>
            </a:r>
            <a:r>
              <a:rPr lang="en-US" dirty="0"/>
              <a:t>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00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BDF9-B70F-6F64-F02B-3A24B5EB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21CA4-13F0-867B-521A-54524C7D2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276"/>
            <a:ext cx="10177130" cy="2046400"/>
          </a:xfrm>
        </p:spPr>
        <p:txBody>
          <a:bodyPr>
            <a:normAutofit/>
          </a:bodyPr>
          <a:lstStyle/>
          <a:p>
            <a:r>
              <a:rPr lang="en-US" sz="2000" dirty="0"/>
              <a:t>Machine learning in healthcare streamlines disease prediction, diagnosis, and treatment, improving overall efficiency. By analyzing historical and real-time data, it aids in swift decision-making for patient care, enhancing research and clinical trials.</a:t>
            </a:r>
          </a:p>
          <a:p>
            <a:r>
              <a:rPr lang="en-US" sz="2000" dirty="0"/>
              <a:t>Future scope for predicting COVID-19 using machine learning includes refining models for accuracy, integrating diverse datasets, leveraging AI advancements, and deploying real-time predictive models for proactive public health interventions and resource allocation.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889E0-87B2-523F-E46A-661D82D0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648F2-4AF9-028B-FAF8-AB927915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of COVID-19 Using Machine Learning Classification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19FB2-CB9C-3F00-7729-006BD5DA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65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846-9D24-1D97-0845-69DBDA76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Journal/Conference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C2556-C5A1-9144-67A2-C65B1C545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4405"/>
            <a:ext cx="8475921" cy="3487052"/>
          </a:xfrm>
        </p:spPr>
        <p:txBody>
          <a:bodyPr>
            <a:normAutofit/>
          </a:bodyPr>
          <a:lstStyle/>
          <a:p>
            <a:r>
              <a:rPr lang="en-IN" sz="2000" dirty="0"/>
              <a:t>NBBC (National Conference on Biotechnology and </a:t>
            </a:r>
            <a:r>
              <a:rPr lang="en-IN" sz="2000" dirty="0" err="1"/>
              <a:t>BioMedicines</a:t>
            </a:r>
            <a:r>
              <a:rPr lang="en-IN" sz="2000" dirty="0"/>
              <a:t>)</a:t>
            </a:r>
          </a:p>
          <a:p>
            <a:r>
              <a:rPr lang="en-IN" sz="2000" dirty="0"/>
              <a:t>NCMHS (National Conference on Medical and Health Sciences)</a:t>
            </a:r>
          </a:p>
          <a:p>
            <a:r>
              <a:rPr lang="en-IN" sz="2000" dirty="0"/>
              <a:t>ICHM (International Conference on Medical and Health Sciences)</a:t>
            </a:r>
          </a:p>
          <a:p>
            <a:r>
              <a:rPr lang="en-IN" sz="2000" dirty="0"/>
              <a:t>Nature (Science Journal)</a:t>
            </a:r>
          </a:p>
          <a:p>
            <a:r>
              <a:rPr lang="en-US" sz="2000" i="0" dirty="0">
                <a:solidFill>
                  <a:srgbClr val="141412"/>
                </a:solidFill>
                <a:effectLst/>
              </a:rPr>
              <a:t>Athens Journal of Health and Medical Sciences</a:t>
            </a:r>
          </a:p>
          <a:p>
            <a:r>
              <a:rPr lang="en-US" sz="2000" i="0" dirty="0">
                <a:effectLst/>
              </a:rPr>
              <a:t>WCMSR (World Conference of Medical Student Research) </a:t>
            </a:r>
            <a:endParaRPr lang="en-US" sz="2000" i="0" dirty="0">
              <a:solidFill>
                <a:srgbClr val="141412"/>
              </a:solidFill>
              <a:effectLst/>
            </a:endParaRP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7E3F5-C0F5-42BB-C892-7D98F1EE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63D21-2CAF-43D4-51C1-2D36E9DB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of COVID-19 Using Machine Learning Classification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02394-1761-6776-A7E7-FCF42F31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84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- 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4255"/>
            <a:ext cx="10515600" cy="41779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/>
              <a:t>[1] 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Patel, D., </a:t>
            </a:r>
            <a:r>
              <a:rPr lang="en-US" sz="2000" b="0" i="0" dirty="0" err="1">
                <a:solidFill>
                  <a:srgbClr val="222222"/>
                </a:solidFill>
                <a:effectLst/>
              </a:rPr>
              <a:t>Kher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 V., Desai, B., Lei, X., Cen, S., Nanda, N., ... &amp; Oberai, A. A. (2021). Machine learning based predictors for COVID-19 disease severity. </a:t>
            </a:r>
            <a:r>
              <a:rPr lang="en-US" sz="2000" b="0" i="1" dirty="0">
                <a:solidFill>
                  <a:srgbClr val="222222"/>
                </a:solidFill>
                <a:effectLst/>
              </a:rPr>
              <a:t>Scientific Reports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US" sz="2000" b="0" i="1" dirty="0">
                <a:solidFill>
                  <a:srgbClr val="222222"/>
                </a:solidFill>
                <a:effectLst/>
              </a:rPr>
              <a:t>11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(1), 4673.</a:t>
            </a:r>
          </a:p>
          <a:p>
            <a:pPr marL="0" indent="0" algn="just">
              <a:buNone/>
            </a:pPr>
            <a:r>
              <a:rPr lang="en-US" sz="2000" dirty="0"/>
              <a:t>[2] </a:t>
            </a:r>
            <a:r>
              <a:rPr lang="en-US" sz="2000" b="0" i="0" dirty="0" err="1">
                <a:solidFill>
                  <a:srgbClr val="222222"/>
                </a:solidFill>
                <a:effectLst/>
              </a:rPr>
              <a:t>Jathanna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 S. V. (2021). Prediction of COVID-19 Using Machine Learning Classification Algorithms. </a:t>
            </a:r>
            <a:r>
              <a:rPr lang="en-US" sz="2000" b="0" i="1" dirty="0">
                <a:solidFill>
                  <a:srgbClr val="222222"/>
                </a:solidFill>
                <a:effectLst/>
              </a:rPr>
              <a:t>International Research Journal of Engineering and Technology (IRJET)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 2395-0056.</a:t>
            </a:r>
            <a:r>
              <a:rPr lang="en-US" sz="2000" dirty="0"/>
              <a:t> </a:t>
            </a:r>
          </a:p>
          <a:p>
            <a:pPr marL="0" indent="0" algn="just">
              <a:buNone/>
            </a:pPr>
            <a:r>
              <a:rPr lang="en-US" sz="2000" dirty="0"/>
              <a:t>[3] 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Majumder, A. B., Gupta, S., Singh, D., &amp; Majumder, S. (2021, February). An intelligent system for prediction of COVID-19 case using machine learning framework-logistic regression. In </a:t>
            </a:r>
            <a:r>
              <a:rPr lang="en-US" sz="2000" b="0" i="1" dirty="0">
                <a:solidFill>
                  <a:srgbClr val="222222"/>
                </a:solidFill>
                <a:effectLst/>
              </a:rPr>
              <a:t>Journal of Physics: Conference Series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 (Vol. 1797, No. 1, p. 012011). IOP Publishing.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[4] </a:t>
            </a:r>
            <a:r>
              <a:rPr lang="en-US" sz="2000" b="0" i="0" dirty="0" err="1">
                <a:solidFill>
                  <a:srgbClr val="222222"/>
                </a:solidFill>
                <a:effectLst/>
              </a:rPr>
              <a:t>Ogundokun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 R. O., &amp; </a:t>
            </a:r>
            <a:r>
              <a:rPr lang="en-US" sz="2000" b="0" i="0" dirty="0" err="1">
                <a:solidFill>
                  <a:srgbClr val="222222"/>
                </a:solidFill>
                <a:effectLst/>
              </a:rPr>
              <a:t>Awotunde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 J. B. (2020). Machine learning prediction for covid 19 pandemic in </a:t>
            </a:r>
            <a:r>
              <a:rPr lang="en-US" sz="2000" b="0" i="0" dirty="0" err="1">
                <a:solidFill>
                  <a:srgbClr val="222222"/>
                </a:solidFill>
                <a:effectLst/>
              </a:rPr>
              <a:t>india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. </a:t>
            </a:r>
            <a:r>
              <a:rPr lang="en-US" sz="2000" b="0" i="1" dirty="0" err="1">
                <a:solidFill>
                  <a:srgbClr val="222222"/>
                </a:solidFill>
                <a:effectLst/>
              </a:rPr>
              <a:t>medRxiv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 2020-05.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[5] </a:t>
            </a:r>
            <a:r>
              <a:rPr lang="en-US" sz="2000" b="0" i="0" dirty="0" err="1">
                <a:solidFill>
                  <a:srgbClr val="222222"/>
                </a:solidFill>
                <a:effectLst/>
              </a:rPr>
              <a:t>Mukri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 V. M. COVID-19 PREDICTION USING MACHINE LEARNING.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[6] 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Malhotra, D. (2022). DESIGN AND IMPLEMENTATION OF COVID 19 PREDICTION BY USING MACHINE LEARNING MODEL.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9F2AE-1A41-446D-B026-157392229CAF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of COVID-19 Using Machine Learning Classification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59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99686-7E91-4D2E-F4BC-ADB179B0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93" y="1240390"/>
            <a:ext cx="10781414" cy="511596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2000" dirty="0"/>
              <a:t>[7] 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Katz, R., Toole, K., Robertson, H., Case, A., Kerr, J., Robinson-Marshall, S., ... &amp; </a:t>
            </a:r>
            <a:r>
              <a:rPr lang="en-US" sz="2000" b="0" i="0" dirty="0" err="1">
                <a:solidFill>
                  <a:srgbClr val="222222"/>
                </a:solidFill>
                <a:effectLst/>
              </a:rPr>
              <a:t>Graeden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 E. (2023). Open data for COVID-19 policy analysis and mapping. </a:t>
            </a:r>
            <a:r>
              <a:rPr lang="en-US" sz="2000" b="0" i="1" dirty="0">
                <a:solidFill>
                  <a:srgbClr val="222222"/>
                </a:solidFill>
                <a:effectLst/>
              </a:rPr>
              <a:t>Scientific Data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US" sz="2000" b="0" i="1" dirty="0">
                <a:solidFill>
                  <a:srgbClr val="222222"/>
                </a:solidFill>
                <a:effectLst/>
              </a:rPr>
              <a:t>10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(1), 491.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222222"/>
                </a:solidFill>
              </a:rPr>
              <a:t>[8] 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Paul, S. G., Saha, A., Biswas, A. A., </a:t>
            </a:r>
            <a:r>
              <a:rPr lang="en-US" sz="2000" b="0" i="0" dirty="0" err="1">
                <a:solidFill>
                  <a:srgbClr val="222222"/>
                </a:solidFill>
                <a:effectLst/>
              </a:rPr>
              <a:t>Zulfiker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 M. S., </a:t>
            </a:r>
            <a:r>
              <a:rPr lang="en-US" sz="2000" b="0" i="0" dirty="0" err="1">
                <a:solidFill>
                  <a:srgbClr val="222222"/>
                </a:solidFill>
                <a:effectLst/>
              </a:rPr>
              <a:t>Arefin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 M. S., Rahman, M. M., &amp; Reza, A. W. (2023). Combating Covid-19 using machine learning and deep learning: Applications, challenges, and future perspectives. </a:t>
            </a:r>
            <a:r>
              <a:rPr lang="en-US" sz="2000" b="0" i="1" dirty="0">
                <a:solidFill>
                  <a:srgbClr val="222222"/>
                </a:solidFill>
                <a:effectLst/>
              </a:rPr>
              <a:t>Array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US" sz="2000" b="0" i="1" dirty="0">
                <a:solidFill>
                  <a:srgbClr val="222222"/>
                </a:solidFill>
                <a:effectLst/>
              </a:rPr>
              <a:t>17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 100271.</a:t>
            </a:r>
            <a:endParaRPr lang="en-US" sz="2000" dirty="0">
              <a:solidFill>
                <a:srgbClr val="222222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222222"/>
                </a:solidFill>
              </a:rPr>
              <a:t>[9] 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Pandey, K., &amp; Panchal, R. (2020). A study of real world data visualization of COVID-19 dataset using Python. </a:t>
            </a:r>
            <a:r>
              <a:rPr lang="en-US" sz="2000" b="0" i="1" dirty="0">
                <a:solidFill>
                  <a:srgbClr val="222222"/>
                </a:solidFill>
                <a:effectLst/>
              </a:rPr>
              <a:t>International Journal of Management and Humanities (IJMH)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US" sz="2000" b="0" i="1" dirty="0">
                <a:solidFill>
                  <a:srgbClr val="222222"/>
                </a:solidFill>
                <a:effectLst/>
              </a:rPr>
              <a:t>4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(8), 1-4.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222222"/>
                </a:solidFill>
              </a:rPr>
              <a:t>[10] 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Santos, B. S., Silva, I., da </a:t>
            </a:r>
            <a:r>
              <a:rPr lang="en-IN" sz="2000" b="0" i="0" dirty="0" err="1">
                <a:solidFill>
                  <a:srgbClr val="222222"/>
                </a:solidFill>
                <a:effectLst/>
              </a:rPr>
              <a:t>Câmara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 Ribeiro-Dantas, M., Alves, G., Endo, P. T., &amp; Lima, L. (2020). COVID-19: A scholarly production dataset report for research analysis. </a:t>
            </a:r>
            <a:r>
              <a:rPr lang="en-IN" sz="2000" b="0" i="1" dirty="0">
                <a:solidFill>
                  <a:srgbClr val="222222"/>
                </a:solidFill>
                <a:effectLst/>
              </a:rPr>
              <a:t>Data in Brief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IN" sz="2000" b="0" i="1" dirty="0">
                <a:solidFill>
                  <a:srgbClr val="222222"/>
                </a:solidFill>
                <a:effectLst/>
              </a:rPr>
              <a:t>32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, 106178.</a:t>
            </a:r>
            <a:endParaRPr lang="en-US" sz="2000" dirty="0">
              <a:solidFill>
                <a:srgbClr val="222222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222222"/>
                </a:solidFill>
              </a:rPr>
              <a:t>[11] 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Mondal, M. R. H., Bharati, S., &amp; </a:t>
            </a:r>
            <a:r>
              <a:rPr lang="en-US" sz="2000" b="0" i="0" dirty="0" err="1">
                <a:solidFill>
                  <a:srgbClr val="222222"/>
                </a:solidFill>
                <a:effectLst/>
              </a:rPr>
              <a:t>Podder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 P. (2021). Diagnosis of COVID-19 using machine learning and deep learning: a review. </a:t>
            </a:r>
            <a:r>
              <a:rPr lang="en-US" sz="2000" b="0" i="1" dirty="0">
                <a:solidFill>
                  <a:srgbClr val="222222"/>
                </a:solidFill>
                <a:effectLst/>
              </a:rPr>
              <a:t>Current Medical Imaging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US" sz="2000" b="0" i="1" dirty="0">
                <a:solidFill>
                  <a:srgbClr val="222222"/>
                </a:solidFill>
                <a:effectLst/>
              </a:rPr>
              <a:t>17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(12), 1403-1418.</a:t>
            </a:r>
            <a:endParaRPr lang="en-US" sz="2000" dirty="0">
              <a:solidFill>
                <a:srgbClr val="22222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3AEE7-DD74-5015-F6C5-BA6DE9A0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A72C2-7BD0-0456-FB88-1328B272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of COVID-19 Using Machine Learning Classification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135DD-C44F-CFF3-41EB-0775D7A4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05E5AB-9809-FE0D-F807-47667C19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93" y="290697"/>
            <a:ext cx="10515600" cy="703821"/>
          </a:xfrm>
        </p:spPr>
        <p:txBody>
          <a:bodyPr/>
          <a:lstStyle/>
          <a:p>
            <a:r>
              <a:rPr lang="en-US" dirty="0"/>
              <a:t>References - II </a:t>
            </a:r>
          </a:p>
        </p:txBody>
      </p:sp>
    </p:spTree>
    <p:extLst>
      <p:ext uri="{BB962C8B-B14F-4D97-AF65-F5344CB8AC3E}">
        <p14:creationId xmlns:p14="http://schemas.microsoft.com/office/powerpoint/2010/main" val="3873451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790A-1B29-A050-5AEA-1099EE8C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- III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EFC29-5E7A-6E51-994E-4272A84FD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88558"/>
            <a:ext cx="10177130" cy="41148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222222"/>
                </a:solidFill>
              </a:rPr>
              <a:t>[12] </a:t>
            </a:r>
            <a:r>
              <a:rPr lang="en-IN" sz="2000" b="0" i="0" dirty="0" err="1">
                <a:solidFill>
                  <a:srgbClr val="222222"/>
                </a:solidFill>
                <a:effectLst/>
              </a:rPr>
              <a:t>Meraihi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, Y., Gabis, A. B., </a:t>
            </a:r>
            <a:r>
              <a:rPr lang="en-IN" sz="2000" b="0" i="0" dirty="0" err="1">
                <a:solidFill>
                  <a:srgbClr val="222222"/>
                </a:solidFill>
                <a:effectLst/>
              </a:rPr>
              <a:t>Mirjalili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, S., </a:t>
            </a:r>
            <a:r>
              <a:rPr lang="en-IN" sz="2000" b="0" i="0" dirty="0" err="1">
                <a:solidFill>
                  <a:srgbClr val="222222"/>
                </a:solidFill>
                <a:effectLst/>
              </a:rPr>
              <a:t>Ramdane-Cherif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, A., &amp; </a:t>
            </a:r>
            <a:r>
              <a:rPr lang="en-IN" sz="2000" b="0" i="0" dirty="0" err="1">
                <a:solidFill>
                  <a:srgbClr val="222222"/>
                </a:solidFill>
                <a:effectLst/>
              </a:rPr>
              <a:t>Alsaadi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, F. E. (2022). Machine learning-based research for COVID-19 detection, diagnosis, and prediction: a survey. </a:t>
            </a:r>
            <a:r>
              <a:rPr lang="en-IN" sz="2000" b="0" i="1" dirty="0">
                <a:solidFill>
                  <a:srgbClr val="222222"/>
                </a:solidFill>
                <a:effectLst/>
              </a:rPr>
              <a:t>SN computer science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IN" sz="2000" b="0" i="1" dirty="0">
                <a:solidFill>
                  <a:srgbClr val="222222"/>
                </a:solidFill>
                <a:effectLst/>
              </a:rPr>
              <a:t>3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(4), 286.</a:t>
            </a:r>
            <a:endParaRPr lang="en-US" sz="2000" b="0" i="0" dirty="0">
              <a:solidFill>
                <a:srgbClr val="222222"/>
              </a:solidFill>
              <a:effectLst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222222"/>
                </a:solidFill>
              </a:rPr>
              <a:t>[13] </a:t>
            </a:r>
            <a:r>
              <a:rPr lang="en-US" sz="2000" b="0" i="0" dirty="0" err="1">
                <a:solidFill>
                  <a:srgbClr val="222222"/>
                </a:solidFill>
                <a:effectLst/>
              </a:rPr>
              <a:t>Atiyah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 O. S., &amp; </a:t>
            </a:r>
            <a:r>
              <a:rPr lang="en-US" sz="2000" b="0" i="0" dirty="0" err="1">
                <a:solidFill>
                  <a:srgbClr val="222222"/>
                </a:solidFill>
                <a:effectLst/>
              </a:rPr>
              <a:t>Thalij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 S. H. (2022). Evaluation of COVID-19 Cases based on Classification Algorithms in Machine Learning. </a:t>
            </a:r>
            <a:r>
              <a:rPr lang="en-US" sz="2000" b="0" i="1" dirty="0" err="1">
                <a:solidFill>
                  <a:srgbClr val="222222"/>
                </a:solidFill>
                <a:effectLst/>
              </a:rPr>
              <a:t>Webology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US" sz="2000" b="0" i="1" dirty="0">
                <a:solidFill>
                  <a:srgbClr val="222222"/>
                </a:solidFill>
                <a:effectLst/>
              </a:rPr>
              <a:t>19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(1), 4878-4887.</a:t>
            </a:r>
            <a:endParaRPr lang="en-US" sz="2000" dirty="0">
              <a:solidFill>
                <a:srgbClr val="222222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222222"/>
                </a:solidFill>
              </a:rPr>
              <a:t>[14] 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Jafar Zaidi, S. A., Chatterjee, I., &amp; </a:t>
            </a:r>
            <a:r>
              <a:rPr lang="en-IN" sz="2000" b="0" i="0" dirty="0" err="1">
                <a:solidFill>
                  <a:srgbClr val="222222"/>
                </a:solidFill>
                <a:effectLst/>
              </a:rPr>
              <a:t>Brahim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IN" sz="2000" b="0" i="0" dirty="0" err="1">
                <a:solidFill>
                  <a:srgbClr val="222222"/>
                </a:solidFill>
                <a:effectLst/>
              </a:rPr>
              <a:t>Belhaouari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, S. (2022). COVID-19 tweets classification during lockdown period using machine learning classifiers. </a:t>
            </a:r>
            <a:r>
              <a:rPr lang="en-IN" sz="2000" b="0" i="1" dirty="0">
                <a:solidFill>
                  <a:srgbClr val="222222"/>
                </a:solidFill>
                <a:effectLst/>
              </a:rPr>
              <a:t>Applied Computational Intelligence and Soft Computing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IN" sz="2000" b="0" i="1" dirty="0">
                <a:solidFill>
                  <a:srgbClr val="222222"/>
                </a:solidFill>
                <a:effectLst/>
              </a:rPr>
              <a:t>2022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, 1-8.</a:t>
            </a:r>
            <a:endParaRPr lang="en-US" sz="2000" dirty="0">
              <a:solidFill>
                <a:srgbClr val="222222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222222"/>
                </a:solidFill>
              </a:rPr>
              <a:t>[15] </a:t>
            </a:r>
            <a:r>
              <a:rPr lang="en-IN" sz="2000" b="0" i="0" dirty="0" err="1">
                <a:solidFill>
                  <a:srgbClr val="222222"/>
                </a:solidFill>
                <a:effectLst/>
              </a:rPr>
              <a:t>Kwekha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-Rashid, A. S., </a:t>
            </a:r>
            <a:r>
              <a:rPr lang="en-IN" sz="2000" b="0" i="0" dirty="0" err="1">
                <a:solidFill>
                  <a:srgbClr val="222222"/>
                </a:solidFill>
                <a:effectLst/>
              </a:rPr>
              <a:t>Abduljabbar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, H. N., &amp; </a:t>
            </a:r>
            <a:r>
              <a:rPr lang="en-IN" sz="2000" b="0" i="0" dirty="0" err="1">
                <a:solidFill>
                  <a:srgbClr val="222222"/>
                </a:solidFill>
                <a:effectLst/>
              </a:rPr>
              <a:t>Alhayani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, B. (2023). Coronavirus disease (COVID-19) cases analysis using machine-learning applications. </a:t>
            </a:r>
            <a:r>
              <a:rPr lang="en-IN" sz="2000" b="0" i="1" dirty="0">
                <a:solidFill>
                  <a:srgbClr val="222222"/>
                </a:solidFill>
                <a:effectLst/>
              </a:rPr>
              <a:t>Applied Nanoscience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IN" sz="2000" b="0" i="1" dirty="0">
                <a:solidFill>
                  <a:srgbClr val="222222"/>
                </a:solidFill>
                <a:effectLst/>
              </a:rPr>
              <a:t>13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(3), 2013-2025.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0BCCD-304D-9784-640B-D6580E1F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A3E9B-E908-26AE-D7FB-F7158FC5D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of COVID-19 Using Machine Learning Classification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5A56-F077-D457-701D-2D98093D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48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E6C72-BB3C-2A2C-346E-E71B1BF5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CFE84-A5D3-392E-90C0-CF6C878E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of COVID-19 Using Machine Learning Classification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0D59-0B87-C267-576C-02A93D7E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5B549B-E4C2-696E-33EA-887B5E06BE8F}"/>
              </a:ext>
            </a:extLst>
          </p:cNvPr>
          <p:cNvSpPr/>
          <p:nvPr/>
        </p:nvSpPr>
        <p:spPr>
          <a:xfrm>
            <a:off x="3728690" y="2696984"/>
            <a:ext cx="48033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SS17"/>
              </a:rPr>
              <a:t>Thank You </a:t>
            </a:r>
            <a:r>
              <a:rPr lang="en-US" sz="6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☺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378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</a:t>
            </a:r>
            <a:r>
              <a:rPr lang="en" b="1" dirty="0">
                <a:latin typeface="Arial"/>
                <a:ea typeface="Arial"/>
                <a:cs typeface="Arial"/>
                <a:sym typeface="Arial"/>
              </a:rPr>
              <a:t>What is COVID - 19?</a:t>
            </a:r>
            <a:r>
              <a:rPr lang="en-US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6822"/>
            <a:ext cx="10134600" cy="3467819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ea typeface="Merriweather"/>
              <a:cs typeface="Merriweather"/>
              <a:sym typeface="Merriweather"/>
            </a:endParaRPr>
          </a:p>
          <a:p>
            <a:pPr>
              <a:spcBef>
                <a:spcPts val="500"/>
              </a:spcBef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ea typeface="Merriweather"/>
              <a:cs typeface="Merriweather"/>
              <a:sym typeface="Merriweather"/>
            </a:endParaRPr>
          </a:p>
          <a:p>
            <a:pPr>
              <a:spcBef>
                <a:spcPts val="5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ea typeface="Merriweather"/>
                <a:cs typeface="Merriweather"/>
                <a:sym typeface="Merriweather"/>
              </a:rPr>
              <a:t>COVID-19 is a contagious disease caused by the SARS-CoV-2 virus, first identified in Wuhan, China in December 2019, but evidence indicates it may have spread earlier in places like Italy.</a:t>
            </a:r>
          </a:p>
          <a:p>
            <a:pPr>
              <a:spcBef>
                <a:spcPts val="500"/>
              </a:spcBef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ea typeface="Merriweather"/>
              <a:cs typeface="Merriweather"/>
              <a:sym typeface="Merriweather"/>
            </a:endParaRPr>
          </a:p>
          <a:p>
            <a:pPr marL="0" indent="0">
              <a:spcBef>
                <a:spcPts val="500"/>
              </a:spcBef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ea typeface="Merriweather"/>
              <a:cs typeface="Merriweather"/>
              <a:sym typeface="Merriweather"/>
            </a:endParaRPr>
          </a:p>
          <a:p>
            <a:pPr>
              <a:spcBef>
                <a:spcPts val="500"/>
              </a:spcBef>
              <a:spcAft>
                <a:spcPts val="1600"/>
              </a:spcAft>
            </a:pPr>
            <a:r>
              <a:rPr lang="en-US" sz="2000" dirty="0"/>
              <a:t>COVID-19 symptoms range from fever, cough, and fatigue to severe complications like ARDS(Acute Respiratory Distress Syndrome ), caused by cytokine storms and multi-organ failure. Symptoms appear 1-14 days post-exposure, with potential long-term organ damage, especially to the lungs and heart.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BAD6-9048-4740-A170-3A1A1C27FF1F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of COVID-19 Using Machine Learning Classification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6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DEE5A-03F2-45A5-9329-AE1F7A293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1D05-AAB2-5130-72E8-1E5A6590D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265" y="202600"/>
            <a:ext cx="10515600" cy="703821"/>
          </a:xfrm>
        </p:spPr>
        <p:txBody>
          <a:bodyPr>
            <a:normAutofit/>
          </a:bodyPr>
          <a:lstStyle/>
          <a:p>
            <a:r>
              <a:rPr lang="en-US" dirty="0"/>
              <a:t>Research Topic – Global 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7CB1A-64B8-7854-829F-37B97CCF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D48E-D84E-4AEA-B106-3CA53D2C420A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5B9B3-418A-F9FF-42C6-1FDE682C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of COVID-19 Using Machine Learning Classification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4E734-2BE0-2CC2-A8C1-8B06C611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790E2D-2844-3E61-7ED6-1CF494A3AB8D}"/>
              </a:ext>
            </a:extLst>
          </p:cNvPr>
          <p:cNvSpPr/>
          <p:nvPr/>
        </p:nvSpPr>
        <p:spPr>
          <a:xfrm>
            <a:off x="522260" y="1383194"/>
            <a:ext cx="5979971" cy="3926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As per the data analysis, Covid-19 virus has spread out all over the world and affected </a:t>
            </a:r>
            <a:r>
              <a:rPr lang="en-US" sz="2000" b="1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246 countries</a:t>
            </a:r>
            <a:r>
              <a:rPr lang="en-US" sz="2000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. Among the 246 countries the Top 5 countries those are affected vastly are, </a:t>
            </a: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United States of America (20.3%)</a:t>
            </a:r>
            <a:r>
              <a:rPr lang="en-US" sz="2000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 of the world’s statistics. Second worst condition is of </a:t>
            </a:r>
            <a:r>
              <a:rPr lang="en-US" sz="2000" b="1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India</a:t>
            </a:r>
            <a:r>
              <a:rPr lang="en-US" sz="2000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, holding the share of </a:t>
            </a:r>
            <a:r>
              <a:rPr lang="en-US" sz="2000" b="1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16.27%</a:t>
            </a:r>
            <a:r>
              <a:rPr lang="en-US" sz="2000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 and the third one is </a:t>
            </a:r>
            <a:r>
              <a:rPr lang="en-US" sz="2000" b="1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Brazil</a:t>
            </a:r>
            <a:r>
              <a:rPr lang="en-US" sz="2000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, holding the </a:t>
            </a:r>
            <a:r>
              <a:rPr lang="en-US" sz="2000" b="1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10.78%</a:t>
            </a:r>
            <a:r>
              <a:rPr lang="en-US" sz="2000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 share of the world’s total confirmed cases tally. After that </a:t>
            </a:r>
            <a:r>
              <a:rPr lang="en-US" sz="2000" b="1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France and Russia</a:t>
            </a:r>
            <a:r>
              <a:rPr lang="en-US" sz="2000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 showing their share percentage of </a:t>
            </a:r>
            <a:r>
              <a:rPr lang="en-US" sz="2000" b="1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3.52</a:t>
            </a:r>
            <a:r>
              <a:rPr lang="en-US" sz="2000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 and </a:t>
            </a:r>
            <a:r>
              <a:rPr lang="en-US" sz="2000" b="1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3.51</a:t>
            </a:r>
            <a:r>
              <a:rPr lang="en-US" sz="2000" dirty="0">
                <a:solidFill>
                  <a:srgbClr val="000000"/>
                </a:solidFill>
                <a:ea typeface="Merriweather"/>
                <a:cs typeface="Merriweather"/>
                <a:sym typeface="Merriweather"/>
              </a:rPr>
              <a:t> respectively.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A2A2A"/>
              </a:solidFill>
              <a:effectLst/>
            </a:endParaRPr>
          </a:p>
        </p:txBody>
      </p:sp>
      <p:pic>
        <p:nvPicPr>
          <p:cNvPr id="7" name="Google Shape;80;p16">
            <a:extLst>
              <a:ext uri="{FF2B5EF4-FFF2-40B4-BE49-F238E27FC236}">
                <a16:creationId xmlns:a16="http://schemas.microsoft.com/office/drawing/2014/main" id="{31FF5E55-4E0C-8D29-3885-E53D056509D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0234" y="1114055"/>
            <a:ext cx="5281766" cy="412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EFAE89-B492-C01C-E7DC-F546ED331BAE}"/>
              </a:ext>
            </a:extLst>
          </p:cNvPr>
          <p:cNvSpPr txBox="1"/>
          <p:nvPr/>
        </p:nvSpPr>
        <p:spPr>
          <a:xfrm>
            <a:off x="6502231" y="5414706"/>
            <a:ext cx="6097772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/>
              <a:t>Fig1. Percentage of confirmed cased per country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684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BDCD-E5F0-FC8F-B429-B23C232D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BAF59-A799-536E-310D-27F5C2D2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u="sng" dirty="0">
                <a:solidFill>
                  <a:srgbClr val="000000"/>
                </a:solidFill>
                <a:effectLst/>
                <a:ea typeface="Microsoft YaHei" panose="020B0503020204020204" pitchFamily="34" charset="-122"/>
              </a:rPr>
              <a:t>Understanding the Spread</a:t>
            </a:r>
            <a:r>
              <a:rPr lang="en-US" sz="2000" dirty="0">
                <a:solidFill>
                  <a:srgbClr val="000000"/>
                </a:solidFill>
                <a:effectLst/>
                <a:ea typeface="Microsoft YaHei" panose="020B0503020204020204" pitchFamily="34" charset="-122"/>
              </a:rPr>
              <a:t>: Data analysis helps in understanding how the virus spreads through populations, which is essential for implementing effective public health measures.</a:t>
            </a:r>
          </a:p>
          <a:p>
            <a:pPr marL="0" indent="0" algn="just">
              <a:buNone/>
            </a:pPr>
            <a:endParaRPr lang="en-IN" sz="2000" dirty="0">
              <a:effectLst/>
              <a:ea typeface="Microsoft YaHei" panose="020B0503020204020204" pitchFamily="34" charset="-122"/>
            </a:endParaRPr>
          </a:p>
          <a:p>
            <a:pPr algn="just"/>
            <a:r>
              <a:rPr lang="en-US" sz="2000" u="sng" dirty="0">
                <a:solidFill>
                  <a:srgbClr val="000000"/>
                </a:solidFill>
                <a:effectLst/>
                <a:ea typeface="Microsoft YaHei" panose="020B0503020204020204" pitchFamily="34" charset="-122"/>
              </a:rPr>
              <a:t>Resource Allocation</a:t>
            </a:r>
            <a:r>
              <a:rPr lang="en-US" sz="2000" dirty="0">
                <a:solidFill>
                  <a:srgbClr val="000000"/>
                </a:solidFill>
                <a:effectLst/>
                <a:ea typeface="Microsoft YaHei" panose="020B0503020204020204" pitchFamily="34" charset="-122"/>
              </a:rPr>
              <a:t>: It helps in allocating resources like medical supplies, hospital beds, and personnel in areas where they are most needed.</a:t>
            </a:r>
          </a:p>
          <a:p>
            <a:pPr marL="0" indent="0" algn="just">
              <a:buNone/>
            </a:pPr>
            <a:endParaRPr lang="en-IN" sz="2000" dirty="0">
              <a:effectLst/>
              <a:ea typeface="Microsoft YaHei" panose="020B0503020204020204" pitchFamily="34" charset="-122"/>
            </a:endParaRPr>
          </a:p>
          <a:p>
            <a:pPr algn="just"/>
            <a:r>
              <a:rPr lang="en-US" sz="2000" u="sng" dirty="0">
                <a:solidFill>
                  <a:srgbClr val="000000"/>
                </a:solidFill>
                <a:effectLst/>
                <a:ea typeface="Microsoft YaHei" panose="020B0503020204020204" pitchFamily="34" charset="-122"/>
              </a:rPr>
              <a:t>Forecasting and Prediction</a:t>
            </a:r>
            <a:r>
              <a:rPr lang="en-US" sz="2000" dirty="0">
                <a:solidFill>
                  <a:srgbClr val="000000"/>
                </a:solidFill>
                <a:effectLst/>
                <a:ea typeface="Microsoft YaHei" panose="020B0503020204020204" pitchFamily="34" charset="-122"/>
              </a:rPr>
              <a:t>: By analyzing trends and patterns, epidemiologists and public health officials can make informed predictions about the future course of the pandemic, allowing for better planning.</a:t>
            </a:r>
          </a:p>
          <a:p>
            <a:pPr marL="0" indent="0" algn="just">
              <a:buNone/>
            </a:pPr>
            <a:endParaRPr lang="en-IN" sz="2000" dirty="0">
              <a:effectLst/>
              <a:ea typeface="Microsoft YaHei" panose="020B0503020204020204" pitchFamily="34" charset="-122"/>
            </a:endParaRPr>
          </a:p>
          <a:p>
            <a:pPr algn="just"/>
            <a:r>
              <a:rPr lang="en-US" sz="2000" u="sng" dirty="0">
                <a:solidFill>
                  <a:srgbClr val="000000"/>
                </a:solidFill>
                <a:effectLst/>
                <a:ea typeface="Microsoft YaHei" panose="020B0503020204020204" pitchFamily="34" charset="-122"/>
              </a:rPr>
              <a:t>Early Detection</a:t>
            </a:r>
            <a:r>
              <a:rPr lang="en-US" sz="2000" dirty="0">
                <a:solidFill>
                  <a:srgbClr val="000000"/>
                </a:solidFill>
                <a:effectLst/>
                <a:ea typeface="Microsoft YaHei" panose="020B0503020204020204" pitchFamily="34" charset="-122"/>
              </a:rPr>
              <a:t>: Machine learning models can help in the early detection of outbreaks or spikes in COVID-19 cases, enabling quicker responses and containment efforts. This can potentially save lives and reduce the strain on healthcare systems.</a:t>
            </a:r>
            <a:endParaRPr lang="en-IN" sz="2000" dirty="0">
              <a:effectLst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IN" sz="2000" dirty="0">
              <a:ea typeface="Microsoft YaHei" panose="020B0503020204020204" pitchFamily="34" charset="-12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2221E-91C5-25A5-BAC2-04E0C566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F166A-F1CA-BE2F-0BD9-361D71BA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of COVID-19 Using Machine Learning Classification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0E53-7949-CFC9-C412-112999A0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5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88135-25CD-4B7F-38BF-8D7D424E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8F3AD-7AC4-40EC-0F91-B57821C9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of COVID-19 Using Machine Learning Classification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5CBBE-6431-06B9-ABE4-8FEC35EC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DD160-D573-4775-F1FE-D7855E85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r>
              <a:rPr lang="en-US" dirty="0"/>
              <a:t>Literature Review – I</a:t>
            </a:r>
          </a:p>
        </p:txBody>
      </p:sp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C84E7599-30B5-51BB-5305-44B1F52AAF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415810"/>
              </p:ext>
            </p:extLst>
          </p:nvPr>
        </p:nvGraphicFramePr>
        <p:xfrm>
          <a:off x="838200" y="1249362"/>
          <a:ext cx="10515600" cy="4871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072">
                  <a:extLst>
                    <a:ext uri="{9D8B030D-6E8A-4147-A177-3AD203B41FA5}">
                      <a16:colId xmlns:a16="http://schemas.microsoft.com/office/drawing/2014/main" val="421438831"/>
                    </a:ext>
                  </a:extLst>
                </a:gridCol>
                <a:gridCol w="2077073">
                  <a:extLst>
                    <a:ext uri="{9D8B030D-6E8A-4147-A177-3AD203B41FA5}">
                      <a16:colId xmlns:a16="http://schemas.microsoft.com/office/drawing/2014/main" val="4159689976"/>
                    </a:ext>
                  </a:extLst>
                </a:gridCol>
                <a:gridCol w="3508422">
                  <a:extLst>
                    <a:ext uri="{9D8B030D-6E8A-4147-A177-3AD203B41FA5}">
                      <a16:colId xmlns:a16="http://schemas.microsoft.com/office/drawing/2014/main" val="3385637567"/>
                    </a:ext>
                  </a:extLst>
                </a:gridCol>
                <a:gridCol w="3592033">
                  <a:extLst>
                    <a:ext uri="{9D8B030D-6E8A-4147-A177-3AD203B41FA5}">
                      <a16:colId xmlns:a16="http://schemas.microsoft.com/office/drawing/2014/main" val="163957711"/>
                    </a:ext>
                  </a:extLst>
                </a:gridCol>
              </a:tblGrid>
              <a:tr h="81753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Author</a:t>
                      </a:r>
                      <a:r>
                        <a:rPr lang="en-US" sz="2000" baseline="0" dirty="0"/>
                        <a:t> &amp; Year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Work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Observations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29635"/>
                  </a:ext>
                </a:extLst>
              </a:tr>
              <a:tr h="2919771">
                <a:tc>
                  <a:txBody>
                    <a:bodyPr/>
                    <a:lstStyle/>
                    <a:p>
                      <a:r>
                        <a:rPr lang="en-IN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Iweendi</a:t>
                      </a: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C., Mahboob, K., Fergus, P., &amp; Harkin, J. (2020)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"Machine Learning Model Utilizing Random Forest Algorithm for COVID-19 Patient Outcome Prediction”</a:t>
                      </a:r>
                      <a:b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Algorithmic Enhancement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Prediction Target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Utilization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Evaluation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 of Machine Learning Techniques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in Healthcare</a:t>
                      </a:r>
                    </a:p>
                    <a:p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Algorithmic Optimization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Comprehensive Data Integration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Real-world Application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Evaluation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Ensemble Learning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Potential for Further Research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06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49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3A02C-BEAD-DEE1-765B-6F086F6F0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E5FC0-415D-6041-DAAC-2C502CF9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of COVID-19 Using Machine Learning Classification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7AE0-07E7-3689-AE3B-3FFAAD86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82145-E86B-6D0C-F156-680C9F9B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r>
              <a:rPr lang="en-US" dirty="0"/>
              <a:t>Literature Review – II</a:t>
            </a:r>
          </a:p>
        </p:txBody>
      </p:sp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20F51DD2-4C84-B287-9EE8-42E1095E5C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981706"/>
              </p:ext>
            </p:extLst>
          </p:nvPr>
        </p:nvGraphicFramePr>
        <p:xfrm>
          <a:off x="838199" y="1249363"/>
          <a:ext cx="10602433" cy="4641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9121">
                  <a:extLst>
                    <a:ext uri="{9D8B030D-6E8A-4147-A177-3AD203B41FA5}">
                      <a16:colId xmlns:a16="http://schemas.microsoft.com/office/drawing/2014/main" val="421438831"/>
                    </a:ext>
                  </a:extLst>
                </a:gridCol>
                <a:gridCol w="2094225">
                  <a:extLst>
                    <a:ext uri="{9D8B030D-6E8A-4147-A177-3AD203B41FA5}">
                      <a16:colId xmlns:a16="http://schemas.microsoft.com/office/drawing/2014/main" val="4159689976"/>
                    </a:ext>
                  </a:extLst>
                </a:gridCol>
                <a:gridCol w="2852902">
                  <a:extLst>
                    <a:ext uri="{9D8B030D-6E8A-4147-A177-3AD203B41FA5}">
                      <a16:colId xmlns:a16="http://schemas.microsoft.com/office/drawing/2014/main" val="3385637567"/>
                    </a:ext>
                  </a:extLst>
                </a:gridCol>
                <a:gridCol w="4306185">
                  <a:extLst>
                    <a:ext uri="{9D8B030D-6E8A-4147-A177-3AD203B41FA5}">
                      <a16:colId xmlns:a16="http://schemas.microsoft.com/office/drawing/2014/main" val="163957711"/>
                    </a:ext>
                  </a:extLst>
                </a:gridCol>
              </a:tblGrid>
              <a:tr h="8549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Author</a:t>
                      </a:r>
                      <a:r>
                        <a:rPr lang="en-US" sz="2000" baseline="0" dirty="0"/>
                        <a:t> &amp; Year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Work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Observations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29635"/>
                  </a:ext>
                </a:extLst>
              </a:tr>
              <a:tr h="3786139">
                <a:tc>
                  <a:txBody>
                    <a:bodyPr/>
                    <a:lstStyle/>
                    <a:p>
                      <a:r>
                        <a:rPr lang="en-IN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Algani</a:t>
                      </a: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al. (2022)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"Overview of Classification Models for Predicting COVID-19 Cases Using Demographic and Environmental Factors"</a:t>
                      </a:r>
                      <a:b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 Description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Classification Model Exploration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 Engineering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Evaluation</a:t>
                      </a:r>
                    </a:p>
                    <a:p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Multifactorial Analysis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Incorporation of Categorical Parameters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 Application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Practical Implications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06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92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AF4B7-AFEB-2E5C-810E-A11325EC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BF958-C404-796F-9BE8-AA1E57F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of COVID-19 Using Machine Learning Classification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F568C-0FCE-9E80-3CCD-BDA6BDC4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0527757-2094-4014-5698-0DFC036C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r>
              <a:rPr lang="en-US" dirty="0"/>
              <a:t>Literature Review – III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06C91B9-38E9-032A-0186-25C71255A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085941"/>
              </p:ext>
            </p:extLst>
          </p:nvPr>
        </p:nvGraphicFramePr>
        <p:xfrm>
          <a:off x="838199" y="1249363"/>
          <a:ext cx="10602433" cy="4641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9121">
                  <a:extLst>
                    <a:ext uri="{9D8B030D-6E8A-4147-A177-3AD203B41FA5}">
                      <a16:colId xmlns:a16="http://schemas.microsoft.com/office/drawing/2014/main" val="421438831"/>
                    </a:ext>
                  </a:extLst>
                </a:gridCol>
                <a:gridCol w="2094225">
                  <a:extLst>
                    <a:ext uri="{9D8B030D-6E8A-4147-A177-3AD203B41FA5}">
                      <a16:colId xmlns:a16="http://schemas.microsoft.com/office/drawing/2014/main" val="4159689976"/>
                    </a:ext>
                  </a:extLst>
                </a:gridCol>
                <a:gridCol w="2852902">
                  <a:extLst>
                    <a:ext uri="{9D8B030D-6E8A-4147-A177-3AD203B41FA5}">
                      <a16:colId xmlns:a16="http://schemas.microsoft.com/office/drawing/2014/main" val="3385637567"/>
                    </a:ext>
                  </a:extLst>
                </a:gridCol>
                <a:gridCol w="4306185">
                  <a:extLst>
                    <a:ext uri="{9D8B030D-6E8A-4147-A177-3AD203B41FA5}">
                      <a16:colId xmlns:a16="http://schemas.microsoft.com/office/drawing/2014/main" val="163957711"/>
                    </a:ext>
                  </a:extLst>
                </a:gridCol>
              </a:tblGrid>
              <a:tr h="8549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Author</a:t>
                      </a:r>
                      <a:r>
                        <a:rPr lang="en-US" sz="2000" baseline="0" dirty="0"/>
                        <a:t> &amp; Year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Work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Observations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29635"/>
                  </a:ext>
                </a:extLst>
              </a:tr>
              <a:tr h="3786139">
                <a:tc>
                  <a:txBody>
                    <a:bodyPr/>
                    <a:lstStyle/>
                    <a:p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Sarwar et al. (2020)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"Prognosis of Diabetes Using Machine Learning Techniques"</a:t>
                      </a:r>
                      <a:b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Diabetes Prognosis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 Techniques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Ensemble Technique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to COVID-19 Prognosis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Accuracy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Transferability to COVID-19 Prognosis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Multimodal Data Integration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Impact on Public Health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06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19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C3A82-7F02-769D-70AC-2DC2DA07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2707-EE29-40BE-8C50-A25EC1CF92DB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CC6D3-1418-3BFC-7BF4-A935627B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of COVID-19 Using Machine Learning Classification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67392-3E1F-EDF9-F109-D5D9F481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61682-BC0E-4993-9E21-4D02DE7FA0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41666E0-24A8-4D59-CA51-5ECE1F19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r>
              <a:rPr lang="en-US" dirty="0"/>
              <a:t>Literature Review – IV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5744AC3-D2BE-6F4E-89DB-47D3E1799C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9212"/>
              </p:ext>
            </p:extLst>
          </p:nvPr>
        </p:nvGraphicFramePr>
        <p:xfrm>
          <a:off x="838199" y="1249363"/>
          <a:ext cx="10602433" cy="4641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9121">
                  <a:extLst>
                    <a:ext uri="{9D8B030D-6E8A-4147-A177-3AD203B41FA5}">
                      <a16:colId xmlns:a16="http://schemas.microsoft.com/office/drawing/2014/main" val="421438831"/>
                    </a:ext>
                  </a:extLst>
                </a:gridCol>
                <a:gridCol w="2094225">
                  <a:extLst>
                    <a:ext uri="{9D8B030D-6E8A-4147-A177-3AD203B41FA5}">
                      <a16:colId xmlns:a16="http://schemas.microsoft.com/office/drawing/2014/main" val="4159689976"/>
                    </a:ext>
                  </a:extLst>
                </a:gridCol>
                <a:gridCol w="2852902">
                  <a:extLst>
                    <a:ext uri="{9D8B030D-6E8A-4147-A177-3AD203B41FA5}">
                      <a16:colId xmlns:a16="http://schemas.microsoft.com/office/drawing/2014/main" val="3385637567"/>
                    </a:ext>
                  </a:extLst>
                </a:gridCol>
                <a:gridCol w="4306185">
                  <a:extLst>
                    <a:ext uri="{9D8B030D-6E8A-4147-A177-3AD203B41FA5}">
                      <a16:colId xmlns:a16="http://schemas.microsoft.com/office/drawing/2014/main" val="163957711"/>
                    </a:ext>
                  </a:extLst>
                </a:gridCol>
              </a:tblGrid>
              <a:tr h="8549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Author</a:t>
                      </a:r>
                      <a:r>
                        <a:rPr lang="en-US" sz="2000" baseline="0" dirty="0"/>
                        <a:t> &amp; Year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Work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Observations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29635"/>
                  </a:ext>
                </a:extLst>
              </a:tr>
              <a:tr h="3786139">
                <a:tc>
                  <a:txBody>
                    <a:bodyPr/>
                    <a:lstStyle/>
                    <a:p>
                      <a:r>
                        <a:rPr lang="en-IN" sz="20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Tschoellitsch</a:t>
                      </a: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al. (2021)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"Model Development for Prognosis of COVID-19 Using Random Forest Algorithm Based on Routine Blood Tests"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Development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 Selection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Metrics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Important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Utilization of Routine Blood Tests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Algorithmic Approach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Evaluation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Identification of Important Features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906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710975"/>
      </p:ext>
    </p:extLst>
  </p:cSld>
  <p:clrMapOvr>
    <a:masterClrMapping/>
  </p:clrMapOvr>
</p:sld>
</file>

<file path=ppt/theme/theme1.xml><?xml version="1.0" encoding="utf-8"?>
<a:theme xmlns:a="http://schemas.openxmlformats.org/drawingml/2006/main" name="BS MAddod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BS MAddodi</Template>
  <TotalTime>42854</TotalTime>
  <Words>2217</Words>
  <Application>Microsoft Office PowerPoint</Application>
  <PresentationFormat>Widescreen</PresentationFormat>
  <Paragraphs>306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Microsoft YaHei</vt:lpstr>
      <vt:lpstr>Arial</vt:lpstr>
      <vt:lpstr>Calibri</vt:lpstr>
      <vt:lpstr>Calibri Light</vt:lpstr>
      <vt:lpstr>CMSS17</vt:lpstr>
      <vt:lpstr>Merriweather</vt:lpstr>
      <vt:lpstr>Times New Roman</vt:lpstr>
      <vt:lpstr>BS MAddodi</vt:lpstr>
      <vt:lpstr>Prediction of COVID-19 Using Machine Learning Classification Algorithms</vt:lpstr>
      <vt:lpstr>Presentation overview</vt:lpstr>
      <vt:lpstr>Introduction: What is COVID - 19? </vt:lpstr>
      <vt:lpstr>Research Topic – Global view</vt:lpstr>
      <vt:lpstr>Motivation </vt:lpstr>
      <vt:lpstr>Literature Review – I</vt:lpstr>
      <vt:lpstr>Literature Review – II</vt:lpstr>
      <vt:lpstr>Literature Review – III</vt:lpstr>
      <vt:lpstr>Literature Review – IV</vt:lpstr>
      <vt:lpstr>Literature Review – V</vt:lpstr>
      <vt:lpstr>Research Gap</vt:lpstr>
      <vt:lpstr>Problem definition</vt:lpstr>
      <vt:lpstr>Research Objective</vt:lpstr>
      <vt:lpstr>Methodology </vt:lpstr>
      <vt:lpstr>Dataset Statistics</vt:lpstr>
      <vt:lpstr>Dataset </vt:lpstr>
      <vt:lpstr>Dataset  </vt:lpstr>
      <vt:lpstr>Classification Results Analysis</vt:lpstr>
      <vt:lpstr>Conclusion</vt:lpstr>
      <vt:lpstr>Future Scope</vt:lpstr>
      <vt:lpstr>Journal/Conference</vt:lpstr>
      <vt:lpstr>References - I </vt:lpstr>
      <vt:lpstr>References - II </vt:lpstr>
      <vt:lpstr>References - III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Gopakumar</dc:creator>
  <cp:lastModifiedBy>Rakshit Ajay</cp:lastModifiedBy>
  <cp:revision>308</cp:revision>
  <dcterms:created xsi:type="dcterms:W3CDTF">2021-01-27T16:10:55Z</dcterms:created>
  <dcterms:modified xsi:type="dcterms:W3CDTF">2024-04-18T10:56:05Z</dcterms:modified>
</cp:coreProperties>
</file>