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1" r:id="rId2"/>
    <p:sldId id="257" r:id="rId3"/>
    <p:sldId id="265" r:id="rId4"/>
    <p:sldId id="267" r:id="rId5"/>
    <p:sldId id="280" r:id="rId6"/>
    <p:sldId id="269" r:id="rId7"/>
    <p:sldId id="283" r:id="rId8"/>
    <p:sldId id="275" r:id="rId9"/>
    <p:sldId id="273" r:id="rId10"/>
    <p:sldId id="276" r:id="rId11"/>
    <p:sldId id="277" r:id="rId12"/>
    <p:sldId id="278" r:id="rId13"/>
    <p:sldId id="281" r:id="rId14"/>
    <p:sldId id="282" r:id="rId15"/>
    <p:sldId id="284" r:id="rId16"/>
    <p:sldId id="287" r:id="rId17"/>
    <p:sldId id="285" r:id="rId18"/>
    <p:sldId id="286" r:id="rId19"/>
    <p:sldId id="274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A30A13-6AA2-4C50-97C3-F07F227C1C50}" v="626" dt="2019-05-07T06:00:02.549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5/19/2019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5/19/2019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5/19/2019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5/19/2019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5/19/2019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5/19/2019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5/19/2019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5/19/2019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cortanaintelligence.com/Experiment/Group3-Project" TargetMode="External"/><Relationship Id="rId2" Type="http://schemas.openxmlformats.org/officeDocument/2006/relationships/hyperlink" Target="https://www.kaggle.com/safecast/safecast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ommunity.cloud.databricks.com/?o=2715954072131794#notebook/1171012282028019" TargetMode="External"/><Relationship Id="rId4" Type="http://schemas.openxmlformats.org/officeDocument/2006/relationships/hyperlink" Target="https://docs.microsoft.com/en-us/azure/machine-learning/studio-module-reference/machine-learning-studio-algorithm-and-module-hel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asolank5/CIS5560-Safecast-Radiation-Measurements.git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allery.cortanaintelligence.com/Experiment/Group3-Project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12011"/>
          </a:xfrm>
        </p:spPr>
        <p:txBody>
          <a:bodyPr/>
          <a:lstStyle/>
          <a:p>
            <a:r>
              <a:rPr lang="en-US" dirty="0" err="1"/>
              <a:t>Safecast</a:t>
            </a:r>
            <a:r>
              <a:rPr lang="en-US" dirty="0"/>
              <a:t> Radiation Measurements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729698"/>
          </a:xfrm>
        </p:spPr>
        <p:txBody>
          <a:bodyPr>
            <a:normAutofit/>
          </a:bodyPr>
          <a:lstStyle/>
          <a:p>
            <a:r>
              <a:rPr lang="en-US" dirty="0"/>
              <a:t>CIS5560 – Group 3						          Spring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0BC05-4D94-4701-909F-2B780D3E3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2306"/>
            <a:ext cx="9601200" cy="752292"/>
          </a:xfrm>
        </p:spPr>
        <p:txBody>
          <a:bodyPr/>
          <a:lstStyle/>
          <a:p>
            <a:r>
              <a:rPr lang="en-US" dirty="0"/>
              <a:t>Azure ML studio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D734E3-A086-45BE-88FE-CFD0D17A4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322" y="959779"/>
            <a:ext cx="7354955" cy="5205652"/>
          </a:xfrm>
        </p:spPr>
      </p:pic>
    </p:spTree>
    <p:extLst>
      <p:ext uri="{BB962C8B-B14F-4D97-AF65-F5344CB8AC3E}">
        <p14:creationId xmlns:p14="http://schemas.microsoft.com/office/powerpoint/2010/main" val="214505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0BC05-4D94-4701-909F-2B780D3E3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71940"/>
            <a:ext cx="9601200" cy="794860"/>
          </a:xfrm>
        </p:spPr>
        <p:txBody>
          <a:bodyPr/>
          <a:lstStyle/>
          <a:p>
            <a:r>
              <a:rPr lang="en-US" dirty="0"/>
              <a:t>Boosted Decision Tree Regression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4A3E0F-E354-4DBD-BD93-220F7227C9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4680" y="1378226"/>
            <a:ext cx="6497474" cy="442622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154" y="1202440"/>
            <a:ext cx="5014285" cy="4588761"/>
          </a:xfrm>
        </p:spPr>
      </p:pic>
    </p:spTree>
    <p:extLst>
      <p:ext uri="{BB962C8B-B14F-4D97-AF65-F5344CB8AC3E}">
        <p14:creationId xmlns:p14="http://schemas.microsoft.com/office/powerpoint/2010/main" val="55138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0BC05-4D94-4701-909F-2B780D3E3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75242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A2F8C5B-277E-4F7C-B8EC-FD7D82F2CD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7551" y="1638153"/>
            <a:ext cx="6380923" cy="43062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474" y="1278139"/>
            <a:ext cx="4495975" cy="4618090"/>
          </a:xfrm>
        </p:spPr>
      </p:pic>
    </p:spTree>
    <p:extLst>
      <p:ext uri="{BB962C8B-B14F-4D97-AF65-F5344CB8AC3E}">
        <p14:creationId xmlns:p14="http://schemas.microsoft.com/office/powerpoint/2010/main" val="102848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5577D5-46F2-4294-B6E8-8BE74A2F1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71E3FD2-3A14-4FFC-AE4E-CCC8C7291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543707"/>
            <a:ext cx="9437901" cy="460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6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2185C6-5C34-49A0-A371-914E1CC31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in </a:t>
            </a:r>
            <a:r>
              <a:rPr lang="en-US" dirty="0" err="1"/>
              <a:t>DataBricks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7BF73F-89E5-4AB4-939B-03BE66825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9601200" cy="1339517"/>
          </a:xfrm>
        </p:spPr>
        <p:txBody>
          <a:bodyPr>
            <a:normAutofit/>
          </a:bodyPr>
          <a:lstStyle/>
          <a:p>
            <a:r>
              <a:rPr lang="en-US" sz="2400" dirty="0"/>
              <a:t>Algorithms used </a:t>
            </a:r>
            <a:r>
              <a:rPr lang="mr-IN" sz="2400" dirty="0"/>
              <a:t>–</a:t>
            </a:r>
            <a:r>
              <a:rPr lang="en-US" sz="2400" dirty="0"/>
              <a:t> Linear Regression</a:t>
            </a:r>
          </a:p>
          <a:p>
            <a:r>
              <a:rPr lang="en-US" sz="2400" dirty="0"/>
              <a:t>Split </a:t>
            </a:r>
            <a:r>
              <a:rPr lang="mr-IN" sz="2400" dirty="0"/>
              <a:t>–</a:t>
            </a:r>
            <a:r>
              <a:rPr lang="en-US" sz="2400" dirty="0"/>
              <a:t> 70% train and 30% test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098FF7-AE5F-4223-8672-9E5906A437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3185" y="3320716"/>
            <a:ext cx="9912607" cy="197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0B69-F3F3-4E7C-B2FD-43364464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9F724-B0C7-4DEF-9717-61A68CF3F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200"/>
            <a:ext cx="9601200" cy="176062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Tune </a:t>
            </a:r>
            <a:r>
              <a:rPr lang="en-US" sz="2600" b="1" dirty="0">
                <a:solidFill>
                  <a:schemeClr val="accent1"/>
                </a:solidFill>
              </a:rPr>
              <a:t>Parameters</a:t>
            </a:r>
          </a:p>
          <a:p>
            <a:r>
              <a:rPr lang="en-US" sz="2400" dirty="0"/>
              <a:t>We used </a:t>
            </a:r>
            <a:r>
              <a:rPr lang="en-US" sz="2400" dirty="0" err="1"/>
              <a:t>CrossValidator</a:t>
            </a:r>
            <a:r>
              <a:rPr lang="en-US" sz="2400" dirty="0"/>
              <a:t> to evaluate subsets of the data to get statistical analysis of the model.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7E7C1E-1FF2-4A19-B0C2-647D8DC4FD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15715" y="3558860"/>
            <a:ext cx="10073829" cy="176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7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AE85-736B-492A-B0A5-47F3BCB4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Evaluator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30A8DC5-56CE-422B-8BB3-21E21C5345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5400" y="2212148"/>
            <a:ext cx="10098024" cy="223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3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6ACC-FECB-46A0-9762-1F584CCD1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75590"/>
          </a:xfrm>
        </p:spPr>
        <p:txBody>
          <a:bodyPr/>
          <a:lstStyle/>
          <a:p>
            <a:r>
              <a:rPr lang="en-US" dirty="0"/>
              <a:t>Model Evaluation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040CAB-6E28-4EDC-B42A-2FFC511466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5401" y="3687418"/>
            <a:ext cx="8998223" cy="22495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4F63F1-6386-43C7-A23C-2E23C428A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179444"/>
            <a:ext cx="88392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9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1DD6-E86E-4664-B258-90B4A33D0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C2D56-94D3-4B34-9BDE-D2935073C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9601200" cy="3810001"/>
          </a:xfrm>
        </p:spPr>
        <p:txBody>
          <a:bodyPr/>
          <a:lstStyle/>
          <a:p>
            <a:r>
              <a:rPr lang="it-IT" dirty="0"/>
              <a:t>Dataset Source - </a:t>
            </a:r>
            <a:r>
              <a:rPr lang="en-US" dirty="0">
                <a:hlinkClick r:id="rId2"/>
              </a:rPr>
              <a:t>https://www.kaggle.com/safecast/safecast</a:t>
            </a:r>
            <a:endParaRPr lang="it-IT" dirty="0"/>
          </a:p>
          <a:p>
            <a:r>
              <a:rPr lang="it-IT" dirty="0" err="1"/>
              <a:t>Azure</a:t>
            </a:r>
            <a:r>
              <a:rPr lang="it-IT" dirty="0"/>
              <a:t> ML Studio – </a:t>
            </a:r>
            <a:r>
              <a:rPr lang="it-IT" dirty="0">
                <a:hlinkClick r:id="rId3"/>
              </a:rPr>
              <a:t>https://gallery.cortanaintelligence.com/Experiment/Group3-Project</a:t>
            </a:r>
            <a:endParaRPr lang="it-IT" dirty="0"/>
          </a:p>
          <a:p>
            <a:r>
              <a:rPr lang="it-IT" dirty="0" err="1"/>
              <a:t>Azure</a:t>
            </a:r>
            <a:r>
              <a:rPr lang="it-IT" dirty="0"/>
              <a:t> Microsoft </a:t>
            </a:r>
            <a:r>
              <a:rPr lang="it-IT" dirty="0" err="1"/>
              <a:t>Docs</a:t>
            </a:r>
            <a:r>
              <a:rPr lang="it-IT" dirty="0"/>
              <a:t> - </a:t>
            </a:r>
            <a:r>
              <a:rPr lang="it-IT" dirty="0">
                <a:hlinkClick r:id="rId4"/>
              </a:rPr>
              <a:t>https://docs.microsoft.com/en-us/azure/machine-learning/studio-module-reference/machine-learning-studio-algorithm-and-module-help</a:t>
            </a:r>
            <a:endParaRPr lang="it-IT" dirty="0"/>
          </a:p>
          <a:p>
            <a:r>
              <a:rPr lang="it-IT" dirty="0" err="1"/>
              <a:t>DataBricks</a:t>
            </a:r>
            <a:r>
              <a:rPr lang="it-IT" dirty="0"/>
              <a:t> - </a:t>
            </a:r>
            <a:r>
              <a:rPr lang="en-US" dirty="0">
                <a:hlinkClick r:id="rId5"/>
              </a:rPr>
              <a:t>https://community.cloud.databricks.com/?o=2715954072131794#notebook/1171012282028019</a:t>
            </a:r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92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43197" y="2087419"/>
            <a:ext cx="6217920" cy="68118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https://github.com/asolank5/CIS5560-Safecast-Radiation-Measurements.git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214" y="2999231"/>
            <a:ext cx="3644945" cy="3644945"/>
          </a:xfrm>
          <a:prstGeom prst="rect">
            <a:avLst/>
          </a:prstGeom>
        </p:spPr>
      </p:pic>
      <p:sp>
        <p:nvSpPr>
          <p:cNvPr id="11" name="AutoShape 4" descr="Image result for githu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4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Objective</a:t>
            </a:r>
          </a:p>
          <a:p>
            <a:r>
              <a:rPr lang="en-US" sz="2400" dirty="0"/>
              <a:t>Dataset Information</a:t>
            </a:r>
          </a:p>
          <a:p>
            <a:r>
              <a:rPr lang="en-US" sz="2400" dirty="0"/>
              <a:t>Hardware Specifications</a:t>
            </a:r>
          </a:p>
          <a:p>
            <a:r>
              <a:rPr lang="en-US" sz="2400" dirty="0"/>
              <a:t>Machine Learning Model in Azure studio </a:t>
            </a:r>
          </a:p>
          <a:p>
            <a:pPr lvl="1">
              <a:buFont typeface="Wingdings" charset="2"/>
              <a:buChar char="Ø"/>
            </a:pPr>
            <a:r>
              <a:rPr lang="en-US" sz="2400" dirty="0"/>
              <a:t>Data Transformation </a:t>
            </a:r>
            <a:r>
              <a:rPr lang="mr-IN" sz="2400" dirty="0"/>
              <a:t>–</a:t>
            </a:r>
            <a:r>
              <a:rPr lang="en-US" sz="2400" dirty="0"/>
              <a:t> Manipulation</a:t>
            </a:r>
          </a:p>
          <a:p>
            <a:pPr lvl="1">
              <a:buFont typeface="Wingdings" charset="2"/>
              <a:buChar char="Ø"/>
            </a:pPr>
            <a:r>
              <a:rPr lang="en-US" sz="2400" dirty="0"/>
              <a:t>Feature Selection</a:t>
            </a:r>
          </a:p>
          <a:p>
            <a:r>
              <a:rPr lang="en-US" sz="2400" dirty="0"/>
              <a:t>Machine Learning Model in </a:t>
            </a:r>
            <a:r>
              <a:rPr lang="en-US" sz="2400" dirty="0" err="1"/>
              <a:t>DataBricks</a:t>
            </a:r>
            <a:endParaRPr lang="en-US" sz="2400" dirty="0"/>
          </a:p>
          <a:p>
            <a:r>
              <a:rPr lang="en-US" sz="2400" dirty="0"/>
              <a:t>Summary Table</a:t>
            </a:r>
          </a:p>
          <a:p>
            <a:r>
              <a:rPr lang="en-US" sz="24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7926EB-E934-432F-9327-7F3E77757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7" y="2746734"/>
            <a:ext cx="6217920" cy="3539765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hlinkClick r:id="rId2"/>
              </a:rPr>
              <a:t>https://gallery.cortanaintelligence.com/Experiment/Group3-Project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081593-0176-4A7A-94B9-54A6D4862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AutoShape 4" descr="Image result for githu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152" y="2962346"/>
            <a:ext cx="3657600" cy="353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8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7679" y="407973"/>
            <a:ext cx="9601200" cy="111602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6374" y="1696277"/>
            <a:ext cx="9601200" cy="3551584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algn="just"/>
            <a:r>
              <a:rPr lang="en-US" sz="2600" b="1" dirty="0" err="1"/>
              <a:t>Safecast</a:t>
            </a:r>
            <a:r>
              <a:rPr lang="en-US" sz="2600" dirty="0"/>
              <a:t> is a volunteer driven non-profit organization whose goal is to create useful, accessible, and granular environmental data for public information and research.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b="1" dirty="0"/>
              <a:t>Radiation measurement </a:t>
            </a:r>
            <a:r>
              <a:rPr lang="en-US" sz="2600" dirty="0"/>
              <a:t>is the data provided by this organization of one of the radioactive isotope </a:t>
            </a:r>
            <a:r>
              <a:rPr lang="en-US" sz="2600" b="1" dirty="0"/>
              <a:t>caesium-137</a:t>
            </a:r>
            <a:r>
              <a:rPr lang="en-US" sz="2600" dirty="0"/>
              <a:t> which is the most prevalent radioactive isotope emits radiation around nuclear weapons testing and areas such as Chernobyl and Fukushima.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Continuous exposure to this isotope can have catastrophic results on the human body including burns, acute radiation sickness, and even death. </a:t>
            </a: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B40191-5BCC-4AEB-A0F7-C0802A849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6349" y="1232453"/>
            <a:ext cx="5406886" cy="4558748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Radiation is measure in unit sievert, which quantifies the amount of radiation absorbed by human tissues</a:t>
            </a:r>
          </a:p>
          <a:p>
            <a:r>
              <a:rPr lang="en-US" sz="2600" dirty="0"/>
              <a:t>Conversion factor 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800" dirty="0"/>
              <a:t>	334 CPM = 1 </a:t>
            </a:r>
            <a:r>
              <a:rPr lang="en-US" sz="2800" dirty="0">
                <a:sym typeface="Symbol" panose="05050102010706020507" pitchFamily="18" charset="2"/>
              </a:rPr>
              <a:t></a:t>
            </a:r>
            <a:r>
              <a:rPr lang="en-US" sz="2800" dirty="0"/>
              <a:t> </a:t>
            </a:r>
            <a:r>
              <a:rPr lang="en-US" sz="2800" dirty="0" err="1"/>
              <a:t>Sv</a:t>
            </a:r>
            <a:r>
              <a:rPr lang="en-US" sz="2800" dirty="0"/>
              <a:t>/h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600" dirty="0"/>
              <a:t>CPM (Counts per minute)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Exposure to 100 mSv an year is the lowest level at which any increase in cancer risk is evident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6212D39-5142-4A2B-87E2-6B32B015E3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232453"/>
            <a:ext cx="6056678" cy="436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create, train, test, and evaluate ML models to predict the cause of the radiation  in case of exposure.</a:t>
            </a:r>
          </a:p>
          <a:p>
            <a:r>
              <a:rPr lang="en-US" sz="2400" dirty="0"/>
              <a:t>To analyze the exposure of radiation data and its seriousness towards human health</a:t>
            </a:r>
          </a:p>
          <a:p>
            <a:r>
              <a:rPr lang="en-US" sz="2400" dirty="0"/>
              <a:t>To predict the emission of radiation based on previous data and how harmful it could be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Information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3197" y="1394690"/>
            <a:ext cx="6217920" cy="4891809"/>
          </a:xfrm>
        </p:spPr>
        <p:txBody>
          <a:bodyPr>
            <a:normAutofit/>
          </a:bodyPr>
          <a:lstStyle/>
          <a:p>
            <a:r>
              <a:rPr lang="en-US" sz="2400" dirty="0"/>
              <a:t>Name -  </a:t>
            </a:r>
            <a:r>
              <a:rPr lang="en-US" sz="2400" dirty="0" err="1"/>
              <a:t>Safecast</a:t>
            </a:r>
            <a:r>
              <a:rPr lang="en-US" sz="2400" dirty="0"/>
              <a:t> Radiation Measurements</a:t>
            </a:r>
          </a:p>
          <a:p>
            <a:r>
              <a:rPr lang="en-US" sz="2400" dirty="0"/>
              <a:t>Dataset Source - https://www.kaggle.com/safecast/safecast</a:t>
            </a:r>
          </a:p>
          <a:p>
            <a:r>
              <a:rPr lang="en-US" sz="2400" dirty="0"/>
              <a:t>Size – 10 GB</a:t>
            </a:r>
          </a:p>
          <a:p>
            <a:r>
              <a:rPr lang="en-US" sz="2400" dirty="0"/>
              <a:t>Years – 2015, 2017</a:t>
            </a:r>
          </a:p>
          <a:p>
            <a:r>
              <a:rPr lang="en-US" sz="2400" dirty="0"/>
              <a:t>Dataset Format - CSV</a:t>
            </a:r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Columns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4CE3732-894D-4472-87EA-A88EC0D096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827789"/>
              </p:ext>
            </p:extLst>
          </p:nvPr>
        </p:nvGraphicFramePr>
        <p:xfrm>
          <a:off x="636104" y="28161"/>
          <a:ext cx="6203382" cy="6766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19080">
                  <a:extLst>
                    <a:ext uri="{9D8B030D-6E8A-4147-A177-3AD203B41FA5}">
                      <a16:colId xmlns:a16="http://schemas.microsoft.com/office/drawing/2014/main" val="3541194220"/>
                    </a:ext>
                  </a:extLst>
                </a:gridCol>
                <a:gridCol w="4484302">
                  <a:extLst>
                    <a:ext uri="{9D8B030D-6E8A-4147-A177-3AD203B41FA5}">
                      <a16:colId xmlns:a16="http://schemas.microsoft.com/office/drawing/2014/main" val="4266726074"/>
                    </a:ext>
                  </a:extLst>
                </a:gridCol>
              </a:tblGrid>
              <a:tr h="454002">
                <a:tc>
                  <a:txBody>
                    <a:bodyPr/>
                    <a:lstStyle/>
                    <a:p>
                      <a:r>
                        <a:rPr lang="en-US" sz="24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109741"/>
                  </a:ext>
                </a:extLst>
              </a:tr>
              <a:tr h="817203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Captured Time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of capture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87022"/>
                  </a:ext>
                </a:extLst>
              </a:tr>
              <a:tr h="454002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Latitude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Latitude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059846"/>
                  </a:ext>
                </a:extLst>
              </a:tr>
              <a:tr h="454002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Longitude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Longitude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59147"/>
                  </a:ext>
                </a:extLst>
              </a:tr>
              <a:tr h="454002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Measurement value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55131"/>
                  </a:ext>
                </a:extLst>
              </a:tr>
              <a:tr h="817203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 of the measurement value (e.g. 1cpm)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498620"/>
                  </a:ext>
                </a:extLst>
              </a:tr>
              <a:tr h="454002">
                <a:tc>
                  <a:txBody>
                    <a:bodyPr/>
                    <a:lstStyle/>
                    <a:p>
                      <a:r>
                        <a:rPr lang="en-US" sz="2400" dirty="0"/>
                        <a:t>Device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Radiation detection device ID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968161"/>
                  </a:ext>
                </a:extLst>
              </a:tr>
              <a:tr h="817203">
                <a:tc>
                  <a:txBody>
                    <a:bodyPr/>
                    <a:lstStyle/>
                    <a:p>
                      <a:r>
                        <a:rPr lang="en-US" sz="2400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Height in meters from the ground, not altitude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616271"/>
                  </a:ext>
                </a:extLst>
              </a:tr>
              <a:tr h="1180405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Surface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Denotes data recorded very close to a surface such as pavement.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260084"/>
                  </a:ext>
                </a:extLst>
              </a:tr>
              <a:tr h="817203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Uploaded Time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Time of Upload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963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14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Specification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0817" y="571500"/>
            <a:ext cx="6350300" cy="5714999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Databricks</a:t>
            </a:r>
            <a:r>
              <a:rPr lang="en-US" sz="2800" b="1" dirty="0"/>
              <a:t> Community</a:t>
            </a:r>
          </a:p>
          <a:p>
            <a:pPr marL="1143000" lvl="3" indent="-457200">
              <a:buFont typeface="+mj-lt"/>
              <a:buAutoNum type="alphaUcPeriod"/>
            </a:pPr>
            <a:r>
              <a:rPr lang="en-US" sz="2400" dirty="0"/>
              <a:t>Execution: Single Node</a:t>
            </a:r>
          </a:p>
          <a:p>
            <a:pPr marL="1143000" lvl="3" indent="-457200">
              <a:buFont typeface="+mj-lt"/>
              <a:buAutoNum type="alphaUcPeriod"/>
            </a:pPr>
            <a:r>
              <a:rPr lang="en-US" sz="2400" dirty="0"/>
              <a:t>Max Storage 2 GB Memory, 0.88 Cores, 1 DBU</a:t>
            </a:r>
          </a:p>
          <a:p>
            <a:pPr marL="1143000" lvl="3" indent="-457200">
              <a:buFont typeface="+mj-lt"/>
              <a:buAutoNum type="alphaUcPeriod"/>
            </a:pPr>
            <a:r>
              <a:rPr lang="en-US" sz="2400" dirty="0"/>
              <a:t>Databricks Runtime Version 4.0 </a:t>
            </a:r>
          </a:p>
          <a:p>
            <a:pPr marL="1143000" lvl="3" indent="-457200">
              <a:buFont typeface="+mj-lt"/>
              <a:buAutoNum type="alphaUcPeriod"/>
            </a:pPr>
            <a:r>
              <a:rPr lang="en-US" sz="2400" dirty="0"/>
              <a:t>Python Version 3</a:t>
            </a:r>
          </a:p>
          <a:p>
            <a:pPr marL="1143000" lvl="3" indent="-457200">
              <a:buFont typeface="+mj-lt"/>
              <a:buAutoNum type="alphaUcPeriod"/>
            </a:pPr>
            <a:r>
              <a:rPr lang="en-US" sz="2400" dirty="0"/>
              <a:t>Includes Apache Spark 2.3.0, Scala 2.11</a:t>
            </a:r>
          </a:p>
          <a:p>
            <a:r>
              <a:rPr lang="en-US" sz="2800" b="1" dirty="0"/>
              <a:t>Microsoft Azure ML Studio</a:t>
            </a:r>
          </a:p>
          <a:p>
            <a:pPr marL="1143000" lvl="3" indent="-457200">
              <a:buFont typeface="+mj-lt"/>
              <a:buAutoNum type="alphaUcPeriod"/>
            </a:pPr>
            <a:r>
              <a:rPr lang="en-US" sz="2400" dirty="0"/>
              <a:t>Execution: Single Node</a:t>
            </a:r>
          </a:p>
          <a:p>
            <a:pPr marL="1143000" lvl="3" indent="-457200">
              <a:buFont typeface="+mj-lt"/>
              <a:buAutoNum type="alphaUcPeriod"/>
            </a:pPr>
            <a:r>
              <a:rPr lang="en-US" sz="2400" dirty="0"/>
              <a:t>Max storage space: 10 GB Memory</a:t>
            </a:r>
          </a:p>
          <a:p>
            <a:pPr marL="1143000" lvl="3" indent="-457200">
              <a:buFont typeface="+mj-lt"/>
              <a:buAutoNum type="alphaUcPeriod"/>
            </a:pPr>
            <a:r>
              <a:rPr lang="en-US" sz="2400" dirty="0"/>
              <a:t>The Machine Learning service is a multitenant service</a:t>
            </a:r>
          </a:p>
        </p:txBody>
      </p:sp>
    </p:spTree>
    <p:extLst>
      <p:ext uri="{BB962C8B-B14F-4D97-AF65-F5344CB8AC3E}">
        <p14:creationId xmlns:p14="http://schemas.microsoft.com/office/powerpoint/2010/main" val="29221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0BC05-4D94-4701-909F-2B780D3E3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in Azure ML studio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46239"/>
            <a:ext cx="9601200" cy="4144962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Size of Dataset – 33 MB</a:t>
            </a:r>
          </a:p>
          <a:p>
            <a:r>
              <a:rPr lang="en-US" sz="2800" dirty="0"/>
              <a:t>Algorithms used – Linear Regression and Boosted Decision Tree Regression</a:t>
            </a:r>
          </a:p>
          <a:p>
            <a:r>
              <a:rPr lang="en-US" sz="2800" dirty="0"/>
              <a:t>Features – Latitude, Longitude and Height</a:t>
            </a:r>
          </a:p>
          <a:p>
            <a:r>
              <a:rPr lang="en-US" sz="2800" dirty="0"/>
              <a:t>Trained Column – Value (Radiation) in CPM</a:t>
            </a:r>
          </a:p>
          <a:p>
            <a:r>
              <a:rPr lang="en-US" sz="2800" dirty="0"/>
              <a:t>Split – 70% train and 30% test</a:t>
            </a:r>
          </a:p>
          <a:p>
            <a:pPr marL="0" indent="0">
              <a:buNone/>
            </a:pPr>
            <a:r>
              <a:rPr lang="en-US" sz="3100" b="1" dirty="0">
                <a:solidFill>
                  <a:schemeClr val="accent1"/>
                </a:solidFill>
              </a:rPr>
              <a:t>Data manipulation tasks Performed</a:t>
            </a:r>
          </a:p>
          <a:p>
            <a:r>
              <a:rPr lang="en-US" sz="2800" dirty="0"/>
              <a:t>Clip Values Module</a:t>
            </a:r>
          </a:p>
          <a:p>
            <a:r>
              <a:rPr lang="en-US" sz="2800" dirty="0"/>
              <a:t>Normalize  Data</a:t>
            </a:r>
          </a:p>
        </p:txBody>
      </p:sp>
    </p:spTree>
    <p:extLst>
      <p:ext uri="{BB962C8B-B14F-4D97-AF65-F5344CB8AC3E}">
        <p14:creationId xmlns:p14="http://schemas.microsoft.com/office/powerpoint/2010/main" val="123649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474</TotalTime>
  <Words>526</Words>
  <Application>Microsoft Office PowerPoint</Application>
  <PresentationFormat>Widescreen</PresentationFormat>
  <Paragraphs>100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Mangal</vt:lpstr>
      <vt:lpstr>Symbol</vt:lpstr>
      <vt:lpstr>Wingdings</vt:lpstr>
      <vt:lpstr>Diamond Grid 16x9</vt:lpstr>
      <vt:lpstr>Safecast Radiation Measurements</vt:lpstr>
      <vt:lpstr>Content</vt:lpstr>
      <vt:lpstr>Introduction</vt:lpstr>
      <vt:lpstr>PowerPoint Presentation</vt:lpstr>
      <vt:lpstr>Objective</vt:lpstr>
      <vt:lpstr>Dataset Information</vt:lpstr>
      <vt:lpstr>Dataset Columns</vt:lpstr>
      <vt:lpstr>Hardware Specification</vt:lpstr>
      <vt:lpstr>Machine Learning Model in Azure ML studio </vt:lpstr>
      <vt:lpstr>Azure ML studio Model</vt:lpstr>
      <vt:lpstr>Boosted Decision Tree Regression</vt:lpstr>
      <vt:lpstr>Linear Regression</vt:lpstr>
      <vt:lpstr>Evaluation Result</vt:lpstr>
      <vt:lpstr>Machine Learning Model in DataBricks</vt:lpstr>
      <vt:lpstr>Statistical Analysis</vt:lpstr>
      <vt:lpstr>Regression Evaluator</vt:lpstr>
      <vt:lpstr>Model Evaluation</vt:lpstr>
      <vt:lpstr>References</vt:lpstr>
      <vt:lpstr>GitHub</vt:lpstr>
      <vt:lpstr>Azure 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Safecast Radiation Measurements</dc:title>
  <dc:creator>Ashish Solanki</dc:creator>
  <cp:lastModifiedBy>Ashish Solanki</cp:lastModifiedBy>
  <cp:revision>54</cp:revision>
  <dcterms:created xsi:type="dcterms:W3CDTF">2019-05-05T22:57:12Z</dcterms:created>
  <dcterms:modified xsi:type="dcterms:W3CDTF">2019-05-20T06:20:58Z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