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 Sai Kodam" userId="7aedd6d966469d3c" providerId="LiveId" clId="{46AFA49D-E6B0-47B6-AFFC-B261E469CB60}"/>
    <pc:docChg chg="modSld">
      <pc:chgData name="Rakshit Sai Kodam" userId="7aedd6d966469d3c" providerId="LiveId" clId="{46AFA49D-E6B0-47B6-AFFC-B261E469CB60}" dt="2021-02-14T16:31:29.073" v="0" actId="1036"/>
      <pc:docMkLst>
        <pc:docMk/>
      </pc:docMkLst>
      <pc:sldChg chg="modSp mod">
        <pc:chgData name="Rakshit Sai Kodam" userId="7aedd6d966469d3c" providerId="LiveId" clId="{46AFA49D-E6B0-47B6-AFFC-B261E469CB60}" dt="2021-02-14T16:31:29.073" v="0" actId="1036"/>
        <pc:sldMkLst>
          <pc:docMk/>
          <pc:sldMk cId="2245220605" sldId="256"/>
        </pc:sldMkLst>
        <pc:spChg chg="mod">
          <ac:chgData name="Rakshit Sai Kodam" userId="7aedd6d966469d3c" providerId="LiveId" clId="{46AFA49D-E6B0-47B6-AFFC-B261E469CB60}" dt="2021-02-14T16:31:29.073" v="0" actId="1036"/>
          <ac:spMkLst>
            <pc:docMk/>
            <pc:sldMk cId="2245220605" sldId="256"/>
            <ac:spMk id="5" creationId="{FDA5C07B-F252-48F9-A3C2-E259571457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14-Feb-21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14-Feb-21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14-Feb-21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14-Feb-21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14-Feb-21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6.xm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12.statcan.gc.ca/census-recensement/2016/dp-pd/prof/search-recherche/change-geo.cfm?Lang=E&amp;Geo1=FSA"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A137-C7CD-45B6-922B-BAE00295A6F6}"/>
              </a:ext>
            </a:extLst>
          </p:cNvPr>
          <p:cNvSpPr>
            <a:spLocks noGrp="1"/>
          </p:cNvSpPr>
          <p:nvPr>
            <p:ph type="ctrTitle"/>
          </p:nvPr>
        </p:nvSpPr>
        <p:spPr>
          <a:xfrm>
            <a:off x="599225" y="1428804"/>
            <a:ext cx="11252464" cy="1190109"/>
          </a:xfrm>
        </p:spPr>
        <p:txBody>
          <a:bodyPr>
            <a:normAutofit fontScale="90000"/>
          </a:bodyPr>
          <a:lstStyle/>
          <a:p>
            <a:br>
              <a:rPr lang="en-US" b="1" dirty="0"/>
            </a:br>
            <a:br>
              <a:rPr lang="en-US" b="1" dirty="0"/>
            </a:br>
            <a:r>
              <a:rPr lang="en-US" b="1" u="sng" dirty="0"/>
              <a:t>Capstone Project </a:t>
            </a:r>
            <a:br>
              <a:rPr lang="en-US" b="1" dirty="0"/>
            </a:br>
            <a:r>
              <a:rPr lang="en-US" b="1" dirty="0"/>
              <a:t>: </a:t>
            </a:r>
            <a:r>
              <a:rPr lang="en-US" sz="3100" dirty="0"/>
              <a:t>Finding the best neighborhood in Toronto to  open a Restaurant Supply Store</a:t>
            </a:r>
          </a:p>
        </p:txBody>
      </p:sp>
      <p:sp>
        <p:nvSpPr>
          <p:cNvPr id="5" name="TextBox 4">
            <a:extLst>
              <a:ext uri="{FF2B5EF4-FFF2-40B4-BE49-F238E27FC236}">
                <a16:creationId xmlns:a16="http://schemas.microsoft.com/office/drawing/2014/main" id="{FDA5C07B-F252-48F9-A3C2-E25957145776}"/>
              </a:ext>
            </a:extLst>
          </p:cNvPr>
          <p:cNvSpPr txBox="1"/>
          <p:nvPr/>
        </p:nvSpPr>
        <p:spPr>
          <a:xfrm>
            <a:off x="599225" y="4546237"/>
            <a:ext cx="6094520" cy="369332"/>
          </a:xfrm>
          <a:prstGeom prst="rect">
            <a:avLst/>
          </a:prstGeom>
          <a:noFill/>
        </p:spPr>
        <p:txBody>
          <a:bodyPr wrap="square">
            <a:spAutoFit/>
          </a:bodyPr>
          <a:lstStyle/>
          <a:p>
            <a:r>
              <a:rPr lang="en-US" dirty="0">
                <a:solidFill>
                  <a:schemeClr val="bg1"/>
                </a:solidFill>
              </a:rPr>
              <a:t>Applied Data Science Capstone – Week 5</a:t>
            </a:r>
          </a:p>
        </p:txBody>
      </p:sp>
    </p:spTree>
    <p:extLst>
      <p:ext uri="{BB962C8B-B14F-4D97-AF65-F5344CB8AC3E}">
        <p14:creationId xmlns:p14="http://schemas.microsoft.com/office/powerpoint/2010/main" val="224522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07884" y="1920593"/>
            <a:ext cx="9965635" cy="1938992"/>
          </a:xfrm>
          <a:prstGeom prst="rect">
            <a:avLst/>
          </a:prstGeom>
          <a:noFill/>
        </p:spPr>
        <p:txBody>
          <a:bodyPr wrap="square" rtlCol="0">
            <a:spAutoFit/>
          </a:bodyPr>
          <a:lstStyle/>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K-Means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rotWithShape="1">
          <a:blip r:embed="rId2"/>
          <a:srcRect r="214" b="34003"/>
          <a:stretch/>
        </p:blipFill>
        <p:spPr>
          <a:xfrm>
            <a:off x="1107884" y="4339188"/>
            <a:ext cx="10161459" cy="2185900"/>
          </a:xfrm>
          <a:prstGeom prst="rect">
            <a:avLst/>
          </a:prstGeom>
        </p:spPr>
      </p:pic>
      <p:sp>
        <p:nvSpPr>
          <p:cNvPr id="2" name="Title 1">
            <a:extLst>
              <a:ext uri="{FF2B5EF4-FFF2-40B4-BE49-F238E27FC236}">
                <a16:creationId xmlns:a16="http://schemas.microsoft.com/office/drawing/2014/main" id="{EF7BEDBF-2210-417A-BA21-7D8B96A24810}"/>
              </a:ext>
            </a:extLst>
          </p:cNvPr>
          <p:cNvSpPr>
            <a:spLocks noGrp="1"/>
          </p:cNvSpPr>
          <p:nvPr>
            <p:ph type="title"/>
          </p:nvPr>
        </p:nvSpPr>
        <p:spPr/>
        <p:txBody>
          <a:bodyPr/>
          <a:lstStyle/>
          <a:p>
            <a:r>
              <a:rPr lang="en-CA" b="1" dirty="0"/>
              <a:t>Methodology cont’d:</a:t>
            </a:r>
            <a:br>
              <a:rPr lang="en-CA" b="1" dirty="0"/>
            </a:br>
            <a:endParaRPr lang="en-US" dirty="0"/>
          </a:p>
        </p:txBody>
      </p:sp>
    </p:spTree>
    <p:extLst>
      <p:ext uri="{BB962C8B-B14F-4D97-AF65-F5344CB8AC3E}">
        <p14:creationId xmlns:p14="http://schemas.microsoft.com/office/powerpoint/2010/main" val="30064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59293" y="1977275"/>
            <a:ext cx="9965635" cy="2769989"/>
          </a:xfrm>
          <a:prstGeom prst="rect">
            <a:avLst/>
          </a:prstGeom>
          <a:noFill/>
        </p:spPr>
        <p:txBody>
          <a:bodyPr wrap="square" rtlCol="0">
            <a:spAutoFit/>
          </a:bodyPr>
          <a:lstStyle/>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F991CF62-8BA5-4A85-8158-9902629EF50F}"/>
              </a:ext>
            </a:extLst>
          </p:cNvPr>
          <p:cNvSpPr txBox="1"/>
          <p:nvPr/>
        </p:nvSpPr>
        <p:spPr>
          <a:xfrm>
            <a:off x="559293" y="798990"/>
            <a:ext cx="8744506" cy="646331"/>
          </a:xfrm>
          <a:prstGeom prst="rect">
            <a:avLst/>
          </a:prstGeom>
          <a:noFill/>
        </p:spPr>
        <p:txBody>
          <a:bodyPr wrap="square" rtlCol="0">
            <a:spAutoFit/>
          </a:bodyPr>
          <a:lstStyle/>
          <a:p>
            <a:r>
              <a:rPr lang="en-CA" b="1" dirty="0">
                <a:solidFill>
                  <a:schemeClr val="bg1"/>
                </a:solidFill>
              </a:rPr>
              <a:t>METHODOLOGY CONT’D:</a:t>
            </a:r>
          </a:p>
          <a:p>
            <a:endParaRPr lang="en-US" dirty="0">
              <a:solidFill>
                <a:schemeClr val="bg1"/>
              </a:solidFill>
            </a:endParaRPr>
          </a:p>
        </p:txBody>
      </p:sp>
    </p:spTree>
    <p:extLst>
      <p:ext uri="{BB962C8B-B14F-4D97-AF65-F5344CB8AC3E}">
        <p14:creationId xmlns:p14="http://schemas.microsoft.com/office/powerpoint/2010/main" val="406820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920005" y="678159"/>
            <a:ext cx="9965635" cy="830997"/>
          </a:xfrm>
          <a:prstGeom prst="rect">
            <a:avLst/>
          </a:prstGeom>
          <a:noFill/>
        </p:spPr>
        <p:txBody>
          <a:bodyPr wrap="square" rtlCol="0">
            <a:spAutoFit/>
          </a:bodyPr>
          <a:lstStyle/>
          <a:p>
            <a:r>
              <a:rPr lang="en-US" b="1" dirty="0">
                <a:solidFill>
                  <a:schemeClr val="bg1"/>
                </a:solidFill>
              </a:rPr>
              <a:t>Results:</a:t>
            </a:r>
          </a:p>
          <a:p>
            <a:r>
              <a:rPr lang="en-US" b="1" dirty="0">
                <a:solidFill>
                  <a:schemeClr val="bg1"/>
                </a:solidFill>
              </a:rPr>
              <a:t>4.1 Plot the clusters on a Map of the Toronto and Super Impose the best location of a Store</a:t>
            </a:r>
          </a:p>
          <a:p>
            <a:pPr lvl="0"/>
            <a:endParaRPr lang="en-CA" sz="1200" dirty="0">
              <a:solidFill>
                <a:schemeClr val="bg1"/>
              </a:solidFill>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6" y="1892897"/>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18378" y="1767007"/>
            <a:ext cx="9965635" cy="1661993"/>
          </a:xfrm>
          <a:prstGeom prst="rect">
            <a:avLst/>
          </a:prstGeom>
          <a:noFill/>
        </p:spPr>
        <p:txBody>
          <a:bodyPr wrap="square" rtlCol="0">
            <a:spAutoFit/>
          </a:bodyPr>
          <a:lstStyle/>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5F5310C2-A157-4842-88B2-3E15058C7511}"/>
              </a:ext>
            </a:extLst>
          </p:cNvPr>
          <p:cNvSpPr txBox="1"/>
          <p:nvPr/>
        </p:nvSpPr>
        <p:spPr>
          <a:xfrm>
            <a:off x="933634" y="898124"/>
            <a:ext cx="7386222" cy="369332"/>
          </a:xfrm>
          <a:prstGeom prst="rect">
            <a:avLst/>
          </a:prstGeom>
          <a:noFill/>
        </p:spPr>
        <p:txBody>
          <a:bodyPr wrap="square" rtlCol="0">
            <a:spAutoFit/>
          </a:bodyPr>
          <a:lstStyle/>
          <a:p>
            <a:r>
              <a:rPr lang="en-US" dirty="0">
                <a:solidFill>
                  <a:schemeClr val="bg1"/>
                </a:solidFill>
              </a:rPr>
              <a:t>RESULT CONT’D:</a:t>
            </a:r>
          </a:p>
        </p:txBody>
      </p:sp>
    </p:spTree>
    <p:extLst>
      <p:ext uri="{BB962C8B-B14F-4D97-AF65-F5344CB8AC3E}">
        <p14:creationId xmlns:p14="http://schemas.microsoft.com/office/powerpoint/2010/main" val="32813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793587" y="1872020"/>
            <a:ext cx="9877373" cy="4985980"/>
          </a:xfrm>
          <a:prstGeom prst="rect">
            <a:avLst/>
          </a:prstGeom>
          <a:noFill/>
        </p:spPr>
        <p:txBody>
          <a:bodyPr wrap="square" rtlCol="0">
            <a:spAutoFit/>
          </a:bodyPr>
          <a:lstStyle/>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p:txBody>
      </p:sp>
      <p:sp>
        <p:nvSpPr>
          <p:cNvPr id="2" name="TextBox 1">
            <a:extLst>
              <a:ext uri="{FF2B5EF4-FFF2-40B4-BE49-F238E27FC236}">
                <a16:creationId xmlns:a16="http://schemas.microsoft.com/office/drawing/2014/main" id="{D42D2718-8D8B-4096-AE5D-6D3255CD8E77}"/>
              </a:ext>
            </a:extLst>
          </p:cNvPr>
          <p:cNvSpPr txBox="1"/>
          <p:nvPr/>
        </p:nvSpPr>
        <p:spPr>
          <a:xfrm>
            <a:off x="976543" y="790112"/>
            <a:ext cx="8362766" cy="369332"/>
          </a:xfrm>
          <a:prstGeom prst="rect">
            <a:avLst/>
          </a:prstGeom>
          <a:noFill/>
        </p:spPr>
        <p:txBody>
          <a:bodyPr wrap="square" rtlCol="0">
            <a:spAutoFit/>
          </a:bodyPr>
          <a:lstStyle/>
          <a:p>
            <a:r>
              <a:rPr lang="en-US" dirty="0">
                <a:solidFill>
                  <a:schemeClr val="bg1"/>
                </a:solidFill>
              </a:rPr>
              <a:t>DISCUSSIONS</a:t>
            </a:r>
          </a:p>
        </p:txBody>
      </p:sp>
    </p:spTree>
    <p:extLst>
      <p:ext uri="{BB962C8B-B14F-4D97-AF65-F5344CB8AC3E}">
        <p14:creationId xmlns:p14="http://schemas.microsoft.com/office/powerpoint/2010/main" val="233190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580521" y="1977275"/>
            <a:ext cx="9965635" cy="2031325"/>
          </a:xfrm>
          <a:prstGeom prst="rect">
            <a:avLst/>
          </a:prstGeom>
          <a:noFill/>
        </p:spPr>
        <p:txBody>
          <a:bodyPr wrap="square" rtlCol="0">
            <a:spAutoFit/>
          </a:bodyPr>
          <a:lstStyle/>
          <a:p>
            <a:r>
              <a:rPr lang="en-US" dirty="0"/>
              <a:t>I feel confident with the recommendation as it is backed up with demonstrated data analysis. While nothing can ever be 100% certain he will certainly be better informed than he was prior to having no idea about the statistics.</a:t>
            </a:r>
          </a:p>
          <a:p>
            <a:endParaRPr lang="en-US" dirty="0"/>
          </a:p>
          <a:p>
            <a:r>
              <a:rPr lang="en-US" dirty="0"/>
              <a:t>Much more inference can be obtained with more work. A potential side business for the person might be assisting new restaurant owners where they might locate a new restaurant, who their competition is and who their clientele might be.</a:t>
            </a:r>
            <a:endParaRPr lang="en-CA" sz="1200"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C3FA6DC3-D59F-4A34-B07E-779601536405}"/>
              </a:ext>
            </a:extLst>
          </p:cNvPr>
          <p:cNvSpPr txBox="1"/>
          <p:nvPr/>
        </p:nvSpPr>
        <p:spPr>
          <a:xfrm>
            <a:off x="745723" y="754601"/>
            <a:ext cx="8451543" cy="523220"/>
          </a:xfrm>
          <a:prstGeom prst="rect">
            <a:avLst/>
          </a:prstGeom>
          <a:noFill/>
        </p:spPr>
        <p:txBody>
          <a:bodyPr wrap="square" rtlCol="0">
            <a:spAutoFit/>
          </a:bodyPr>
          <a:lstStyle/>
          <a:p>
            <a:r>
              <a:rPr lang="en-CA" sz="2800" b="1" dirty="0">
                <a:solidFill>
                  <a:schemeClr val="bg1"/>
                </a:solidFill>
              </a:rPr>
              <a:t>CONCLUSION:</a:t>
            </a: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33B-DD87-46D6-994C-A495F409BD71}"/>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B0AA49-3968-4CCC-9A34-765FC9E193C9}"/>
              </a:ext>
            </a:extLst>
          </p:cNvPr>
          <p:cNvSpPr>
            <a:spLocks noGrp="1"/>
          </p:cNvSpPr>
          <p:nvPr>
            <p:ph type="subTitle" idx="1"/>
          </p:nvPr>
        </p:nvSpPr>
        <p:spPr>
          <a:xfrm>
            <a:off x="492418" y="4067396"/>
            <a:ext cx="11082322" cy="850833"/>
          </a:xfrm>
        </p:spPr>
        <p:txBody>
          <a:bodyPr>
            <a:normAutofit/>
          </a:bodyPr>
          <a:lstStyle/>
          <a:p>
            <a:r>
              <a:rPr lang="en-US" dirty="0">
                <a:solidFill>
                  <a:schemeClr val="bg1"/>
                </a:solidFill>
              </a:rPr>
              <a:t>A person who wants to run a leading Restaurant Supply Store is trying to determine which neighborhood in Toronto he should open his new store in.</a:t>
            </a:r>
            <a:endParaRPr lang="en-CA" sz="1200" dirty="0">
              <a:solidFill>
                <a:schemeClr val="bg1"/>
              </a:solidFill>
              <a:latin typeface="Calibri Light" panose="020F0302020204030204" pitchFamily="34" charset="0"/>
              <a:cs typeface="Calibri Light" panose="020F0302020204030204" pitchFamily="34" charset="0"/>
            </a:endParaRPr>
          </a:p>
          <a:p>
            <a:endParaRPr lang="en-US" dirty="0">
              <a:solidFill>
                <a:schemeClr val="bg1"/>
              </a:solidFill>
            </a:endParaRPr>
          </a:p>
        </p:txBody>
      </p:sp>
    </p:spTree>
    <p:extLst>
      <p:ext uri="{BB962C8B-B14F-4D97-AF65-F5344CB8AC3E}">
        <p14:creationId xmlns:p14="http://schemas.microsoft.com/office/powerpoint/2010/main" val="213364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ECF388-AD30-49EB-8D1C-BDCA627F65A3}"/>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3CF73736-54D8-4E6D-A0BC-C31099052CF1}"/>
              </a:ext>
            </a:extLst>
          </p:cNvPr>
          <p:cNvSpPr>
            <a:spLocks noGrp="1"/>
          </p:cNvSpPr>
          <p:nvPr>
            <p:ph idx="4294967295"/>
          </p:nvPr>
        </p:nvSpPr>
        <p:spPr>
          <a:xfrm>
            <a:off x="575894" y="2372094"/>
            <a:ext cx="12216828" cy="4485906"/>
          </a:xfrm>
        </p:spPr>
        <p:txBody>
          <a:bodyPr>
            <a:normAutofit fontScale="77500" lnSpcReduction="20000"/>
          </a:bodyPr>
          <a:lstStyle/>
          <a:p>
            <a:r>
              <a:rPr lang="en-US" b="1" dirty="0"/>
              <a:t>Which neighborhood should my friend open his new Restaurant Supply store in Toronto? </a:t>
            </a:r>
            <a:br>
              <a:rPr lang="en-US" b="1" dirty="0"/>
            </a:br>
            <a:r>
              <a:rPr lang="en-US" b="1" dirty="0"/>
              <a:t>He wants to ensure steady and sustainable business.</a:t>
            </a:r>
          </a:p>
          <a:p>
            <a:r>
              <a:rPr lang="en-US" b="1" dirty="0"/>
              <a:t>Requirements:</a:t>
            </a:r>
          </a:p>
          <a:p>
            <a:r>
              <a:rPr lang="en-US" b="1" dirty="0"/>
              <a:t>1. Store needs to be strategically located inside the biggest concentration of restaurants in Toronto area.</a:t>
            </a:r>
          </a:p>
          <a:p>
            <a:r>
              <a:rPr lang="en-US" b="1" dirty="0"/>
              <a:t>2. Confirm any assumption by means of modeling and testing the data. Specifically, visually cluster common restaurants in Toronto by neighborhood.</a:t>
            </a:r>
          </a:p>
          <a:p>
            <a:r>
              <a:rPr lang="en-US" b="1" dirty="0"/>
              <a:t>3. Additionally determine that a good number people can frequent these restaurants with sustainable frequency inside these neighborhoods.</a:t>
            </a:r>
          </a:p>
          <a:p>
            <a:r>
              <a:rPr lang="en-US" dirty="0"/>
              <a:t>a.) Is the neighborhood populous?</a:t>
            </a:r>
          </a:p>
          <a:p>
            <a:r>
              <a:rPr lang="en-US" dirty="0"/>
              <a:t>b.) Is the neighborhood average salary close to the Canadian National Average?</a:t>
            </a:r>
          </a:p>
          <a:p>
            <a:r>
              <a:rPr lang="en-US" dirty="0"/>
              <a:t>My friend wants to be able to judge which neighborhoods also may be poised to grow in restaurant numbers in coming years.</a:t>
            </a:r>
          </a:p>
          <a:p>
            <a:r>
              <a:rPr lang="en-US" dirty="0"/>
              <a:t>Locating his new store according to these requirements will ensure the following:</a:t>
            </a:r>
          </a:p>
          <a:p>
            <a:r>
              <a:rPr lang="en-US" dirty="0"/>
              <a:t>lowest cost for delivery</a:t>
            </a:r>
          </a:p>
          <a:p>
            <a:r>
              <a:rPr lang="en-US" dirty="0"/>
              <a:t>shortest travel time to his store for his clients</a:t>
            </a:r>
          </a:p>
          <a:p>
            <a:r>
              <a:rPr lang="en-US" dirty="0"/>
              <a:t>overall lower run costs</a:t>
            </a:r>
          </a:p>
          <a:p>
            <a:r>
              <a:rPr lang="en-US" dirty="0"/>
              <a:t>increase in overall business</a:t>
            </a:r>
          </a:p>
          <a:p>
            <a:r>
              <a:rPr lang="en-US" dirty="0"/>
              <a:t>overall greater customer satisfaction</a:t>
            </a:r>
          </a:p>
          <a:p>
            <a:endParaRPr lang="en-US" dirty="0"/>
          </a:p>
          <a:p>
            <a:endParaRPr lang="en-US" dirty="0"/>
          </a:p>
        </p:txBody>
      </p:sp>
    </p:spTree>
    <p:extLst>
      <p:ext uri="{BB962C8B-B14F-4D97-AF65-F5344CB8AC3E}">
        <p14:creationId xmlns:p14="http://schemas.microsoft.com/office/powerpoint/2010/main" val="67750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80F3C6-8462-4653-A3A5-A00A2A2A75E8}"/>
              </a:ext>
            </a:extLst>
          </p:cNvPr>
          <p:cNvSpPr txBox="1"/>
          <p:nvPr/>
        </p:nvSpPr>
        <p:spPr>
          <a:xfrm>
            <a:off x="575894" y="1961964"/>
            <a:ext cx="11256885" cy="4801314"/>
          </a:xfrm>
          <a:prstGeom prst="rect">
            <a:avLst/>
          </a:prstGeom>
          <a:noFill/>
        </p:spPr>
        <p:txBody>
          <a:bodyPr wrap="square" rtlCol="0">
            <a:spAutoFit/>
          </a:bodyPr>
          <a:lstStyle/>
          <a:p>
            <a:r>
              <a:rPr lang="en-CA" sz="1800" b="1" i="1" dirty="0">
                <a:latin typeface="Calibri Light" panose="020F0302020204030204" pitchFamily="34" charset="0"/>
                <a:cs typeface="Calibri Light" panose="020F0302020204030204" pitchFamily="34" charset="0"/>
              </a:rPr>
              <a:t>1. Load all the Data from all the various sources.</a:t>
            </a:r>
          </a:p>
          <a:p>
            <a:r>
              <a:rPr lang="en-CA" sz="1800" b="1" i="1" dirty="0">
                <a:latin typeface="Calibri Light" panose="020F0302020204030204" pitchFamily="34" charset="0"/>
                <a:cs typeface="Calibri Light" panose="020F0302020204030204" pitchFamily="34" charset="0"/>
              </a:rPr>
              <a:t>1.1 Toronto neighborhoods broken down by postal code</a:t>
            </a:r>
          </a:p>
          <a:p>
            <a:r>
              <a:rPr lang="en-CA" sz="1800" u="sng" dirty="0">
                <a:latin typeface="Calibri Light" panose="020F0302020204030204" pitchFamily="34" charset="0"/>
                <a:cs typeface="Calibri Light" panose="020F0302020204030204" pitchFamily="34" charset="0"/>
                <a:hlinkClick r:id="rId2"/>
              </a:rPr>
              <a:t>https://en.wikipedia.org/wiki/List_of_postal_codes_of_Canada:_M</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Here I used </a:t>
            </a:r>
            <a:r>
              <a:rPr lang="en-CA" sz="1800" dirty="0" err="1">
                <a:latin typeface="Calibri Light" panose="020F0302020204030204" pitchFamily="34" charset="0"/>
                <a:cs typeface="Calibri Light" panose="020F0302020204030204" pitchFamily="34" charset="0"/>
              </a:rPr>
              <a:t>BeautifulSoup</a:t>
            </a:r>
            <a:r>
              <a:rPr lang="en-CA" sz="18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800" dirty="0">
              <a:latin typeface="Calibri Light" panose="020F0302020204030204" pitchFamily="34" charset="0"/>
              <a:cs typeface="Calibri Light" panose="020F0302020204030204" pitchFamily="34" charset="0"/>
            </a:endParaRPr>
          </a:p>
          <a:p>
            <a:r>
              <a:rPr lang="en-CA" sz="18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800" u="sng" dirty="0">
                <a:latin typeface="Calibri Light" panose="020F0302020204030204" pitchFamily="34" charset="0"/>
                <a:cs typeface="Calibri Light" panose="020F0302020204030204" pitchFamily="34" charset="0"/>
                <a:hlinkClick r:id="rId3"/>
              </a:rPr>
              <a:t>http://cocl.us/Geospatial_data</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Next, I joined geo spatial to the Toronto Data.</a:t>
            </a:r>
          </a:p>
          <a:p>
            <a:endParaRPr lang="en-CA" sz="1800" dirty="0">
              <a:latin typeface="Calibri Light" panose="020F0302020204030204" pitchFamily="34" charset="0"/>
              <a:cs typeface="Calibri Light" panose="020F0302020204030204" pitchFamily="34" charset="0"/>
            </a:endParaRPr>
          </a:p>
          <a:p>
            <a:r>
              <a:rPr lang="en-CA" sz="1800" b="1" i="1" dirty="0">
                <a:latin typeface="Calibri Light" panose="020F0302020204030204" pitchFamily="34" charset="0"/>
                <a:cs typeface="Calibri Light" panose="020F0302020204030204" pitchFamily="34" charset="0"/>
              </a:rPr>
              <a:t>1.2 Toronto neighborhoods populations broken down by postal code</a:t>
            </a:r>
          </a:p>
          <a:p>
            <a:r>
              <a:rPr lang="en-CA" sz="18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Use Pandas to grab the csv</a:t>
            </a:r>
          </a:p>
          <a:p>
            <a:endParaRPr lang="en-CA" sz="1800" dirty="0">
              <a:latin typeface="Calibri Light" panose="020F0302020204030204" pitchFamily="34" charset="0"/>
              <a:cs typeface="Calibri Light" panose="020F0302020204030204" pitchFamily="34" charset="0"/>
            </a:endParaRPr>
          </a:p>
          <a:p>
            <a:r>
              <a:rPr lang="en-CA" sz="18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800" dirty="0">
                <a:latin typeface="Calibri Light" panose="020F0302020204030204" pitchFamily="34" charset="0"/>
                <a:cs typeface="Calibri Light" panose="020F0302020204030204" pitchFamily="34" charset="0"/>
              </a:rPr>
              <a:t>Next, I joined population data to the Toronto Data.</a:t>
            </a:r>
          </a:p>
        </p:txBody>
      </p:sp>
      <p:sp>
        <p:nvSpPr>
          <p:cNvPr id="4" name="Title 3">
            <a:extLst>
              <a:ext uri="{FF2B5EF4-FFF2-40B4-BE49-F238E27FC236}">
                <a16:creationId xmlns:a16="http://schemas.microsoft.com/office/drawing/2014/main" id="{087EC5E1-F822-4E0D-8DC4-DD29F806CB5B}"/>
              </a:ext>
            </a:extLst>
          </p:cNvPr>
          <p:cNvSpPr>
            <a:spLocks noGrp="1"/>
          </p:cNvSpPr>
          <p:nvPr>
            <p:ph type="title"/>
          </p:nvPr>
        </p:nvSpPr>
        <p:spPr/>
        <p:txBody>
          <a:bodyPr/>
          <a:lstStyle/>
          <a:p>
            <a:r>
              <a:rPr lang="en-US" dirty="0"/>
              <a:t>Data</a:t>
            </a:r>
          </a:p>
        </p:txBody>
      </p:sp>
    </p:spTree>
    <p:extLst>
      <p:ext uri="{BB962C8B-B14F-4D97-AF65-F5344CB8AC3E}">
        <p14:creationId xmlns:p14="http://schemas.microsoft.com/office/powerpoint/2010/main" val="349898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9281DF-0859-4193-B55F-3B8E8979C44F}"/>
              </a:ext>
            </a:extLst>
          </p:cNvPr>
          <p:cNvSpPr txBox="1"/>
          <p:nvPr/>
        </p:nvSpPr>
        <p:spPr>
          <a:xfrm>
            <a:off x="588886" y="2201661"/>
            <a:ext cx="11292396" cy="2862322"/>
          </a:xfrm>
          <a:prstGeom prst="rect">
            <a:avLst/>
          </a:prstGeom>
          <a:noFill/>
        </p:spPr>
        <p:txBody>
          <a:bodyPr wrap="square" rtlCol="0">
            <a:spAutoFit/>
          </a:bodyPr>
          <a:lstStyle/>
          <a:p>
            <a:r>
              <a:rPr lang="en-CA" sz="18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800" dirty="0">
                <a:latin typeface="Calibri Light" panose="020F0302020204030204" pitchFamily="34" charset="0"/>
                <a:cs typeface="Calibri Light" panose="020F0302020204030204" pitchFamily="34" charset="0"/>
              </a:rPr>
              <a:t>Here we must manually download these from Stats Canada and load them.</a:t>
            </a:r>
            <a:br>
              <a:rPr lang="en-CA" sz="1800" dirty="0">
                <a:latin typeface="Calibri Light" panose="020F0302020204030204" pitchFamily="34" charset="0"/>
                <a:cs typeface="Calibri Light" panose="020F0302020204030204" pitchFamily="34" charset="0"/>
              </a:rPr>
            </a:br>
            <a:r>
              <a:rPr lang="en-CA" sz="1800" u="sng" dirty="0">
                <a:latin typeface="Calibri Light" panose="020F0302020204030204" pitchFamily="34" charset="0"/>
                <a:cs typeface="Calibri Light" panose="020F0302020204030204" pitchFamily="34" charset="0"/>
                <a:hlinkClick r:id="rId2"/>
              </a:rPr>
              <a:t>https://www12.statcan.gc.ca/census-recensement/2016/dp-pd/prof/search-recherche/change-geo.cfm?Lang=E&amp;Geo1=FSA</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See: to_geo_space.csv</a:t>
            </a:r>
          </a:p>
          <a:p>
            <a:endParaRPr lang="en-CA" sz="1800" dirty="0">
              <a:latin typeface="Calibri Light" panose="020F0302020204030204" pitchFamily="34" charset="0"/>
              <a:cs typeface="Calibri Light" panose="020F0302020204030204" pitchFamily="34" charset="0"/>
            </a:endParaRPr>
          </a:p>
          <a:p>
            <a:r>
              <a:rPr lang="en-CA" sz="18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800" dirty="0">
                <a:latin typeface="Calibri Light" panose="020F0302020204030204" pitchFamily="34" charset="0"/>
                <a:cs typeface="Calibri Light" panose="020F0302020204030204" pitchFamily="34" charset="0"/>
              </a:rPr>
              <a:t>Next, I joined income data to the Toronto Data.</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800" dirty="0">
                <a:latin typeface="Calibri Light" panose="020F0302020204030204" pitchFamily="34" charset="0"/>
                <a:cs typeface="Calibri Light" panose="020F0302020204030204" pitchFamily="34" charset="0"/>
              </a:rPr>
            </a:br>
            <a:r>
              <a:rPr lang="en-CA" sz="18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18864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58848-A90B-4B94-A914-97CB35B5F80E}"/>
              </a:ext>
            </a:extLst>
          </p:cNvPr>
          <p:cNvSpPr txBox="1"/>
          <p:nvPr/>
        </p:nvSpPr>
        <p:spPr>
          <a:xfrm>
            <a:off x="485312" y="479395"/>
            <a:ext cx="11366377" cy="6217087"/>
          </a:xfrm>
          <a:prstGeom prst="rect">
            <a:avLst/>
          </a:prstGeom>
          <a:noFill/>
        </p:spPr>
        <p:txBody>
          <a:bodyPr wrap="square" rtlCol="0">
            <a:spAutoFit/>
          </a:bodyPr>
          <a:lstStyle/>
          <a:p>
            <a:r>
              <a:rPr lang="en-CA" sz="2400" b="1" dirty="0">
                <a:latin typeface="+mj-lt"/>
                <a:cs typeface="Calibri Light" panose="020F0302020204030204" pitchFamily="34" charset="0"/>
              </a:rPr>
              <a:t>Data cont’d:</a:t>
            </a:r>
          </a:p>
          <a:p>
            <a:endParaRPr lang="en-CA" sz="2400" b="1" dirty="0">
              <a:latin typeface="+mj-lt"/>
              <a:cs typeface="Calibri Light" panose="020F0302020204030204" pitchFamily="34" charset="0"/>
            </a:endParaRPr>
          </a:p>
          <a:p>
            <a:r>
              <a:rPr lang="en-CA" sz="1400" b="1" i="1" dirty="0">
                <a:latin typeface="Calibri Light" panose="020F0302020204030204" pitchFamily="34" charset="0"/>
                <a:cs typeface="Calibri Light" panose="020F0302020204030204" pitchFamily="34" charset="0"/>
              </a:rPr>
              <a:t>1.4 What is the Canadian National Average After Tax Income</a:t>
            </a:r>
          </a:p>
          <a:p>
            <a:r>
              <a:rPr lang="en-CA" sz="1400" dirty="0">
                <a:latin typeface="Calibri Light" panose="020F0302020204030204" pitchFamily="34" charset="0"/>
                <a:cs typeface="Calibri Light" panose="020F0302020204030204" pitchFamily="34" charset="0"/>
              </a:rPr>
              <a:t>Here I must also manually download this from Stats Canada and load them.</a:t>
            </a:r>
            <a:br>
              <a:rPr lang="en-CA" sz="1400" dirty="0">
                <a:latin typeface="Calibri Light" panose="020F0302020204030204" pitchFamily="34" charset="0"/>
                <a:cs typeface="Calibri Light" panose="020F0302020204030204" pitchFamily="34" charset="0"/>
              </a:rPr>
            </a:br>
            <a:r>
              <a:rPr lang="en-CA" sz="1400" dirty="0">
                <a:latin typeface="Calibri Light" panose="020F0302020204030204" pitchFamily="34" charset="0"/>
                <a:cs typeface="Calibri Light" panose="020F0302020204030204" pitchFamily="34" charset="0"/>
                <a:hlinkClick r:id="rId2"/>
              </a:rPr>
              <a:t>https://www150.statcan.gc.ca/n1/daily-quotidien/180313/dq180313a-eng.htm</a:t>
            </a:r>
            <a:br>
              <a:rPr lang="en-CA" sz="1400" dirty="0">
                <a:latin typeface="Calibri Light" panose="020F0302020204030204" pitchFamily="34" charset="0"/>
                <a:cs typeface="Calibri Light" panose="020F0302020204030204" pitchFamily="34" charset="0"/>
              </a:rPr>
            </a:br>
            <a:r>
              <a:rPr lang="en-CA" sz="14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4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400" dirty="0">
              <a:latin typeface="Calibri Light" panose="020F0302020204030204" pitchFamily="34" charset="0"/>
              <a:cs typeface="Calibri Light" panose="020F0302020204030204" pitchFamily="34" charset="0"/>
            </a:endParaRPr>
          </a:p>
          <a:p>
            <a:r>
              <a:rPr lang="en-CA" sz="14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400" dirty="0">
                <a:latin typeface="Calibri Light" panose="020F0302020204030204" pitchFamily="34" charset="0"/>
                <a:cs typeface="Calibri Light" panose="020F0302020204030204" pitchFamily="34" charset="0"/>
              </a:rPr>
              <a:t>4SQUARE API </a:t>
            </a:r>
            <a:br>
              <a:rPr lang="en-CA" sz="1400" dirty="0">
                <a:latin typeface="Calibri Light" panose="020F0302020204030204" pitchFamily="34" charset="0"/>
                <a:cs typeface="Calibri Light" panose="020F0302020204030204" pitchFamily="34" charset="0"/>
              </a:rPr>
            </a:br>
            <a:r>
              <a:rPr lang="en-CA" sz="1400" dirty="0">
                <a:latin typeface="Calibri Light" panose="020F0302020204030204" pitchFamily="34" charset="0"/>
                <a:cs typeface="Calibri Light" panose="020F0302020204030204" pitchFamily="34" charset="0"/>
                <a:hlinkClick r:id="rId3"/>
              </a:rPr>
              <a:t>https://api.foursquare.com</a:t>
            </a:r>
            <a:endParaRPr lang="en-CA" sz="1400" dirty="0">
              <a:latin typeface="Calibri Light" panose="020F0302020204030204" pitchFamily="34" charset="0"/>
              <a:cs typeface="Calibri Light" panose="020F0302020204030204" pitchFamily="34" charset="0"/>
            </a:endParaRPr>
          </a:p>
          <a:p>
            <a:endParaRPr lang="en-CA" sz="1400" dirty="0">
              <a:latin typeface="Calibri Light" panose="020F0302020204030204" pitchFamily="34" charset="0"/>
              <a:cs typeface="Calibri Light" panose="020F0302020204030204" pitchFamily="34" charset="0"/>
            </a:endParaRPr>
          </a:p>
          <a:p>
            <a:r>
              <a:rPr lang="en-CA" sz="1400" b="1" i="1" dirty="0">
                <a:latin typeface="Calibri Light" panose="020F0302020204030204" pitchFamily="34" charset="0"/>
                <a:cs typeface="Calibri Light" panose="020F0302020204030204" pitchFamily="34" charset="0"/>
              </a:rPr>
              <a:t>1.5.1 Get all the Venues in Toronto.</a:t>
            </a:r>
          </a:p>
          <a:p>
            <a:r>
              <a:rPr lang="en-CA" sz="1400" b="1" i="1" dirty="0">
                <a:latin typeface="Calibri Light" panose="020F0302020204030204" pitchFamily="34" charset="0"/>
                <a:cs typeface="Calibri Light" panose="020F0302020204030204" pitchFamily="34" charset="0"/>
              </a:rPr>
              <a:t>1.5.2 Only add Restaurants as Venue Categories</a:t>
            </a:r>
          </a:p>
          <a:p>
            <a:r>
              <a:rPr lang="en-CA" sz="14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400" dirty="0">
              <a:latin typeface="Calibri Light" panose="020F0302020204030204" pitchFamily="34" charset="0"/>
              <a:cs typeface="Calibri Light" panose="020F0302020204030204" pitchFamily="34" charset="0"/>
            </a:endParaRPr>
          </a:p>
          <a:p>
            <a:r>
              <a:rPr lang="en-CA" sz="1400" b="1" i="1" dirty="0">
                <a:latin typeface="Calibri Light" panose="020F0302020204030204" pitchFamily="34" charset="0"/>
                <a:cs typeface="Calibri Light" panose="020F0302020204030204" pitchFamily="34" charset="0"/>
              </a:rPr>
              <a:t>1.5.3 </a:t>
            </a:r>
            <a:r>
              <a:rPr lang="en-CA" sz="1400" b="1" i="1" dirty="0" err="1">
                <a:latin typeface="Calibri Light" panose="020F0302020204030204" pitchFamily="34" charset="0"/>
                <a:cs typeface="Calibri Light" panose="020F0302020204030204" pitchFamily="34" charset="0"/>
              </a:rPr>
              <a:t>OneHot</a:t>
            </a:r>
            <a:r>
              <a:rPr lang="en-CA" sz="1400" b="1" i="1" dirty="0">
                <a:latin typeface="Calibri Light" panose="020F0302020204030204" pitchFamily="34" charset="0"/>
                <a:cs typeface="Calibri Light" panose="020F0302020204030204" pitchFamily="34" charset="0"/>
              </a:rPr>
              <a:t> encode and count restaurants</a:t>
            </a:r>
          </a:p>
          <a:p>
            <a:r>
              <a:rPr lang="en-CA" sz="1400" dirty="0">
                <a:latin typeface="Calibri Light" panose="020F0302020204030204" pitchFamily="34" charset="0"/>
                <a:cs typeface="Calibri Light" panose="020F0302020204030204" pitchFamily="34" charset="0"/>
              </a:rPr>
              <a:t>Prepare the data for clustering</a:t>
            </a:r>
          </a:p>
          <a:p>
            <a:r>
              <a:rPr lang="en-CA" sz="14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400" dirty="0">
              <a:latin typeface="Calibri Light" panose="020F0302020204030204" pitchFamily="34" charset="0"/>
              <a:cs typeface="Calibri Light" panose="020F0302020204030204" pitchFamily="34" charset="0"/>
            </a:endParaRPr>
          </a:p>
          <a:p>
            <a:r>
              <a:rPr lang="en-CA" sz="14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400" dirty="0">
                <a:latin typeface="Calibri Light" panose="020F0302020204030204" pitchFamily="34" charset="0"/>
                <a:cs typeface="Calibri Light" panose="020F0302020204030204" pitchFamily="34" charset="0"/>
              </a:rPr>
              <a:t>which neighborhoods in Toronto have clusters of like Restaurants</a:t>
            </a:r>
          </a:p>
          <a:p>
            <a:pPr lvl="0"/>
            <a:r>
              <a:rPr lang="en-CA" sz="1400" dirty="0">
                <a:latin typeface="Calibri Light" panose="020F0302020204030204" pitchFamily="34" charset="0"/>
                <a:cs typeface="Calibri Light" panose="020F0302020204030204" pitchFamily="34" charset="0"/>
              </a:rPr>
              <a:t>how populated each neighborhoods is</a:t>
            </a:r>
          </a:p>
          <a:p>
            <a:pPr lvl="0"/>
            <a:r>
              <a:rPr lang="en-CA" sz="1400" dirty="0">
                <a:latin typeface="Calibri Light" panose="020F0302020204030204" pitchFamily="34" charset="0"/>
                <a:cs typeface="Calibri Light" panose="020F0302020204030204" pitchFamily="34" charset="0"/>
              </a:rPr>
              <a:t>the average after tax income is all of these neighborhoods</a:t>
            </a:r>
          </a:p>
          <a:p>
            <a:pPr lvl="0"/>
            <a:r>
              <a:rPr lang="en-CA" sz="14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216457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F3B0F-A2EF-4C79-804D-4D0E88862A50}"/>
              </a:ext>
            </a:extLst>
          </p:cNvPr>
          <p:cNvSpPr txBox="1"/>
          <p:nvPr/>
        </p:nvSpPr>
        <p:spPr>
          <a:xfrm>
            <a:off x="701337" y="2290439"/>
            <a:ext cx="10928411" cy="3323987"/>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320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D396-A376-4CE9-8E5D-C79024AA1514}"/>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DE8EE397-CFF5-44DF-ADE2-DE9CC492B6C9}"/>
              </a:ext>
            </a:extLst>
          </p:cNvPr>
          <p:cNvSpPr txBox="1"/>
          <p:nvPr/>
        </p:nvSpPr>
        <p:spPr>
          <a:xfrm>
            <a:off x="575894" y="1811044"/>
            <a:ext cx="11275794"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794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B1AB-47CC-4347-B506-B8627452F49A}"/>
              </a:ext>
            </a:extLst>
          </p:cNvPr>
          <p:cNvSpPr>
            <a:spLocks noGrp="1"/>
          </p:cNvSpPr>
          <p:nvPr>
            <p:ph type="title"/>
          </p:nvPr>
        </p:nvSpPr>
        <p:spPr>
          <a:xfrm>
            <a:off x="816746" y="656949"/>
            <a:ext cx="10227075" cy="1509204"/>
          </a:xfrm>
        </p:spPr>
        <p:txBody>
          <a:bodyPr>
            <a:normAutofit fontScale="90000"/>
          </a:bodyPr>
          <a:lstStyle/>
          <a:p>
            <a:r>
              <a:rPr lang="en-CA" b="1" dirty="0"/>
              <a:t>Methodology cont’d:</a:t>
            </a:r>
            <a:br>
              <a:rPr lang="en-CA" b="1" dirty="0"/>
            </a:br>
            <a:r>
              <a:rPr lang="en-CA" b="1" dirty="0"/>
              <a:t>2.1 Run K means and segment data into clusters and generate labels</a:t>
            </a:r>
            <a:br>
              <a:rPr lang="en-CA" sz="1800" dirty="0">
                <a:latin typeface="Calibri Light" panose="020F0302020204030204" pitchFamily="34" charset="0"/>
                <a:cs typeface="Calibri Light" panose="020F0302020204030204" pitchFamily="34" charset="0"/>
              </a:rPr>
            </a:br>
            <a:endParaRPr lang="en-US" dirty="0"/>
          </a:p>
        </p:txBody>
      </p:sp>
      <p:pic>
        <p:nvPicPr>
          <p:cNvPr id="6" name="Picture 5">
            <a:extLst>
              <a:ext uri="{FF2B5EF4-FFF2-40B4-BE49-F238E27FC236}">
                <a16:creationId xmlns:a16="http://schemas.microsoft.com/office/drawing/2014/main" id="{5403C6BA-0909-4430-905F-6B60E044CC01}"/>
              </a:ext>
            </a:extLst>
          </p:cNvPr>
          <p:cNvPicPr>
            <a:picLocks noChangeAspect="1"/>
          </p:cNvPicPr>
          <p:nvPr/>
        </p:nvPicPr>
        <p:blipFill rotWithShape="1">
          <a:blip r:embed="rId2"/>
          <a:srcRect r="9147" b="41988"/>
          <a:stretch/>
        </p:blipFill>
        <p:spPr>
          <a:xfrm>
            <a:off x="1322419" y="2170934"/>
            <a:ext cx="8673838" cy="2924850"/>
          </a:xfrm>
          <a:prstGeom prst="rect">
            <a:avLst/>
          </a:prstGeom>
        </p:spPr>
      </p:pic>
    </p:spTree>
    <p:extLst>
      <p:ext uri="{BB962C8B-B14F-4D97-AF65-F5344CB8AC3E}">
        <p14:creationId xmlns:p14="http://schemas.microsoft.com/office/powerpoint/2010/main" val="39017478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554</TotalTime>
  <Words>1700</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 Light</vt:lpstr>
      <vt:lpstr>Gill Sans MT</vt:lpstr>
      <vt:lpstr>Wingdings 2</vt:lpstr>
      <vt:lpstr>Dividend</vt:lpstr>
      <vt:lpstr>  Capstone Project  : Finding the best neighborhood in Toronto to  open a Restaurant Supply Store</vt:lpstr>
      <vt:lpstr>Introduction</vt:lpstr>
      <vt:lpstr>Problem description</vt:lpstr>
      <vt:lpstr>Data</vt:lpstr>
      <vt:lpstr>PowerPoint Presentation</vt:lpstr>
      <vt:lpstr>PowerPoint Presentation</vt:lpstr>
      <vt:lpstr>PowerPoint Presentation</vt:lpstr>
      <vt:lpstr>PowerPoint Presentation</vt:lpstr>
      <vt:lpstr>Methodology cont’d: 2.1 Run K means and segment data into clusters and generate labels </vt:lpstr>
      <vt:lpstr>Methodology cont’d: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Finding the best neighborhood in Toronto to  open a Restaurant Supply Store </dc:title>
  <dc:creator>Rakshit Sai Kodam</dc:creator>
  <cp:lastModifiedBy>Rakshit Sai Kodam</cp:lastModifiedBy>
  <cp:revision>9</cp:revision>
  <dcterms:created xsi:type="dcterms:W3CDTF">2021-02-14T07:23:00Z</dcterms:created>
  <dcterms:modified xsi:type="dcterms:W3CDTF">2021-02-14T16:37:33Z</dcterms:modified>
</cp:coreProperties>
</file>