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radient_descent" TargetMode="External"/><Relationship Id="rId3" Type="http://schemas.openxmlformats.org/officeDocument/2006/relationships/hyperlink" Target="https://en.wikipedia.org/wiki/Algorithm" TargetMode="External"/><Relationship Id="rId7" Type="http://schemas.openxmlformats.org/officeDocument/2006/relationships/hyperlink" Target="https://en.wikipedia.org/wiki/Unsupervised_learning" TargetMode="External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upervised_learning" TargetMode="External"/><Relationship Id="rId5" Type="http://schemas.openxmlformats.org/officeDocument/2006/relationships/hyperlink" Target="https://en.wikipedia.org/wiki/Feature_extraction" TargetMode="External"/><Relationship Id="rId4" Type="http://schemas.openxmlformats.org/officeDocument/2006/relationships/hyperlink" Target="https://en.wikipedia.org/wiki/Nonlinear_filter" TargetMode="External"/><Relationship Id="rId9" Type="http://schemas.openxmlformats.org/officeDocument/2006/relationships/hyperlink" Target="https://en.wikipedia.org/wiki/Backpropag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field" TargetMode="External"/><Relationship Id="rId3" Type="http://schemas.openxmlformats.org/officeDocument/2006/relationships/hyperlink" Target="https://en.wikipedia.org/wiki/Biological" TargetMode="External"/><Relationship Id="rId7" Type="http://schemas.openxmlformats.org/officeDocument/2006/relationships/hyperlink" Target="https://en.wikipedia.org/wiki/Cortical_neuron" TargetMode="External"/><Relationship Id="rId2" Type="http://schemas.openxmlformats.org/officeDocument/2006/relationships/hyperlink" Target="https://en.wikipedia.org/wiki/Mathematical_biolog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sual_cortex" TargetMode="External"/><Relationship Id="rId5" Type="http://schemas.openxmlformats.org/officeDocument/2006/relationships/hyperlink" Target="https://en.wikipedia.org/wiki/Artificial_neuron" TargetMode="External"/><Relationship Id="rId4" Type="http://schemas.openxmlformats.org/officeDocument/2006/relationships/hyperlink" Target="https://en.wikipedia.org/wiki/Convolutional_neural_network#cite_note-robust_face_detection-4" TargetMode="External"/><Relationship Id="rId9" Type="http://schemas.openxmlformats.org/officeDocument/2006/relationships/hyperlink" Target="https://en.wikipedia.org/wiki/Receptive_fiel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90095"/>
            <a:ext cx="1218618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Mini Project on</a:t>
            </a: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Image Classification (Cats and Dogs)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55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1276" y="292715"/>
            <a:ext cx="6989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Convolution2D layer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6340" y="1711375"/>
            <a:ext cx="9204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Lato"/>
              </a:rPr>
              <a:t>Convolution operator for filtering windows of two-dimensional inputs.</a:t>
            </a:r>
            <a:endParaRPr lang="en-IN" sz="2200" dirty="0"/>
          </a:p>
        </p:txBody>
      </p:sp>
      <p:sp>
        <p:nvSpPr>
          <p:cNvPr id="6" name="Rectangle 5"/>
          <p:cNvSpPr/>
          <p:nvPr/>
        </p:nvSpPr>
        <p:spPr>
          <a:xfrm>
            <a:off x="1485448" y="2471777"/>
            <a:ext cx="86642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  <a:spcAft>
                <a:spcPts val="0"/>
              </a:spcAft>
            </a:pPr>
            <a:r>
              <a:rPr lang="en-IN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classifier.add</a:t>
            </a:r>
            <a:r>
              <a:rPr lang="en-IN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(Convolution2D(</a:t>
            </a:r>
            <a:r>
              <a:rPr lang="en-IN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nb_filter</a:t>
            </a:r>
            <a:r>
              <a:rPr lang="en-IN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(row, column ), </a:t>
            </a: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activation = '</a:t>
            </a:r>
            <a:r>
              <a:rPr lang="en-IN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relu</a:t>
            </a: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'))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7983" y="3331756"/>
            <a:ext cx="6096000" cy="32008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latin typeface="+mj-lt"/>
              </a:rPr>
              <a:t>Arguments</a:t>
            </a:r>
            <a:endParaRPr lang="en-US" sz="2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</a:rPr>
              <a:t>nb_filter</a:t>
            </a:r>
            <a:r>
              <a:rPr lang="en-US" sz="2200" dirty="0">
                <a:latin typeface="+mj-lt"/>
              </a:rPr>
              <a:t>: Number of convolution filters to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</a:rPr>
              <a:t>nb_row</a:t>
            </a:r>
            <a:r>
              <a:rPr lang="en-US" sz="2200" dirty="0">
                <a:latin typeface="+mj-lt"/>
              </a:rPr>
              <a:t>: Number of rows in the convolution kernel.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</a:rPr>
              <a:t>nb_col</a:t>
            </a:r>
            <a:r>
              <a:rPr lang="en-US" sz="2200" dirty="0">
                <a:latin typeface="+mj-lt"/>
              </a:rPr>
              <a:t>: Number of columns in the convolution kernel</a:t>
            </a:r>
            <a:r>
              <a:rPr lang="en-US" sz="2200" dirty="0" smtClean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activation</a:t>
            </a:r>
            <a:r>
              <a:rPr lang="en-US" sz="2400" dirty="0">
                <a:latin typeface="+mj-lt"/>
              </a:rPr>
              <a:t>: name of activation function to use</a:t>
            </a:r>
            <a:endParaRPr lang="en-US" sz="22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17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2599" y="481712"/>
            <a:ext cx="5006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MaxPooling2D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0878" y="2703417"/>
            <a:ext cx="627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classifier.add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(MaxPooling2D(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pool_size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(2, 2)))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1810878" y="2049869"/>
            <a:ext cx="4834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Lato"/>
              </a:rPr>
              <a:t>Max pooling operation for spatial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77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8992" y="612755"/>
            <a:ext cx="5088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Deep Learning</a:t>
            </a:r>
            <a:endParaRPr lang="en-US" sz="5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0660" y="1846012"/>
            <a:ext cx="870204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 is a class of 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hlinkClick r:id="rId2" tooltip="Machine learning"/>
              </a:rPr>
              <a:t>machine learning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hlinkClick r:id="rId3" tooltip="Algorithm"/>
              </a:rPr>
              <a:t>algorithms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that: </a:t>
            </a:r>
          </a:p>
          <a:p>
            <a:pPr marL="342900" lvl="0" indent="-342900"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cascade of multiple layers of 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hlinkClick r:id="rId4" tooltip="Nonlinear filter"/>
              </a:rPr>
              <a:t>nonlinear processing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units for 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hlinkClick r:id="rId5" tooltip="Feature extraction"/>
              </a:rPr>
              <a:t>feature extraction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and transformation. Each successive layer uses the output from the previous layer as input.</a:t>
            </a:r>
          </a:p>
          <a:p>
            <a:pPr marL="342900" lvl="0" indent="-342900"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learn in 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hlinkClick r:id="rId6" tooltip="Supervised learning"/>
              </a:rPr>
              <a:t>supervised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(e.g., classification) and/or 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hlinkClick r:id="rId7" tooltip="Unsupervised learning"/>
              </a:rPr>
              <a:t>unsupervised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(e.g., pattern analysis) manners.</a:t>
            </a:r>
          </a:p>
          <a:p>
            <a:pPr marL="342900" lvl="0" indent="-342900"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learn multiple levels of representations that correspond to different levels of abstraction; the levels form a hierarchy of concepts.</a:t>
            </a:r>
          </a:p>
          <a:p>
            <a:pPr marL="342900" lvl="0" indent="-342900"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some form of 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hlinkClick r:id="rId8" tooltip="Gradient descent"/>
              </a:rPr>
              <a:t>gradient descent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for training via 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  <a:hlinkClick r:id="rId9" tooltip="Backpropagation"/>
              </a:rPr>
              <a:t>backpropagation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0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294" y="887075"/>
            <a:ext cx="2932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Sigmoid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82746" y="887075"/>
            <a:ext cx="1638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Relu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" y="1989773"/>
            <a:ext cx="5206584" cy="3473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91" y="2126626"/>
            <a:ext cx="4135391" cy="33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4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95" y="847666"/>
            <a:ext cx="7505885" cy="54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1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186" y="384155"/>
            <a:ext cx="1024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Convolutional Neural Network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420" y="1474738"/>
            <a:ext cx="7833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 networks were </a:t>
            </a:r>
            <a:r>
              <a:rPr lang="en-IN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 tooltip="Mathematical biology"/>
              </a:rPr>
              <a:t>inspired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by </a:t>
            </a:r>
            <a:r>
              <a:rPr lang="en-IN" sz="24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 tooltip="Biological"/>
              </a:rPr>
              <a:t>biological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processes</a:t>
            </a:r>
            <a:r>
              <a:rPr lang="en-IN" sz="2400" u="sng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[4]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in which the connectivity pattern between </a:t>
            </a:r>
            <a:r>
              <a:rPr lang="en-IN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 tooltip="Artificial neuron"/>
              </a:rPr>
              <a:t>neurons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is inspired by the organization of the animal </a:t>
            </a:r>
            <a:r>
              <a:rPr lang="en-IN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 tooltip="Visual cortex"/>
              </a:rPr>
              <a:t>visual cortex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Individual </a:t>
            </a:r>
            <a:r>
              <a:rPr lang="en-IN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 tooltip="Cortical neuron"/>
              </a:rPr>
              <a:t>cortical neurons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respond to stimuli only in a restricted region of the </a:t>
            </a:r>
            <a:r>
              <a:rPr lang="en-IN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 tooltip="Visual field"/>
              </a:rPr>
              <a:t>visual field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known as the </a:t>
            </a:r>
            <a:r>
              <a:rPr lang="en-IN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9" tooltip="Receptive field"/>
              </a:rPr>
              <a:t>receptive field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The receptive fields of different neurons partially overlap such that they cover the entire visual field.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2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014150"/>
            <a:ext cx="11750040" cy="33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4813" y="452735"/>
            <a:ext cx="4770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Libraries Used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3778" y="1984355"/>
            <a:ext cx="423224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Keras</a:t>
            </a:r>
            <a:endParaRPr lang="en-US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PIL    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Scipy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Matplotlib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48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6054" y="475595"/>
            <a:ext cx="6074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Sequential Model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77240" y="1895147"/>
            <a:ext cx="9578340" cy="461665"/>
          </a:xfrm>
          <a:prstGeom prst="rect">
            <a:avLst/>
          </a:prstGeom>
          <a:solidFill>
            <a:srgbClr val="FF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E0F0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 model is a linear stack of layers.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14" y="3060382"/>
            <a:ext cx="5892165" cy="32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8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0945" y="246995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Architecture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88" y="1170325"/>
            <a:ext cx="2692063" cy="5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73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111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Century Gothic</vt:lpstr>
      <vt:lpstr>Consolas</vt:lpstr>
      <vt:lpstr>Lato</vt:lpstr>
      <vt:lpstr>Symbol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</dc:creator>
  <cp:lastModifiedBy>Rakshit</cp:lastModifiedBy>
  <cp:revision>7</cp:revision>
  <dcterms:created xsi:type="dcterms:W3CDTF">2017-10-17T06:08:42Z</dcterms:created>
  <dcterms:modified xsi:type="dcterms:W3CDTF">2017-10-17T07:37:38Z</dcterms:modified>
</cp:coreProperties>
</file>