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4"/>
  </p:notesMasterIdLst>
  <p:handoutMasterIdLst>
    <p:handoutMasterId r:id="rId5"/>
  </p:handoutMasterIdLst>
  <p:sldIdLst>
    <p:sldId id="256" r:id="rId2"/>
    <p:sldId id="257" r:id="rId3"/>
  </p:sldIdLst>
  <p:sldSz cx="43891200" cy="43891200"/>
  <p:notesSz cx="7004050" cy="92837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4">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kshi Sarkate" initials="SS" lastIdx="1" clrIdx="0">
    <p:extLst>
      <p:ext uri="{19B8F6BF-5375-455C-9EA6-DF929625EA0E}">
        <p15:presenceInfo xmlns:p15="http://schemas.microsoft.com/office/powerpoint/2012/main" userId="388da763553f17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EAEAEA"/>
    <a:srgbClr val="FFFFFF"/>
    <a:srgbClr val="006699"/>
    <a:srgbClr val="CCECFF"/>
    <a:srgbClr val="F8F8F8"/>
    <a:srgbClr val="003366"/>
    <a:srgbClr val="B3D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34" autoAdjust="0"/>
    <p:restoredTop sz="93741" autoAdjust="0"/>
  </p:normalViewPr>
  <p:slideViewPr>
    <p:cSldViewPr>
      <p:cViewPr>
        <p:scale>
          <a:sx n="25" d="100"/>
          <a:sy n="25" d="100"/>
        </p:scale>
        <p:origin x="210" y="-2202"/>
      </p:cViewPr>
      <p:guideLst>
        <p:guide orient="horz" pos="13824"/>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9" d="100"/>
          <a:sy n="49" d="100"/>
        </p:scale>
        <p:origin x="271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1-11T11:37:48.034" idx="1">
    <p:pos x="17904" y="10403"/>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A7F57B-4EBF-C5FC-2A85-05E986C2D492}"/>
              </a:ext>
            </a:extLst>
          </p:cNvPr>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E2E742B1-6339-F332-F43D-D52E0AAEE14B}"/>
              </a:ext>
            </a:extLst>
          </p:cNvPr>
          <p:cNvSpPr>
            <a:spLocks noGrp="1"/>
          </p:cNvSpPr>
          <p:nvPr>
            <p:ph type="dt" sz="quarter" idx="1"/>
          </p:nvPr>
        </p:nvSpPr>
        <p:spPr>
          <a:xfrm>
            <a:off x="3967163" y="0"/>
            <a:ext cx="3035300" cy="465138"/>
          </a:xfrm>
          <a:prstGeom prst="rect">
            <a:avLst/>
          </a:prstGeom>
        </p:spPr>
        <p:txBody>
          <a:bodyPr vert="horz" lIns="91440" tIns="45720" rIns="91440" bIns="45720" rtlCol="0"/>
          <a:lstStyle>
            <a:lvl1pPr algn="r">
              <a:defRPr sz="1200"/>
            </a:lvl1pPr>
          </a:lstStyle>
          <a:p>
            <a:fld id="{55123D2A-764E-4D2C-99FD-10C7963D808E}" type="datetimeFigureOut">
              <a:rPr lang="en-IN" smtClean="0"/>
              <a:t>11-01-2024</a:t>
            </a:fld>
            <a:endParaRPr lang="en-IN"/>
          </a:p>
        </p:txBody>
      </p:sp>
      <p:sp>
        <p:nvSpPr>
          <p:cNvPr id="4" name="Footer Placeholder 3">
            <a:extLst>
              <a:ext uri="{FF2B5EF4-FFF2-40B4-BE49-F238E27FC236}">
                <a16:creationId xmlns:a16="http://schemas.microsoft.com/office/drawing/2014/main" id="{913043B1-5321-2A91-C126-90C2FCA9AA44}"/>
              </a:ext>
            </a:extLst>
          </p:cNvPr>
          <p:cNvSpPr>
            <a:spLocks noGrp="1"/>
          </p:cNvSpPr>
          <p:nvPr>
            <p:ph type="ftr" sz="quarter" idx="2"/>
          </p:nvPr>
        </p:nvSpPr>
        <p:spPr>
          <a:xfrm>
            <a:off x="0" y="8818563"/>
            <a:ext cx="3035300" cy="46513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F2EA3E5A-573A-FC9E-1DDD-C590CCC666BE}"/>
              </a:ext>
            </a:extLst>
          </p:cNvPr>
          <p:cNvSpPr>
            <a:spLocks noGrp="1"/>
          </p:cNvSpPr>
          <p:nvPr>
            <p:ph type="sldNum" sz="quarter" idx="3"/>
          </p:nvPr>
        </p:nvSpPr>
        <p:spPr>
          <a:xfrm>
            <a:off x="3967163" y="8818563"/>
            <a:ext cx="3035300" cy="465137"/>
          </a:xfrm>
          <a:prstGeom prst="rect">
            <a:avLst/>
          </a:prstGeom>
        </p:spPr>
        <p:txBody>
          <a:bodyPr vert="horz" lIns="91440" tIns="45720" rIns="91440" bIns="45720" rtlCol="0" anchor="b"/>
          <a:lstStyle>
            <a:lvl1pPr algn="r">
              <a:defRPr sz="1200"/>
            </a:lvl1pPr>
          </a:lstStyle>
          <a:p>
            <a:fld id="{E529853E-9974-4250-9031-E35EAAAA53FA}" type="slidenum">
              <a:rPr lang="en-IN" smtClean="0"/>
              <a:t>‹#›</a:t>
            </a:fld>
            <a:endParaRPr lang="en-IN"/>
          </a:p>
        </p:txBody>
      </p:sp>
    </p:spTree>
    <p:extLst>
      <p:ext uri="{BB962C8B-B14F-4D97-AF65-F5344CB8AC3E}">
        <p14:creationId xmlns:p14="http://schemas.microsoft.com/office/powerpoint/2010/main" val="4047249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5300" cy="4651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967163" y="0"/>
            <a:ext cx="3035300" cy="465138"/>
          </a:xfrm>
          <a:prstGeom prst="rect">
            <a:avLst/>
          </a:prstGeom>
        </p:spPr>
        <p:txBody>
          <a:bodyPr vert="horz" lIns="91440" tIns="45720" rIns="91440" bIns="45720" rtlCol="0"/>
          <a:lstStyle>
            <a:lvl1pPr algn="r">
              <a:defRPr sz="1200"/>
            </a:lvl1pPr>
          </a:lstStyle>
          <a:p>
            <a:fld id="{F66D31D1-706A-4846-9E41-EEDDA84B98C2}" type="datetimeFigureOut">
              <a:rPr lang="en-IN" smtClean="0"/>
              <a:t>11-01-2024</a:t>
            </a:fld>
            <a:endParaRPr lang="en-IN"/>
          </a:p>
        </p:txBody>
      </p:sp>
      <p:sp>
        <p:nvSpPr>
          <p:cNvPr id="4" name="Slide Image Placeholder 3"/>
          <p:cNvSpPr>
            <a:spLocks noGrp="1" noRot="1" noChangeAspect="1"/>
          </p:cNvSpPr>
          <p:nvPr>
            <p:ph type="sldImg" idx="2"/>
          </p:nvPr>
        </p:nvSpPr>
        <p:spPr>
          <a:xfrm>
            <a:off x="1935163" y="1160463"/>
            <a:ext cx="3133725" cy="313372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00088" y="4467225"/>
            <a:ext cx="5603875" cy="36560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818563"/>
            <a:ext cx="3035300" cy="4651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967163" y="8818563"/>
            <a:ext cx="3035300" cy="465137"/>
          </a:xfrm>
          <a:prstGeom prst="rect">
            <a:avLst/>
          </a:prstGeom>
        </p:spPr>
        <p:txBody>
          <a:bodyPr vert="horz" lIns="91440" tIns="45720" rIns="91440" bIns="45720" rtlCol="0" anchor="b"/>
          <a:lstStyle>
            <a:lvl1pPr algn="r">
              <a:defRPr sz="1200"/>
            </a:lvl1pPr>
          </a:lstStyle>
          <a:p>
            <a:fld id="{ABD1F4A8-7C9D-4085-9D05-8518C28583B4}" type="slidenum">
              <a:rPr lang="en-IN" smtClean="0"/>
              <a:t>‹#›</a:t>
            </a:fld>
            <a:endParaRPr lang="en-IN"/>
          </a:p>
        </p:txBody>
      </p:sp>
    </p:spTree>
    <p:extLst>
      <p:ext uri="{BB962C8B-B14F-4D97-AF65-F5344CB8AC3E}">
        <p14:creationId xmlns:p14="http://schemas.microsoft.com/office/powerpoint/2010/main" val="350287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ABD1F4A8-7C9D-4085-9D05-8518C28583B4}" type="slidenum">
              <a:rPr lang="en-IN" smtClean="0"/>
              <a:t>1</a:t>
            </a:fld>
            <a:endParaRPr lang="en-IN"/>
          </a:p>
        </p:txBody>
      </p:sp>
    </p:spTree>
    <p:extLst>
      <p:ext uri="{BB962C8B-B14F-4D97-AF65-F5344CB8AC3E}">
        <p14:creationId xmlns:p14="http://schemas.microsoft.com/office/powerpoint/2010/main" val="230744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436" y="40965120"/>
            <a:ext cx="43879771" cy="2926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0" y="40539623"/>
            <a:ext cx="43879771" cy="4096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950208" y="4857293"/>
            <a:ext cx="36210240" cy="22823424"/>
          </a:xfrm>
        </p:spPr>
        <p:txBody>
          <a:bodyPr anchor="b">
            <a:normAutofit/>
          </a:bodyPr>
          <a:lstStyle>
            <a:lvl1pPr algn="l">
              <a:lnSpc>
                <a:spcPct val="85000"/>
              </a:lnSpc>
              <a:defRPr sz="38400" spc="-24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3960182" y="28515974"/>
            <a:ext cx="36210240" cy="7315200"/>
          </a:xfrm>
        </p:spPr>
        <p:txBody>
          <a:bodyPr lIns="91440" rIns="91440">
            <a:normAutofit/>
          </a:bodyPr>
          <a:lstStyle>
            <a:lvl1pPr marL="0" indent="0" algn="l">
              <a:buNone/>
              <a:defRPr sz="11520" cap="all" spc="960" baseline="0">
                <a:solidFill>
                  <a:schemeClr val="tx2"/>
                </a:solidFill>
                <a:latin typeface="+mj-lt"/>
              </a:defRPr>
            </a:lvl1pPr>
            <a:lvl2pPr marL="2194560" indent="0" algn="ctr">
              <a:buNone/>
              <a:defRPr sz="11520"/>
            </a:lvl2pPr>
            <a:lvl3pPr marL="4389120" indent="0" algn="ctr">
              <a:buNone/>
              <a:defRPr sz="11520"/>
            </a:lvl3pPr>
            <a:lvl4pPr marL="6583680" indent="0" algn="ctr">
              <a:buNone/>
              <a:defRPr sz="9600"/>
            </a:lvl4pPr>
            <a:lvl5pPr marL="8778240" indent="0" algn="ctr">
              <a:buNone/>
              <a:defRPr sz="9600"/>
            </a:lvl5pPr>
            <a:lvl6pPr marL="10972800" indent="0" algn="ctr">
              <a:buNone/>
              <a:defRPr sz="9600"/>
            </a:lvl6pPr>
            <a:lvl7pPr marL="13167360" indent="0" algn="ctr">
              <a:buNone/>
              <a:defRPr sz="9600"/>
            </a:lvl7pPr>
            <a:lvl8pPr marL="15361920" indent="0" algn="ctr">
              <a:buNone/>
              <a:defRPr sz="9600"/>
            </a:lvl8pPr>
            <a:lvl9pPr marL="17556480" indent="0" algn="ctr">
              <a:buNone/>
              <a:defRPr sz="9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5413E4-0FFB-49D9-A8DD-D84E88195553}"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2907C-9CDD-496E-B67F-6558FD74E9DF}" type="slidenum">
              <a:rPr lang="en-IN" smtClean="0"/>
              <a:t>‹#›</a:t>
            </a:fld>
            <a:endParaRPr lang="en-IN"/>
          </a:p>
        </p:txBody>
      </p:sp>
      <p:cxnSp>
        <p:nvCxnSpPr>
          <p:cNvPr id="9" name="Straight Connector 8"/>
          <p:cNvCxnSpPr/>
          <p:nvPr/>
        </p:nvCxnSpPr>
        <p:spPr>
          <a:xfrm>
            <a:off x="4347571" y="27797760"/>
            <a:ext cx="3555187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1429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413E4-0FFB-49D9-A8DD-D84E88195553}"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2907C-9CDD-496E-B67F-6558FD74E9DF}" type="slidenum">
              <a:rPr lang="en-IN" smtClean="0"/>
              <a:t>‹#›</a:t>
            </a:fld>
            <a:endParaRPr lang="en-IN"/>
          </a:p>
        </p:txBody>
      </p:sp>
    </p:spTree>
    <p:extLst>
      <p:ext uri="{BB962C8B-B14F-4D97-AF65-F5344CB8AC3E}">
        <p14:creationId xmlns:p14="http://schemas.microsoft.com/office/powerpoint/2010/main" val="3091366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1436" y="40965120"/>
            <a:ext cx="43879771" cy="2926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0" y="40539623"/>
            <a:ext cx="43879771" cy="4096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31409642" y="2654589"/>
            <a:ext cx="9464040" cy="3684749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2654586"/>
            <a:ext cx="27843480" cy="3684748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413E4-0FFB-49D9-A8DD-D84E88195553}"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2907C-9CDD-496E-B67F-6558FD74E9DF}" type="slidenum">
              <a:rPr lang="en-IN" smtClean="0"/>
              <a:t>‹#›</a:t>
            </a:fld>
            <a:endParaRPr lang="en-IN"/>
          </a:p>
        </p:txBody>
      </p:sp>
    </p:spTree>
    <p:extLst>
      <p:ext uri="{BB962C8B-B14F-4D97-AF65-F5344CB8AC3E}">
        <p14:creationId xmlns:p14="http://schemas.microsoft.com/office/powerpoint/2010/main" val="2526624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5413E4-0FFB-49D9-A8DD-D84E88195553}"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2907C-9CDD-496E-B67F-6558FD74E9DF}" type="slidenum">
              <a:rPr lang="en-IN" smtClean="0"/>
              <a:t>‹#›</a:t>
            </a:fld>
            <a:endParaRPr lang="en-IN"/>
          </a:p>
        </p:txBody>
      </p:sp>
    </p:spTree>
    <p:extLst>
      <p:ext uri="{BB962C8B-B14F-4D97-AF65-F5344CB8AC3E}">
        <p14:creationId xmlns:p14="http://schemas.microsoft.com/office/powerpoint/2010/main" val="3794545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1436" y="40965120"/>
            <a:ext cx="43879771" cy="2926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0" y="40539623"/>
            <a:ext cx="43879771" cy="4096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950208" y="4857293"/>
            <a:ext cx="36210240" cy="22823424"/>
          </a:xfrm>
        </p:spPr>
        <p:txBody>
          <a:bodyPr anchor="b" anchorCtr="0">
            <a:normAutofit/>
          </a:bodyPr>
          <a:lstStyle>
            <a:lvl1pPr>
              <a:lnSpc>
                <a:spcPct val="85000"/>
              </a:lnSpc>
              <a:defRPr sz="384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950208" y="28500019"/>
            <a:ext cx="36210240" cy="7315200"/>
          </a:xfrm>
        </p:spPr>
        <p:txBody>
          <a:bodyPr lIns="91440" rIns="91440" anchor="t" anchorCtr="0">
            <a:normAutofit/>
          </a:bodyPr>
          <a:lstStyle>
            <a:lvl1pPr marL="0" indent="0">
              <a:buNone/>
              <a:defRPr sz="11520" cap="all" spc="960" baseline="0">
                <a:solidFill>
                  <a:schemeClr val="tx2"/>
                </a:solidFill>
                <a:latin typeface="+mj-lt"/>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5413E4-0FFB-49D9-A8DD-D84E88195553}" type="datetimeFigureOut">
              <a:rPr lang="en-IN" smtClean="0"/>
              <a:t>11-01-2024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E2907C-9CDD-496E-B67F-6558FD74E9DF}" type="slidenum">
              <a:rPr lang="en-IN" smtClean="0"/>
              <a:t>‹#›</a:t>
            </a:fld>
            <a:endParaRPr lang="en-IN"/>
          </a:p>
        </p:txBody>
      </p:sp>
      <p:cxnSp>
        <p:nvCxnSpPr>
          <p:cNvPr id="9" name="Straight Connector 8"/>
          <p:cNvCxnSpPr/>
          <p:nvPr/>
        </p:nvCxnSpPr>
        <p:spPr>
          <a:xfrm>
            <a:off x="4347571" y="27797760"/>
            <a:ext cx="35551872"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6666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3950208" y="1834269"/>
            <a:ext cx="36210240" cy="928484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950208" y="11812698"/>
            <a:ext cx="17775936" cy="25749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384512" y="11812713"/>
            <a:ext cx="17775936" cy="25749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5413E4-0FFB-49D9-A8DD-D84E88195553}"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2907C-9CDD-496E-B67F-6558FD74E9DF}" type="slidenum">
              <a:rPr lang="en-IN" smtClean="0"/>
              <a:t>‹#›</a:t>
            </a:fld>
            <a:endParaRPr lang="en-IN"/>
          </a:p>
        </p:txBody>
      </p:sp>
    </p:spTree>
    <p:extLst>
      <p:ext uri="{BB962C8B-B14F-4D97-AF65-F5344CB8AC3E}">
        <p14:creationId xmlns:p14="http://schemas.microsoft.com/office/powerpoint/2010/main" val="323284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3950208" y="1834269"/>
            <a:ext cx="36210240" cy="92848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950208" y="11814733"/>
            <a:ext cx="17775936" cy="4712205"/>
          </a:xfrm>
        </p:spPr>
        <p:txBody>
          <a:bodyPr lIns="91440" rIns="91440" anchor="ctr">
            <a:normAutofit/>
          </a:bodyPr>
          <a:lstStyle>
            <a:lvl1pPr marL="0" indent="0">
              <a:buNone/>
              <a:defRPr sz="9600" b="0" cap="all" baseline="0">
                <a:solidFill>
                  <a:schemeClr val="tx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950208" y="16526938"/>
            <a:ext cx="17775936" cy="210352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384512" y="11814733"/>
            <a:ext cx="17775936" cy="4712205"/>
          </a:xfrm>
        </p:spPr>
        <p:txBody>
          <a:bodyPr lIns="91440" rIns="91440" anchor="ctr">
            <a:normAutofit/>
          </a:bodyPr>
          <a:lstStyle>
            <a:lvl1pPr marL="0" indent="0">
              <a:buNone/>
              <a:defRPr sz="9600" b="0" cap="all" baseline="0">
                <a:solidFill>
                  <a:schemeClr val="tx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384512" y="16526938"/>
            <a:ext cx="17775936" cy="210352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5413E4-0FFB-49D9-A8DD-D84E88195553}" type="datetimeFigureOut">
              <a:rPr lang="en-IN" smtClean="0"/>
              <a:t>11-01-2024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E2907C-9CDD-496E-B67F-6558FD74E9DF}" type="slidenum">
              <a:rPr lang="en-IN" smtClean="0"/>
              <a:t>‹#›</a:t>
            </a:fld>
            <a:endParaRPr lang="en-IN"/>
          </a:p>
        </p:txBody>
      </p:sp>
    </p:spTree>
    <p:extLst>
      <p:ext uri="{BB962C8B-B14F-4D97-AF65-F5344CB8AC3E}">
        <p14:creationId xmlns:p14="http://schemas.microsoft.com/office/powerpoint/2010/main" val="1240242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5413E4-0FFB-49D9-A8DD-D84E88195553}" type="datetimeFigureOut">
              <a:rPr lang="en-IN" smtClean="0"/>
              <a:t>11-01-2024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E2907C-9CDD-496E-B67F-6558FD74E9DF}" type="slidenum">
              <a:rPr lang="en-IN" smtClean="0"/>
              <a:t>‹#›</a:t>
            </a:fld>
            <a:endParaRPr lang="en-IN"/>
          </a:p>
        </p:txBody>
      </p:sp>
    </p:spTree>
    <p:extLst>
      <p:ext uri="{BB962C8B-B14F-4D97-AF65-F5344CB8AC3E}">
        <p14:creationId xmlns:p14="http://schemas.microsoft.com/office/powerpoint/2010/main" val="3088157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1436" y="40965120"/>
            <a:ext cx="43879771" cy="2926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60" y="40539623"/>
            <a:ext cx="43879771" cy="4096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5413E4-0FFB-49D9-A8DD-D84E88195553}" type="datetimeFigureOut">
              <a:rPr lang="en-IN" smtClean="0"/>
              <a:t>11-01-2024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AE2907C-9CDD-496E-B67F-6558FD74E9DF}" type="slidenum">
              <a:rPr lang="en-IN" smtClean="0"/>
              <a:t>‹#›</a:t>
            </a:fld>
            <a:endParaRPr lang="en-IN"/>
          </a:p>
        </p:txBody>
      </p:sp>
    </p:spTree>
    <p:extLst>
      <p:ext uri="{BB962C8B-B14F-4D97-AF65-F5344CB8AC3E}">
        <p14:creationId xmlns:p14="http://schemas.microsoft.com/office/powerpoint/2010/main" val="412814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5" y="0"/>
            <a:ext cx="14582846" cy="43891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4544254" y="0"/>
            <a:ext cx="230429" cy="43891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3803898"/>
            <a:ext cx="11521440" cy="14630400"/>
          </a:xfrm>
        </p:spPr>
        <p:txBody>
          <a:bodyPr anchor="b">
            <a:normAutofit/>
          </a:bodyPr>
          <a:lstStyle>
            <a:lvl1pPr>
              <a:defRPr sz="1728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16609140" y="4681728"/>
            <a:ext cx="24045086" cy="336499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45920" y="18726912"/>
            <a:ext cx="11521440" cy="21626394"/>
          </a:xfrm>
        </p:spPr>
        <p:txBody>
          <a:bodyPr lIns="91440" rIns="91440">
            <a:normAutofit/>
          </a:bodyPr>
          <a:lstStyle>
            <a:lvl1pPr marL="0" indent="0">
              <a:buNone/>
              <a:defRPr sz="7200">
                <a:solidFill>
                  <a:srgbClr val="FFFFFF"/>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a:xfrm>
            <a:off x="1675846" y="41342634"/>
            <a:ext cx="9426638" cy="2336800"/>
          </a:xfrm>
        </p:spPr>
        <p:txBody>
          <a:bodyPr/>
          <a:lstStyle>
            <a:lvl1pPr algn="l">
              <a:defRPr/>
            </a:lvl1pPr>
          </a:lstStyle>
          <a:p>
            <a:fld id="{A65413E4-0FFB-49D9-A8DD-D84E88195553}" type="datetimeFigureOut">
              <a:rPr lang="en-IN" smtClean="0"/>
              <a:t>11-01-2024</a:t>
            </a:fld>
            <a:endParaRPr lang="en-IN"/>
          </a:p>
        </p:txBody>
      </p:sp>
      <p:sp>
        <p:nvSpPr>
          <p:cNvPr id="6" name="Footer Placeholder 5"/>
          <p:cNvSpPr>
            <a:spLocks noGrp="1"/>
          </p:cNvSpPr>
          <p:nvPr>
            <p:ph type="ftr" sz="quarter" idx="11"/>
          </p:nvPr>
        </p:nvSpPr>
        <p:spPr>
          <a:xfrm>
            <a:off x="17282160" y="41342634"/>
            <a:ext cx="16733520" cy="2336800"/>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E2907C-9CDD-496E-B67F-6558FD74E9DF}" type="slidenum">
              <a:rPr lang="en-IN" smtClean="0"/>
              <a:t>‹#›</a:t>
            </a:fld>
            <a:endParaRPr lang="en-IN"/>
          </a:p>
        </p:txBody>
      </p:sp>
    </p:spTree>
    <p:extLst>
      <p:ext uri="{BB962C8B-B14F-4D97-AF65-F5344CB8AC3E}">
        <p14:creationId xmlns:p14="http://schemas.microsoft.com/office/powerpoint/2010/main" val="2086947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3" y="31699200"/>
            <a:ext cx="43879771" cy="1219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 y="31456486"/>
            <a:ext cx="43879771" cy="4096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950208" y="32479488"/>
            <a:ext cx="36429696" cy="5266944"/>
          </a:xfrm>
        </p:spPr>
        <p:txBody>
          <a:bodyPr tIns="0" bIns="0" anchor="b">
            <a:noAutofit/>
          </a:bodyPr>
          <a:lstStyle>
            <a:lvl1pPr>
              <a:defRPr sz="1728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 y="0"/>
            <a:ext cx="43891147" cy="31456486"/>
          </a:xfrm>
          <a:blipFill>
            <a:blip r:embed="rId2"/>
            <a:stretch>
              <a:fillRect/>
            </a:stretch>
          </a:blipFill>
        </p:spPr>
        <p:txBody>
          <a:bodyPr lIns="457200" tIns="457200" anchor="t"/>
          <a:lstStyle>
            <a:lvl1pPr marL="0" indent="0">
              <a:buNone/>
              <a:defRPr sz="15360">
                <a:solidFill>
                  <a:schemeClr val="bg1"/>
                </a:solidFill>
              </a:defRPr>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950203" y="37804954"/>
            <a:ext cx="36429696" cy="3803904"/>
          </a:xfrm>
        </p:spPr>
        <p:txBody>
          <a:bodyPr lIns="91440" tIns="0" rIns="91440" bIns="0">
            <a:normAutofit/>
          </a:bodyPr>
          <a:lstStyle>
            <a:lvl1pPr marL="0" indent="0">
              <a:spcBef>
                <a:spcPts val="0"/>
              </a:spcBef>
              <a:spcAft>
                <a:spcPts val="2880"/>
              </a:spcAft>
              <a:buNone/>
              <a:defRPr sz="7200">
                <a:solidFill>
                  <a:srgbClr val="FFFFFF"/>
                </a:solidFill>
              </a:defRPr>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fld id="{A65413E4-0FFB-49D9-A8DD-D84E88195553}" type="datetimeFigureOut">
              <a:rPr lang="en-IN" smtClean="0"/>
              <a:t>11-01-2024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E2907C-9CDD-496E-B67F-6558FD74E9DF}" type="slidenum">
              <a:rPr lang="en-IN" smtClean="0"/>
              <a:t>‹#›</a:t>
            </a:fld>
            <a:endParaRPr lang="en-IN"/>
          </a:p>
        </p:txBody>
      </p:sp>
    </p:spTree>
    <p:extLst>
      <p:ext uri="{BB962C8B-B14F-4D97-AF65-F5344CB8AC3E}">
        <p14:creationId xmlns:p14="http://schemas.microsoft.com/office/powerpoint/2010/main" val="4034826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40965120"/>
            <a:ext cx="43891205" cy="29260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 y="40539619"/>
            <a:ext cx="43891205" cy="4223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950208" y="1834269"/>
            <a:ext cx="36210240" cy="928484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3950205" y="11812698"/>
            <a:ext cx="36210245" cy="25749504"/>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950215" y="41342634"/>
            <a:ext cx="8900174" cy="2336800"/>
          </a:xfrm>
          <a:prstGeom prst="rect">
            <a:avLst/>
          </a:prstGeom>
        </p:spPr>
        <p:txBody>
          <a:bodyPr vert="horz" lIns="91440" tIns="45720" rIns="91440" bIns="45720" rtlCol="0" anchor="ctr"/>
          <a:lstStyle>
            <a:lvl1pPr algn="l">
              <a:defRPr sz="4320">
                <a:solidFill>
                  <a:srgbClr val="FFFFFF"/>
                </a:solidFill>
              </a:defRPr>
            </a:lvl1pPr>
          </a:lstStyle>
          <a:p>
            <a:fld id="{A65413E4-0FFB-49D9-A8DD-D84E88195553}" type="datetimeFigureOut">
              <a:rPr lang="en-IN" smtClean="0"/>
              <a:t>11-01-2024</a:t>
            </a:fld>
            <a:endParaRPr lang="en-IN"/>
          </a:p>
        </p:txBody>
      </p:sp>
      <p:sp>
        <p:nvSpPr>
          <p:cNvPr id="5" name="Footer Placeholder 4"/>
          <p:cNvSpPr>
            <a:spLocks noGrp="1"/>
          </p:cNvSpPr>
          <p:nvPr>
            <p:ph type="ftr" sz="quarter" idx="3"/>
          </p:nvPr>
        </p:nvSpPr>
        <p:spPr>
          <a:xfrm>
            <a:off x="13270270" y="41342634"/>
            <a:ext cx="17362094" cy="2336800"/>
          </a:xfrm>
          <a:prstGeom prst="rect">
            <a:avLst/>
          </a:prstGeom>
        </p:spPr>
        <p:txBody>
          <a:bodyPr vert="horz" lIns="91440" tIns="45720" rIns="91440" bIns="45720" rtlCol="0" anchor="ctr"/>
          <a:lstStyle>
            <a:lvl1pPr algn="ctr">
              <a:defRPr sz="432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35641654" y="41342634"/>
            <a:ext cx="4723291" cy="2336800"/>
          </a:xfrm>
          <a:prstGeom prst="rect">
            <a:avLst/>
          </a:prstGeom>
        </p:spPr>
        <p:txBody>
          <a:bodyPr vert="horz" lIns="91440" tIns="45720" rIns="91440" bIns="45720" rtlCol="0" anchor="ctr"/>
          <a:lstStyle>
            <a:lvl1pPr algn="r">
              <a:defRPr sz="5040">
                <a:solidFill>
                  <a:srgbClr val="FFFFFF"/>
                </a:solidFill>
              </a:defRPr>
            </a:lvl1pPr>
          </a:lstStyle>
          <a:p>
            <a:fld id="{7AE2907C-9CDD-496E-B67F-6558FD74E9DF}" type="slidenum">
              <a:rPr lang="en-IN" smtClean="0"/>
              <a:t>‹#›</a:t>
            </a:fld>
            <a:endParaRPr lang="en-IN"/>
          </a:p>
        </p:txBody>
      </p:sp>
      <p:cxnSp>
        <p:nvCxnSpPr>
          <p:cNvPr id="10" name="Straight Connector 9"/>
          <p:cNvCxnSpPr/>
          <p:nvPr/>
        </p:nvCxnSpPr>
        <p:spPr>
          <a:xfrm>
            <a:off x="4296715" y="11122208"/>
            <a:ext cx="35881056"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8517ABB-7C1D-8383-842B-1142EC3E681E}"/>
              </a:ext>
            </a:extLst>
          </p:cNvPr>
          <p:cNvSpPr>
            <a:spLocks noChangeArrowheads="1"/>
          </p:cNvSpPr>
          <p:nvPr userDrawn="1"/>
        </p:nvSpPr>
        <p:spPr bwMode="auto">
          <a:xfrm>
            <a:off x="0" y="5940425"/>
            <a:ext cx="9140825" cy="37934900"/>
          </a:xfrm>
          <a:prstGeom prst="rect">
            <a:avLst/>
          </a:prstGeom>
          <a:solidFill>
            <a:srgbClr val="B3D9FF"/>
          </a:solidFill>
          <a:ln w="9525">
            <a:noFill/>
            <a:miter lim="800000"/>
            <a:headEnd/>
            <a:tailEnd/>
          </a:ln>
          <a:effectLst/>
        </p:spPr>
        <p:txBody>
          <a:bodyPr wrap="none" lIns="457200" tIns="228600" rIns="457200" bIns="457200"/>
          <a:lstStyle/>
          <a:p>
            <a:pPr algn="ctr" defTabSz="4389438"/>
            <a:endParaRPr lang="en-US" sz="4800">
              <a:latin typeface="Impact" pitchFamily="34" charset="0"/>
            </a:endParaRPr>
          </a:p>
        </p:txBody>
      </p:sp>
      <p:sp>
        <p:nvSpPr>
          <p:cNvPr id="11" name="Rectangle 10">
            <a:extLst>
              <a:ext uri="{FF2B5EF4-FFF2-40B4-BE49-F238E27FC236}">
                <a16:creationId xmlns:a16="http://schemas.microsoft.com/office/drawing/2014/main" id="{7D8E7F4A-59FB-FA79-8366-D4424ABFB144}"/>
              </a:ext>
            </a:extLst>
          </p:cNvPr>
          <p:cNvSpPr>
            <a:spLocks noChangeArrowheads="1"/>
          </p:cNvSpPr>
          <p:nvPr userDrawn="1"/>
        </p:nvSpPr>
        <p:spPr bwMode="auto">
          <a:xfrm>
            <a:off x="9140825" y="0"/>
            <a:ext cx="34736088" cy="5942013"/>
          </a:xfrm>
          <a:prstGeom prst="rect">
            <a:avLst/>
          </a:prstGeom>
          <a:solidFill>
            <a:srgbClr val="B3D9FF"/>
          </a:solidFill>
          <a:ln w="9525">
            <a:noFill/>
            <a:miter lim="800000"/>
            <a:headEnd/>
            <a:tailEnd/>
          </a:ln>
          <a:effectLst/>
        </p:spPr>
        <p:txBody>
          <a:bodyPr wrap="none" lIns="457200" tIns="457200" rIns="457200" bIns="457200"/>
          <a:lstStyle/>
          <a:p>
            <a:endParaRPr lang="en-IN"/>
          </a:p>
        </p:txBody>
      </p:sp>
      <p:sp>
        <p:nvSpPr>
          <p:cNvPr id="12" name="Rectangle 11">
            <a:extLst>
              <a:ext uri="{FF2B5EF4-FFF2-40B4-BE49-F238E27FC236}">
                <a16:creationId xmlns:a16="http://schemas.microsoft.com/office/drawing/2014/main" id="{7562516D-598A-9719-943F-24067E245CE2}"/>
              </a:ext>
            </a:extLst>
          </p:cNvPr>
          <p:cNvSpPr>
            <a:spLocks noChangeArrowheads="1"/>
          </p:cNvSpPr>
          <p:nvPr userDrawn="1"/>
        </p:nvSpPr>
        <p:spPr bwMode="auto">
          <a:xfrm>
            <a:off x="9140825" y="5940425"/>
            <a:ext cx="34736088" cy="37934900"/>
          </a:xfrm>
          <a:prstGeom prst="rect">
            <a:avLst/>
          </a:prstGeom>
          <a:solidFill>
            <a:srgbClr val="EAEAEA"/>
          </a:solidFill>
          <a:ln w="9525">
            <a:noFill/>
            <a:miter lim="800000"/>
            <a:headEnd/>
            <a:tailEnd/>
          </a:ln>
          <a:effectLst/>
        </p:spPr>
        <p:txBody>
          <a:bodyPr wrap="none" lIns="457200" tIns="457200" rIns="457200" bIns="457200"/>
          <a:lstStyle/>
          <a:p>
            <a:endParaRPr lang="en-IN"/>
          </a:p>
        </p:txBody>
      </p:sp>
      <p:sp>
        <p:nvSpPr>
          <p:cNvPr id="13" name="Line 11">
            <a:extLst>
              <a:ext uri="{FF2B5EF4-FFF2-40B4-BE49-F238E27FC236}">
                <a16:creationId xmlns:a16="http://schemas.microsoft.com/office/drawing/2014/main" id="{0497493E-E6E6-E3FB-C9E7-E78DC5E7D3D3}"/>
              </a:ext>
            </a:extLst>
          </p:cNvPr>
          <p:cNvSpPr>
            <a:spLocks noChangeShapeType="1"/>
          </p:cNvSpPr>
          <p:nvPr userDrawn="1"/>
        </p:nvSpPr>
        <p:spPr bwMode="auto">
          <a:xfrm>
            <a:off x="9144000" y="0"/>
            <a:ext cx="0" cy="43891200"/>
          </a:xfrm>
          <a:prstGeom prst="line">
            <a:avLst/>
          </a:prstGeom>
          <a:noFill/>
          <a:ln w="76200">
            <a:solidFill>
              <a:schemeClr val="tx1"/>
            </a:solidFill>
            <a:round/>
            <a:headEnd/>
            <a:tailEnd/>
          </a:ln>
          <a:effectLst/>
        </p:spPr>
        <p:txBody>
          <a:bodyPr/>
          <a:lstStyle/>
          <a:p>
            <a:endParaRPr lang="en-IN"/>
          </a:p>
        </p:txBody>
      </p:sp>
      <p:sp>
        <p:nvSpPr>
          <p:cNvPr id="14" name="Line 12">
            <a:extLst>
              <a:ext uri="{FF2B5EF4-FFF2-40B4-BE49-F238E27FC236}">
                <a16:creationId xmlns:a16="http://schemas.microsoft.com/office/drawing/2014/main" id="{452A06A5-87BD-E374-1AB5-9B962C355B79}"/>
              </a:ext>
            </a:extLst>
          </p:cNvPr>
          <p:cNvSpPr>
            <a:spLocks noChangeShapeType="1"/>
          </p:cNvSpPr>
          <p:nvPr userDrawn="1"/>
        </p:nvSpPr>
        <p:spPr bwMode="auto">
          <a:xfrm>
            <a:off x="0" y="5940425"/>
            <a:ext cx="43876913" cy="0"/>
          </a:xfrm>
          <a:prstGeom prst="line">
            <a:avLst/>
          </a:prstGeom>
          <a:noFill/>
          <a:ln w="76200">
            <a:solidFill>
              <a:schemeClr val="tx1"/>
            </a:solidFill>
            <a:round/>
            <a:headEnd/>
            <a:tailEnd/>
          </a:ln>
          <a:effectLst/>
        </p:spPr>
        <p:txBody>
          <a:bodyPr/>
          <a:lstStyle/>
          <a:p>
            <a:endParaRPr lang="en-IN"/>
          </a:p>
        </p:txBody>
      </p:sp>
      <p:pic>
        <p:nvPicPr>
          <p:cNvPr id="15" name="Picture 15" descr="PosterTemplateCopyright">
            <a:extLst>
              <a:ext uri="{FF2B5EF4-FFF2-40B4-BE49-F238E27FC236}">
                <a16:creationId xmlns:a16="http://schemas.microsoft.com/office/drawing/2014/main" id="{280357AB-B200-0A0F-5A2E-D1C725CA163E}"/>
              </a:ext>
            </a:extLst>
          </p:cNvPr>
          <p:cNvPicPr>
            <a:picLocks noChangeAspect="1" noChangeArrowheads="1"/>
          </p:cNvPicPr>
          <p:nvPr userDrawn="1"/>
        </p:nvPicPr>
        <p:blipFill>
          <a:blip r:embed="rId13"/>
          <a:srcRect/>
          <a:stretch>
            <a:fillRect/>
          </a:stretch>
        </p:blipFill>
        <p:spPr bwMode="auto">
          <a:xfrm>
            <a:off x="2819400" y="43367325"/>
            <a:ext cx="3502025" cy="295275"/>
          </a:xfrm>
          <a:prstGeom prst="rect">
            <a:avLst/>
          </a:prstGeom>
          <a:noFill/>
          <a:ln w="9525">
            <a:noFill/>
            <a:miter lim="800000"/>
            <a:headEnd/>
            <a:tailEnd/>
          </a:ln>
        </p:spPr>
      </p:pic>
    </p:spTree>
    <p:extLst>
      <p:ext uri="{BB962C8B-B14F-4D97-AF65-F5344CB8AC3E}">
        <p14:creationId xmlns:p14="http://schemas.microsoft.com/office/powerpoint/2010/main" val="482470519"/>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4389120" rtl="0" eaLnBrk="1" latinLnBrk="0" hangingPunct="1">
        <a:lnSpc>
          <a:spcPct val="85000"/>
        </a:lnSpc>
        <a:spcBef>
          <a:spcPct val="0"/>
        </a:spcBef>
        <a:buNone/>
        <a:defRPr sz="23040" kern="1200" spc="-240" baseline="0">
          <a:solidFill>
            <a:schemeClr val="tx1">
              <a:lumMod val="75000"/>
              <a:lumOff val="25000"/>
            </a:schemeClr>
          </a:solidFill>
          <a:latin typeface="+mj-lt"/>
          <a:ea typeface="+mj-ea"/>
          <a:cs typeface="+mj-cs"/>
        </a:defRPr>
      </a:lvl1pPr>
    </p:titleStyle>
    <p:bodyStyle>
      <a:lvl1pPr marL="438912" indent="-438912" algn="l" defTabSz="4389120" rtl="0" eaLnBrk="1" latinLnBrk="0" hangingPunct="1">
        <a:lnSpc>
          <a:spcPct val="90000"/>
        </a:lnSpc>
        <a:spcBef>
          <a:spcPts val="5760"/>
        </a:spcBef>
        <a:spcAft>
          <a:spcPts val="960"/>
        </a:spcAft>
        <a:buClr>
          <a:schemeClr val="accent1"/>
        </a:buClr>
        <a:buSzPct val="100000"/>
        <a:buFont typeface="Calibri" panose="020F0502020204030204" pitchFamily="34" charset="0"/>
        <a:buChar char=" "/>
        <a:defRPr sz="9600" kern="1200">
          <a:solidFill>
            <a:schemeClr val="tx1">
              <a:lumMod val="75000"/>
              <a:lumOff val="25000"/>
            </a:schemeClr>
          </a:solidFill>
          <a:latin typeface="+mn-lt"/>
          <a:ea typeface="+mn-ea"/>
          <a:cs typeface="+mn-cs"/>
        </a:defRPr>
      </a:lvl1pPr>
      <a:lvl2pPr marL="1843430" indent="-877824" algn="l" defTabSz="4389120" rtl="0" eaLnBrk="1" latinLnBrk="0" hangingPunct="1">
        <a:lnSpc>
          <a:spcPct val="90000"/>
        </a:lnSpc>
        <a:spcBef>
          <a:spcPts val="960"/>
        </a:spcBef>
        <a:spcAft>
          <a:spcPts val="1920"/>
        </a:spcAft>
        <a:buClr>
          <a:schemeClr val="accent1"/>
        </a:buClr>
        <a:buFont typeface="Calibri" pitchFamily="34" charset="0"/>
        <a:buChar char="◦"/>
        <a:defRPr sz="8640" kern="1200">
          <a:solidFill>
            <a:schemeClr val="tx1">
              <a:lumMod val="75000"/>
              <a:lumOff val="25000"/>
            </a:schemeClr>
          </a:solidFill>
          <a:latin typeface="+mn-lt"/>
          <a:ea typeface="+mn-ea"/>
          <a:cs typeface="+mn-cs"/>
        </a:defRPr>
      </a:lvl2pPr>
      <a:lvl3pPr marL="2721254" indent="-877824"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3pPr>
      <a:lvl4pPr marL="3599078" indent="-877824"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4pPr>
      <a:lvl5pPr marL="4476902" indent="-877824"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5pPr>
      <a:lvl6pPr marL="528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6pPr>
      <a:lvl7pPr marL="624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7pPr>
      <a:lvl8pPr marL="720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8pPr>
      <a:lvl9pPr marL="8160000" indent="-1097280" algn="l" defTabSz="4389120" rtl="0" eaLnBrk="1" latinLnBrk="0" hangingPunct="1">
        <a:lnSpc>
          <a:spcPct val="90000"/>
        </a:lnSpc>
        <a:spcBef>
          <a:spcPts val="960"/>
        </a:spcBef>
        <a:spcAft>
          <a:spcPts val="1920"/>
        </a:spcAft>
        <a:buClr>
          <a:schemeClr val="accent1"/>
        </a:buClr>
        <a:buFont typeface="Calibri" pitchFamily="34" charset="0"/>
        <a:buChar char="◦"/>
        <a:defRPr sz="6720" kern="1200">
          <a:solidFill>
            <a:schemeClr val="tx1">
              <a:lumMod val="75000"/>
              <a:lumOff val="25000"/>
            </a:schemeClr>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g"/></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7049C6-4CB5-7799-BDC3-D5C25A221171}"/>
              </a:ext>
            </a:extLst>
          </p:cNvPr>
          <p:cNvSpPr/>
          <p:nvPr/>
        </p:nvSpPr>
        <p:spPr>
          <a:xfrm>
            <a:off x="0" y="0"/>
            <a:ext cx="43891200" cy="607108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600" b="1" dirty="0" err="1">
                <a:solidFill>
                  <a:schemeClr val="tx1"/>
                </a:solidFill>
              </a:rPr>
              <a:t>Aavishkar</a:t>
            </a:r>
            <a:endParaRPr lang="en-US" sz="9600" b="1" dirty="0">
              <a:solidFill>
                <a:schemeClr val="tx1"/>
              </a:solidFill>
            </a:endParaRPr>
          </a:p>
          <a:p>
            <a:pPr algn="ctr"/>
            <a:r>
              <a:rPr lang="en-US" sz="6600" b="1" dirty="0">
                <a:solidFill>
                  <a:schemeClr val="tx1"/>
                </a:solidFill>
              </a:rPr>
              <a:t>Maharashtra State Inter-University Research Convention</a:t>
            </a:r>
          </a:p>
          <a:p>
            <a:pPr algn="ctr"/>
            <a:r>
              <a:rPr lang="en-US" sz="6600" dirty="0">
                <a:solidFill>
                  <a:schemeClr val="tx1"/>
                </a:solidFill>
              </a:rPr>
              <a:t>Category: Agriculture and Animal Husbandry                        code no. :                                   Level : Under Graduate</a:t>
            </a:r>
          </a:p>
          <a:p>
            <a:pPr algn="ctr"/>
            <a:r>
              <a:rPr lang="en-US" sz="8000" b="1" dirty="0">
                <a:solidFill>
                  <a:schemeClr val="tx1"/>
                </a:solidFill>
              </a:rPr>
              <a:t> "Smart Weather Forecasting”</a:t>
            </a:r>
          </a:p>
          <a:p>
            <a:pPr algn="ctr"/>
            <a:r>
              <a:rPr lang="en-US" sz="8000" dirty="0">
                <a:solidFill>
                  <a:schemeClr val="tx1"/>
                </a:solidFill>
              </a:rPr>
              <a:t>Integrating College Weather Station Data with Machine Learning for Enhanced Accuracy</a:t>
            </a:r>
          </a:p>
        </p:txBody>
      </p:sp>
      <p:sp>
        <p:nvSpPr>
          <p:cNvPr id="4" name="TextBox 3">
            <a:extLst>
              <a:ext uri="{FF2B5EF4-FFF2-40B4-BE49-F238E27FC236}">
                <a16:creationId xmlns:a16="http://schemas.microsoft.com/office/drawing/2014/main" id="{5960C45B-E260-753C-524B-910F9E2D606A}"/>
              </a:ext>
            </a:extLst>
          </p:cNvPr>
          <p:cNvSpPr txBox="1"/>
          <p:nvPr/>
        </p:nvSpPr>
        <p:spPr>
          <a:xfrm>
            <a:off x="685800" y="6477000"/>
            <a:ext cx="41529000" cy="25641300"/>
          </a:xfrm>
          <a:prstGeom prst="rect">
            <a:avLst/>
          </a:prstGeom>
        </p:spPr>
        <p:style>
          <a:lnRef idx="2">
            <a:schemeClr val="accent6"/>
          </a:lnRef>
          <a:fillRef idx="1">
            <a:schemeClr val="lt1"/>
          </a:fillRef>
          <a:effectRef idx="0">
            <a:schemeClr val="accent6"/>
          </a:effectRef>
          <a:fontRef idx="minor">
            <a:schemeClr val="dk1"/>
          </a:fontRef>
        </p:style>
        <p:txBody>
          <a:bodyPr wrap="square" numCol="3" rtlCol="0">
            <a:spAutoFit/>
          </a:bodyPr>
          <a:lstStyle/>
          <a:p>
            <a:pPr algn="just"/>
            <a:r>
              <a:rPr lang="en-IN" sz="9600" dirty="0"/>
              <a:t>Abstract</a:t>
            </a:r>
            <a:endParaRPr lang="en-IN" sz="11500" dirty="0"/>
          </a:p>
          <a:p>
            <a:pPr marL="571500" indent="-571500" algn="just">
              <a:buFont typeface="Arial" panose="020B0604020202020204" pitchFamily="34" charset="0"/>
              <a:buChar char="•"/>
            </a:pPr>
            <a:r>
              <a:rPr lang="en-US" sz="3600" b="0" i="0" dirty="0">
                <a:solidFill>
                  <a:schemeClr val="tx1"/>
                </a:solidFill>
                <a:effectLst/>
                <a:latin typeface="Söhne"/>
              </a:rPr>
              <a:t>By utilizing existing infrastructure, the project eliminates the need for individual sensors, making advanced weather forecasting more cost-effective and accessible to farmers.</a:t>
            </a:r>
          </a:p>
          <a:p>
            <a:pPr marL="571500" indent="-571500" algn="just">
              <a:buFont typeface="Arial" panose="020B0604020202020204" pitchFamily="34" charset="0"/>
              <a:buChar char="•"/>
            </a:pPr>
            <a:r>
              <a:rPr lang="en-US" sz="3600" dirty="0">
                <a:solidFill>
                  <a:schemeClr val="tx1"/>
                </a:solidFill>
                <a:latin typeface="Söhne"/>
              </a:rPr>
              <a:t>Integration of machine Learning enhances prediction accuracy, enabling farmers to make informed decisions on crop management, irrigation and pest control for optimized agricultural practices</a:t>
            </a:r>
            <a:r>
              <a:rPr lang="en-US" sz="3600" dirty="0">
                <a:solidFill>
                  <a:srgbClr val="374151"/>
                </a:solidFill>
                <a:latin typeface="Söhne"/>
              </a:rPr>
              <a:t>.</a:t>
            </a:r>
            <a:r>
              <a:rPr lang="en-US" sz="3600" b="0" i="0" dirty="0">
                <a:solidFill>
                  <a:srgbClr val="374151"/>
                </a:solidFill>
                <a:effectLst/>
                <a:latin typeface="Söhne"/>
              </a:rPr>
              <a:t> . </a:t>
            </a:r>
            <a:r>
              <a:rPr lang="en-US" sz="3600" dirty="0"/>
              <a:t>.</a:t>
            </a:r>
            <a:br>
              <a:rPr lang="en-IN" sz="11500" dirty="0"/>
            </a:br>
            <a:r>
              <a:rPr lang="en-IN" sz="8000" dirty="0"/>
              <a:t>Introduction</a:t>
            </a:r>
          </a:p>
          <a:p>
            <a:pPr algn="just"/>
            <a:r>
              <a:rPr lang="en-US" sz="3600" dirty="0"/>
              <a:t>       Initially, a hardware system is meticulously crafted using </a:t>
            </a:r>
            <a:r>
              <a:rPr lang="en-US" sz="3600" dirty="0" err="1"/>
              <a:t>NodeMCU</a:t>
            </a:r>
            <a:r>
              <a:rPr lang="en-US" sz="3600" dirty="0"/>
              <a:t> and Blynk cloud, offering a manual approach to gather essential metrics like temperature, humidity, rainfall, pressure, and light levels. However, the project doesn't stop there—recognizing the constraints of manual updates in terms of time efficiency and sensor cost, it boldly proposes a shift towards leveraging the existing weather station within the college. By tapping into the data stream of the College Weather Station, this research aims to usher in a new era of forecasting prowess. The introduction of machine learning techniques takes center stage, promising not only an acceleration in data acquisition but also a significant enhancement in the precision of predictions. </a:t>
            </a:r>
          </a:p>
          <a:p>
            <a:r>
              <a:rPr lang="en-IN" sz="8800" dirty="0"/>
              <a:t>Literature Survey:</a:t>
            </a:r>
            <a:br>
              <a:rPr lang="en-IN" sz="11500" dirty="0"/>
            </a:br>
            <a:r>
              <a:rPr lang="en-IN" sz="11500" dirty="0"/>
              <a:t>    </a:t>
            </a:r>
          </a:p>
          <a:p>
            <a:pPr algn="just"/>
            <a:endParaRPr lang="en-IN" sz="11500" dirty="0"/>
          </a:p>
          <a:p>
            <a:pPr algn="just"/>
            <a:endParaRPr lang="en-IN" sz="2800" dirty="0"/>
          </a:p>
          <a:p>
            <a:r>
              <a:rPr lang="en-IN" sz="11500" dirty="0"/>
              <a:t>   </a:t>
            </a:r>
            <a:r>
              <a:rPr lang="en-IN" sz="6000" dirty="0"/>
              <a:t>Block Diagram</a:t>
            </a:r>
          </a:p>
          <a:p>
            <a:r>
              <a:rPr lang="en-IN" sz="6000" dirty="0"/>
              <a:t>    </a:t>
            </a:r>
            <a:endParaRPr lang="en-IN" sz="11500" dirty="0"/>
          </a:p>
          <a:p>
            <a:r>
              <a:rPr lang="en-IN" sz="11500" dirty="0"/>
              <a:t>   </a:t>
            </a:r>
          </a:p>
          <a:p>
            <a:endParaRPr lang="en-IN" sz="11500" dirty="0"/>
          </a:p>
          <a:p>
            <a:endParaRPr lang="en-IN" sz="11500" dirty="0"/>
          </a:p>
          <a:p>
            <a:r>
              <a:rPr lang="en-US" sz="6000" dirty="0">
                <a:solidFill>
                  <a:schemeClr val="tx1"/>
                </a:solidFill>
              </a:rPr>
              <a:t>   Prototype Model</a:t>
            </a:r>
          </a:p>
          <a:p>
            <a:r>
              <a:rPr lang="en-US" sz="6000" dirty="0">
                <a:solidFill>
                  <a:schemeClr val="tx1"/>
                </a:solidFill>
              </a:rPr>
              <a:t>   </a:t>
            </a:r>
            <a:r>
              <a:rPr lang="en-IN" sz="6000" dirty="0"/>
              <a:t>           </a:t>
            </a:r>
          </a:p>
          <a:p>
            <a:endParaRPr lang="en-IN" sz="6000" dirty="0"/>
          </a:p>
          <a:p>
            <a:endParaRPr lang="en-IN" sz="6000" dirty="0"/>
          </a:p>
          <a:p>
            <a:endParaRPr lang="en-IN" sz="6000" dirty="0"/>
          </a:p>
          <a:p>
            <a:endParaRPr lang="en-IN" sz="6000" dirty="0"/>
          </a:p>
          <a:p>
            <a:endParaRPr lang="en-IN" sz="6000" dirty="0"/>
          </a:p>
          <a:p>
            <a:endParaRPr lang="en-IN" sz="6000" dirty="0"/>
          </a:p>
          <a:p>
            <a:endParaRPr lang="en-IN" sz="6000" dirty="0"/>
          </a:p>
          <a:p>
            <a:endParaRPr lang="en-IN" sz="6000" dirty="0"/>
          </a:p>
          <a:p>
            <a:endParaRPr lang="en-IN" sz="6000" dirty="0"/>
          </a:p>
          <a:p>
            <a:endParaRPr lang="en-IN" sz="6000" dirty="0"/>
          </a:p>
          <a:p>
            <a:endParaRPr lang="en-IN" sz="6000" dirty="0"/>
          </a:p>
          <a:p>
            <a:r>
              <a:rPr lang="en-IN" sz="6000" dirty="0"/>
              <a:t>      </a:t>
            </a:r>
            <a:endParaRPr lang="en-IN" sz="11500" dirty="0"/>
          </a:p>
        </p:txBody>
      </p:sp>
      <p:sp>
        <p:nvSpPr>
          <p:cNvPr id="5" name="Title 2">
            <a:extLst>
              <a:ext uri="{FF2B5EF4-FFF2-40B4-BE49-F238E27FC236}">
                <a16:creationId xmlns:a16="http://schemas.microsoft.com/office/drawing/2014/main" id="{22EF54F5-59AF-58B2-410D-DF60C23D9BFE}"/>
              </a:ext>
            </a:extLst>
          </p:cNvPr>
          <p:cNvSpPr txBox="1">
            <a:spLocks/>
          </p:cNvSpPr>
          <p:nvPr/>
        </p:nvSpPr>
        <p:spPr>
          <a:xfrm>
            <a:off x="16546630" y="-8394018"/>
            <a:ext cx="11253984" cy="45719"/>
          </a:xfrm>
          <a:prstGeom prst="rect">
            <a:avLst/>
          </a:prstGeom>
        </p:spPr>
        <p:txBody>
          <a:bodyPr vert="horz" lIns="91440" tIns="45720" rIns="91440" bIns="45720" rtlCol="0" anchor="b">
            <a:noAutofit/>
          </a:bodyPr>
          <a:lstStyle>
            <a:lvl1pPr algn="l" defTabSz="4389120" rtl="0" eaLnBrk="1" latinLnBrk="0" hangingPunct="1">
              <a:lnSpc>
                <a:spcPct val="85000"/>
              </a:lnSpc>
              <a:spcBef>
                <a:spcPct val="0"/>
              </a:spcBef>
              <a:buNone/>
              <a:defRPr sz="38400" kern="1200" spc="-240" baseline="0">
                <a:solidFill>
                  <a:schemeClr val="tx1">
                    <a:lumMod val="85000"/>
                    <a:lumOff val="15000"/>
                  </a:schemeClr>
                </a:solidFill>
                <a:latin typeface="+mj-lt"/>
                <a:ea typeface="+mj-ea"/>
                <a:cs typeface="+mj-cs"/>
              </a:defRPr>
            </a:lvl1pPr>
          </a:lstStyle>
          <a:p>
            <a:r>
              <a:rPr lang="en-US" sz="1000" b="1">
                <a:latin typeface="Arial" panose="020B0604020202020204" pitchFamily="34" charset="0"/>
                <a:cs typeface="Arial" panose="020B0604020202020204" pitchFamily="34" charset="0"/>
              </a:rPr>
              <a:t>Literature review :</a:t>
            </a:r>
            <a:br>
              <a:rPr lang="en-US" sz="1000"/>
            </a:br>
            <a:endParaRPr lang="en-US" sz="1000" dirty="0"/>
          </a:p>
        </p:txBody>
      </p:sp>
      <p:sp>
        <p:nvSpPr>
          <p:cNvPr id="6" name="Rectangle 5">
            <a:extLst>
              <a:ext uri="{FF2B5EF4-FFF2-40B4-BE49-F238E27FC236}">
                <a16:creationId xmlns:a16="http://schemas.microsoft.com/office/drawing/2014/main" id="{AF02657D-BC8B-CFF0-3F29-1D430CE0EEB0}"/>
              </a:ext>
            </a:extLst>
          </p:cNvPr>
          <p:cNvSpPr/>
          <p:nvPr/>
        </p:nvSpPr>
        <p:spPr>
          <a:xfrm>
            <a:off x="16687800" y="-5913837"/>
            <a:ext cx="4850051" cy="334562"/>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000"/>
          </a:p>
        </p:txBody>
      </p:sp>
      <p:graphicFrame>
        <p:nvGraphicFramePr>
          <p:cNvPr id="9" name="Table 8">
            <a:extLst>
              <a:ext uri="{FF2B5EF4-FFF2-40B4-BE49-F238E27FC236}">
                <a16:creationId xmlns:a16="http://schemas.microsoft.com/office/drawing/2014/main" id="{24A5E033-2B0F-8ACA-6B4E-F6B8BAF42D16}"/>
              </a:ext>
            </a:extLst>
          </p:cNvPr>
          <p:cNvGraphicFramePr>
            <a:graphicFrameLocks noGrp="1"/>
          </p:cNvGraphicFramePr>
          <p:nvPr>
            <p:extLst>
              <p:ext uri="{D42A27DB-BD31-4B8C-83A1-F6EECF244321}">
                <p14:modId xmlns:p14="http://schemas.microsoft.com/office/powerpoint/2010/main" val="3596018940"/>
              </p:ext>
            </p:extLst>
          </p:nvPr>
        </p:nvGraphicFramePr>
        <p:xfrm>
          <a:off x="723900" y="20391120"/>
          <a:ext cx="14135100" cy="6119573"/>
        </p:xfrm>
        <a:graphic>
          <a:graphicData uri="http://schemas.openxmlformats.org/drawingml/2006/table">
            <a:tbl>
              <a:tblPr firstRow="1" bandRow="1">
                <a:tableStyleId>{5C22544A-7EE6-4342-B048-85BDC9FD1C3A}</a:tableStyleId>
              </a:tblPr>
              <a:tblGrid>
                <a:gridCol w="3826629">
                  <a:extLst>
                    <a:ext uri="{9D8B030D-6E8A-4147-A177-3AD203B41FA5}">
                      <a16:colId xmlns:a16="http://schemas.microsoft.com/office/drawing/2014/main" val="1428348662"/>
                    </a:ext>
                  </a:extLst>
                </a:gridCol>
                <a:gridCol w="4529479">
                  <a:extLst>
                    <a:ext uri="{9D8B030D-6E8A-4147-A177-3AD203B41FA5}">
                      <a16:colId xmlns:a16="http://schemas.microsoft.com/office/drawing/2014/main" val="4017060239"/>
                    </a:ext>
                  </a:extLst>
                </a:gridCol>
                <a:gridCol w="3826629">
                  <a:extLst>
                    <a:ext uri="{9D8B030D-6E8A-4147-A177-3AD203B41FA5}">
                      <a16:colId xmlns:a16="http://schemas.microsoft.com/office/drawing/2014/main" val="1432033936"/>
                    </a:ext>
                  </a:extLst>
                </a:gridCol>
                <a:gridCol w="1952363">
                  <a:extLst>
                    <a:ext uri="{9D8B030D-6E8A-4147-A177-3AD203B41FA5}">
                      <a16:colId xmlns:a16="http://schemas.microsoft.com/office/drawing/2014/main" val="2509065207"/>
                    </a:ext>
                  </a:extLst>
                </a:gridCol>
              </a:tblGrid>
              <a:tr h="769527">
                <a:tc>
                  <a:txBody>
                    <a:bodyPr/>
                    <a:lstStyle/>
                    <a:p>
                      <a:r>
                        <a:rPr lang="en-IN" sz="3600" dirty="0"/>
                        <a:t>Title of the paper</a:t>
                      </a:r>
                    </a:p>
                  </a:txBody>
                  <a:tcPr/>
                </a:tc>
                <a:tc>
                  <a:txBody>
                    <a:bodyPr/>
                    <a:lstStyle/>
                    <a:p>
                      <a:r>
                        <a:rPr lang="en-IN" sz="3600" dirty="0"/>
                        <a:t>Methodology</a:t>
                      </a:r>
                    </a:p>
                  </a:txBody>
                  <a:tcPr/>
                </a:tc>
                <a:tc>
                  <a:txBody>
                    <a:bodyPr/>
                    <a:lstStyle/>
                    <a:p>
                      <a:r>
                        <a:rPr lang="en-IN" sz="3600" dirty="0"/>
                        <a:t>Specifications</a:t>
                      </a:r>
                    </a:p>
                  </a:txBody>
                  <a:tcPr/>
                </a:tc>
                <a:tc>
                  <a:txBody>
                    <a:bodyPr/>
                    <a:lstStyle/>
                    <a:p>
                      <a:r>
                        <a:rPr lang="en-IN" sz="3600" dirty="0"/>
                        <a:t>Accuracy</a:t>
                      </a:r>
                    </a:p>
                  </a:txBody>
                  <a:tcPr/>
                </a:tc>
                <a:extLst>
                  <a:ext uri="{0D108BD9-81ED-4DB2-BD59-A6C34878D82A}">
                    <a16:rowId xmlns:a16="http://schemas.microsoft.com/office/drawing/2014/main" val="1381524166"/>
                  </a:ext>
                </a:extLst>
              </a:tr>
              <a:tr h="2675023">
                <a:tc>
                  <a:txBody>
                    <a:bodyPr/>
                    <a:lstStyle/>
                    <a:p>
                      <a:r>
                        <a:rPr lang="en-US" sz="2800" dirty="0"/>
                        <a:t>[1] Integration of IoT in Weather Data Collection</a:t>
                      </a:r>
                      <a:endParaRPr lang="en-IN" sz="2800" dirty="0"/>
                    </a:p>
                  </a:txBody>
                  <a:tcPr/>
                </a:tc>
                <a:tc>
                  <a:txBody>
                    <a:bodyPr/>
                    <a:lstStyle/>
                    <a:p>
                      <a:r>
                        <a:rPr lang="en-US" sz="2800" dirty="0"/>
                        <a:t>Discusses the technical aspects of using </a:t>
                      </a:r>
                      <a:r>
                        <a:rPr lang="en-US" sz="2800" dirty="0" err="1"/>
                        <a:t>NodeMCU</a:t>
                      </a:r>
                      <a:r>
                        <a:rPr lang="en-US" sz="2800" dirty="0"/>
                        <a:t>, addressing issues related to data accuracy and real-time monitoring</a:t>
                      </a:r>
                      <a:endParaRPr lang="en-IN" sz="2800" dirty="0"/>
                    </a:p>
                  </a:txBody>
                  <a:tcPr/>
                </a:tc>
                <a:tc>
                  <a:txBody>
                    <a:bodyPr/>
                    <a:lstStyle/>
                    <a:p>
                      <a:r>
                        <a:rPr lang="en-US" sz="2800" dirty="0"/>
                        <a:t>Developed using </a:t>
                      </a:r>
                      <a:r>
                        <a:rPr lang="en-US" sz="2800" dirty="0" err="1"/>
                        <a:t>NodeMCU</a:t>
                      </a:r>
                      <a:r>
                        <a:rPr lang="en-US" sz="2800" dirty="0"/>
                        <a:t> and sensors like temperature and rainfall.</a:t>
                      </a:r>
                      <a:endParaRPr lang="en-IN" sz="2800" dirty="0"/>
                    </a:p>
                  </a:txBody>
                  <a:tcPr/>
                </a:tc>
                <a:tc>
                  <a:txBody>
                    <a:bodyPr/>
                    <a:lstStyle/>
                    <a:p>
                      <a:r>
                        <a:rPr lang="en-US" sz="2800" dirty="0"/>
                        <a:t>Manual Data Collection </a:t>
                      </a:r>
                      <a:r>
                        <a:rPr lang="en-US" sz="2800" dirty="0" err="1"/>
                        <a:t>upto</a:t>
                      </a:r>
                      <a:r>
                        <a:rPr lang="en-US" sz="2800" dirty="0"/>
                        <a:t> 78%</a:t>
                      </a:r>
                      <a:endParaRPr lang="en-IN" sz="2800" dirty="0"/>
                    </a:p>
                  </a:txBody>
                  <a:tcPr/>
                </a:tc>
                <a:extLst>
                  <a:ext uri="{0D108BD9-81ED-4DB2-BD59-A6C34878D82A}">
                    <a16:rowId xmlns:a16="http://schemas.microsoft.com/office/drawing/2014/main" val="2939717430"/>
                  </a:ext>
                </a:extLst>
              </a:tr>
              <a:tr h="2675023">
                <a:tc>
                  <a:txBody>
                    <a:bodyPr/>
                    <a:lstStyle/>
                    <a:p>
                      <a:r>
                        <a:rPr lang="en-US" sz="2800" dirty="0"/>
                        <a:t>[2] Weather Forecasting Using Machine Learning</a:t>
                      </a:r>
                      <a:endParaRPr lang="en-IN" sz="2800" dirty="0"/>
                    </a:p>
                  </a:txBody>
                  <a:tcPr/>
                </a:tc>
                <a:tc>
                  <a:txBody>
                    <a:bodyPr/>
                    <a:lstStyle/>
                    <a:p>
                      <a:r>
                        <a:rPr lang="en-US" sz="2800" dirty="0"/>
                        <a:t>Approaches include data preprocessing, feature engineering, and model training.</a:t>
                      </a:r>
                      <a:endParaRPr lang="en-IN" sz="2800" dirty="0"/>
                    </a:p>
                  </a:txBody>
                  <a:tcPr/>
                </a:tc>
                <a:tc>
                  <a:txBody>
                    <a:bodyPr/>
                    <a:lstStyle/>
                    <a:p>
                      <a:r>
                        <a:rPr lang="en-US" sz="2800" dirty="0"/>
                        <a:t>Machine Learning Algorithms used – Linear Regression and Support Vector Machine.</a:t>
                      </a:r>
                      <a:endParaRPr lang="en-IN" sz="2800" dirty="0"/>
                    </a:p>
                  </a:txBody>
                  <a:tcPr/>
                </a:tc>
                <a:tc>
                  <a:txBody>
                    <a:bodyPr/>
                    <a:lstStyle/>
                    <a:p>
                      <a:r>
                        <a:rPr lang="en-IN" sz="2800" dirty="0"/>
                        <a:t>  85%</a:t>
                      </a:r>
                    </a:p>
                  </a:txBody>
                  <a:tcPr/>
                </a:tc>
                <a:extLst>
                  <a:ext uri="{0D108BD9-81ED-4DB2-BD59-A6C34878D82A}">
                    <a16:rowId xmlns:a16="http://schemas.microsoft.com/office/drawing/2014/main" val="4146173054"/>
                  </a:ext>
                </a:extLst>
              </a:tr>
            </a:tbl>
          </a:graphicData>
        </a:graphic>
      </p:graphicFrame>
      <p:sp>
        <p:nvSpPr>
          <p:cNvPr id="13" name="TextBox 12">
            <a:extLst>
              <a:ext uri="{FF2B5EF4-FFF2-40B4-BE49-F238E27FC236}">
                <a16:creationId xmlns:a16="http://schemas.microsoft.com/office/drawing/2014/main" id="{3D7186FC-7926-92DE-98F8-C75AF26FC0C1}"/>
              </a:ext>
            </a:extLst>
          </p:cNvPr>
          <p:cNvSpPr txBox="1"/>
          <p:nvPr/>
        </p:nvSpPr>
        <p:spPr>
          <a:xfrm>
            <a:off x="1200150" y="27158672"/>
            <a:ext cx="9296400" cy="923330"/>
          </a:xfrm>
          <a:prstGeom prst="rect">
            <a:avLst/>
          </a:prstGeom>
          <a:noFill/>
        </p:spPr>
        <p:txBody>
          <a:bodyPr wrap="square" rtlCol="0">
            <a:spAutoFit/>
          </a:bodyPr>
          <a:lstStyle/>
          <a:p>
            <a:r>
              <a:rPr lang="en-US" sz="5400" b="1" dirty="0"/>
              <a:t>Methodology</a:t>
            </a:r>
            <a:endParaRPr lang="en-IN" sz="5400" b="1" dirty="0"/>
          </a:p>
        </p:txBody>
      </p:sp>
      <p:pic>
        <p:nvPicPr>
          <p:cNvPr id="15" name="Picture 14">
            <a:extLst>
              <a:ext uri="{FF2B5EF4-FFF2-40B4-BE49-F238E27FC236}">
                <a16:creationId xmlns:a16="http://schemas.microsoft.com/office/drawing/2014/main" id="{97AED53A-ABED-4C26-E592-1310501AA571}"/>
              </a:ext>
            </a:extLst>
          </p:cNvPr>
          <p:cNvPicPr>
            <a:picLocks noChangeAspect="1"/>
          </p:cNvPicPr>
          <p:nvPr/>
        </p:nvPicPr>
        <p:blipFill rotWithShape="1">
          <a:blip r:embed="rId3"/>
          <a:srcRect l="19167" t="23333" r="10417" b="13704"/>
          <a:stretch/>
        </p:blipFill>
        <p:spPr>
          <a:xfrm>
            <a:off x="247650" y="28806181"/>
            <a:ext cx="15638102" cy="10589219"/>
          </a:xfrm>
          <a:prstGeom prst="rect">
            <a:avLst/>
          </a:prstGeom>
        </p:spPr>
      </p:pic>
      <p:pic>
        <p:nvPicPr>
          <p:cNvPr id="18" name="Picture 17">
            <a:extLst>
              <a:ext uri="{FF2B5EF4-FFF2-40B4-BE49-F238E27FC236}">
                <a16:creationId xmlns:a16="http://schemas.microsoft.com/office/drawing/2014/main" id="{3277904D-99FF-D334-B624-245A41B4BA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902095" y="7573779"/>
            <a:ext cx="12268200" cy="9456732"/>
          </a:xfrm>
          <a:prstGeom prst="rect">
            <a:avLst/>
          </a:prstGeom>
        </p:spPr>
      </p:pic>
      <p:pic>
        <p:nvPicPr>
          <p:cNvPr id="19" name="Picture 18">
            <a:extLst>
              <a:ext uri="{FF2B5EF4-FFF2-40B4-BE49-F238E27FC236}">
                <a16:creationId xmlns:a16="http://schemas.microsoft.com/office/drawing/2014/main" id="{54AB0116-AE46-9083-5FAB-F164AC4FF299}"/>
              </a:ext>
            </a:extLst>
          </p:cNvPr>
          <p:cNvPicPr>
            <a:picLocks noChangeAspect="1"/>
          </p:cNvPicPr>
          <p:nvPr/>
        </p:nvPicPr>
        <p:blipFill rotWithShape="1">
          <a:blip r:embed="rId5"/>
          <a:srcRect l="2798" r="9004"/>
          <a:stretch/>
        </p:blipFill>
        <p:spPr>
          <a:xfrm>
            <a:off x="17330504" y="32499738"/>
            <a:ext cx="8201491" cy="2889007"/>
          </a:xfrm>
          <a:prstGeom prst="rect">
            <a:avLst/>
          </a:prstGeom>
        </p:spPr>
      </p:pic>
      <p:pic>
        <p:nvPicPr>
          <p:cNvPr id="20" name="Picture 19">
            <a:extLst>
              <a:ext uri="{FF2B5EF4-FFF2-40B4-BE49-F238E27FC236}">
                <a16:creationId xmlns:a16="http://schemas.microsoft.com/office/drawing/2014/main" id="{8474ED4A-9EF9-6382-5990-A8863FC251AC}"/>
              </a:ext>
            </a:extLst>
          </p:cNvPr>
          <p:cNvPicPr>
            <a:picLocks noChangeAspect="1"/>
          </p:cNvPicPr>
          <p:nvPr/>
        </p:nvPicPr>
        <p:blipFill rotWithShape="1">
          <a:blip r:embed="rId6"/>
          <a:srcRect l="1685" t="70775" r="6859"/>
          <a:stretch/>
        </p:blipFill>
        <p:spPr>
          <a:xfrm>
            <a:off x="15828602" y="35814000"/>
            <a:ext cx="14859000" cy="4437631"/>
          </a:xfrm>
          <a:prstGeom prst="rect">
            <a:avLst/>
          </a:prstGeom>
        </p:spPr>
      </p:pic>
      <p:pic>
        <p:nvPicPr>
          <p:cNvPr id="21" name="Picture 20">
            <a:extLst>
              <a:ext uri="{FF2B5EF4-FFF2-40B4-BE49-F238E27FC236}">
                <a16:creationId xmlns:a16="http://schemas.microsoft.com/office/drawing/2014/main" id="{65D1AEA2-3ACC-0B22-9A7A-A9B0737D5781}"/>
              </a:ext>
            </a:extLst>
          </p:cNvPr>
          <p:cNvPicPr>
            <a:picLocks noChangeAspect="1"/>
          </p:cNvPicPr>
          <p:nvPr/>
        </p:nvPicPr>
        <p:blipFill rotWithShape="1">
          <a:blip r:embed="rId7"/>
          <a:srcRect l="5657" t="8656" r="7358" b="6666"/>
          <a:stretch/>
        </p:blipFill>
        <p:spPr>
          <a:xfrm>
            <a:off x="15430500" y="20636113"/>
            <a:ext cx="12001500" cy="109362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9811347"/>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1687</TotalTime>
  <Words>328</Words>
  <Application>Microsoft Office PowerPoint</Application>
  <PresentationFormat>Custom</PresentationFormat>
  <Paragraphs>46</Paragraphs>
  <Slides>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Impact</vt:lpstr>
      <vt:lpstr>Söhne</vt:lpstr>
      <vt:lpstr>Retrospect</vt:lpstr>
      <vt:lpstr>PowerPoint Presentation</vt:lpstr>
      <vt:lpstr>PowerPoint Presentation</vt:lpstr>
    </vt:vector>
  </TitlesOfParts>
  <Company>Genigraphics 800.790.4001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poster 48 x 48 - A</dc:title>
  <dc:creator>Genigraphics 800.790.4001</dc:creator>
  <dc:description>To order poster prints visit us at www.genigraphics.com</dc:description>
  <cp:lastModifiedBy>Rakshita Gowda</cp:lastModifiedBy>
  <cp:revision>54</cp:revision>
  <dcterms:created xsi:type="dcterms:W3CDTF">2008-05-03T03:01:56Z</dcterms:created>
  <dcterms:modified xsi:type="dcterms:W3CDTF">2024-01-11T09:22:28Z</dcterms:modified>
</cp:coreProperties>
</file>