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7" r:id="rId8"/>
    <p:sldId id="263" r:id="rId9"/>
    <p:sldId id="264" r:id="rId10"/>
    <p:sldId id="273" r:id="rId11"/>
    <p:sldId id="259" r:id="rId12"/>
    <p:sldId id="268" r:id="rId13"/>
    <p:sldId id="272" r:id="rId14"/>
    <p:sldId id="271" r:id="rId15"/>
    <p:sldId id="270" r:id="rId16"/>
    <p:sldId id="266"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p:normalViewPr>
  <p:slideViewPr>
    <p:cSldViewPr snapToGrid="0">
      <p:cViewPr varScale="1">
        <p:scale>
          <a:sx n="81" d="100"/>
          <a:sy n="81" d="100"/>
        </p:scale>
        <p:origin x="76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69B53C1-0D8C-4D46-9728-CFD2B49F51EA}" type="datetimeFigureOut">
              <a:rPr lang="en-US" smtClean="0"/>
              <a:t>03-Jun-22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EB7B2-0958-4944-923A-E635D3F01493}" type="slidenum">
              <a:rPr lang="en-US" smtClean="0"/>
              <a:t>‹#›</a:t>
            </a:fld>
            <a:endParaRPr lang="en-US"/>
          </a:p>
        </p:txBody>
      </p:sp>
    </p:spTree>
    <p:extLst>
      <p:ext uri="{BB962C8B-B14F-4D97-AF65-F5344CB8AC3E}">
        <p14:creationId xmlns:p14="http://schemas.microsoft.com/office/powerpoint/2010/main" val="13812853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B53C1-0D8C-4D46-9728-CFD2B49F51EA}" type="datetimeFigureOut">
              <a:rPr lang="en-US" smtClean="0"/>
              <a:t>03-Jun-22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EB7B2-0958-4944-923A-E635D3F01493}" type="slidenum">
              <a:rPr lang="en-US" smtClean="0"/>
              <a:t>‹#›</a:t>
            </a:fld>
            <a:endParaRPr lang="en-US"/>
          </a:p>
        </p:txBody>
      </p:sp>
    </p:spTree>
    <p:extLst>
      <p:ext uri="{BB962C8B-B14F-4D97-AF65-F5344CB8AC3E}">
        <p14:creationId xmlns:p14="http://schemas.microsoft.com/office/powerpoint/2010/main" val="3084218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B53C1-0D8C-4D46-9728-CFD2B49F51EA}" type="datetimeFigureOut">
              <a:rPr lang="en-US" smtClean="0"/>
              <a:t>03-Jun-22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3EB7B2-0958-4944-923A-E635D3F01493}" type="slidenum">
              <a:rPr lang="en-US" smtClean="0"/>
              <a:t>‹#›</a:t>
            </a:fld>
            <a:endParaRPr lang="en-US"/>
          </a:p>
        </p:txBody>
      </p:sp>
    </p:spTree>
    <p:extLst>
      <p:ext uri="{BB962C8B-B14F-4D97-AF65-F5344CB8AC3E}">
        <p14:creationId xmlns:p14="http://schemas.microsoft.com/office/powerpoint/2010/main" val="263229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9B53C1-0D8C-4D46-9728-CFD2B49F51EA}" type="datetimeFigureOut">
              <a:rPr lang="en-US" smtClean="0"/>
              <a:t>03-Jun-22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EB7B2-0958-4944-923A-E635D3F01493}" type="slidenum">
              <a:rPr lang="en-US" smtClean="0"/>
              <a:t>‹#›</a:t>
            </a:fld>
            <a:endParaRPr lang="en-US"/>
          </a:p>
        </p:txBody>
      </p:sp>
    </p:spTree>
    <p:extLst>
      <p:ext uri="{BB962C8B-B14F-4D97-AF65-F5344CB8AC3E}">
        <p14:creationId xmlns:p14="http://schemas.microsoft.com/office/powerpoint/2010/main" val="261107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69B53C1-0D8C-4D46-9728-CFD2B49F51EA}" type="datetimeFigureOut">
              <a:rPr lang="en-US" smtClean="0"/>
              <a:t>03-Jun-22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EB7B2-0958-4944-923A-E635D3F01493}" type="slidenum">
              <a:rPr lang="en-US" smtClean="0"/>
              <a:t>‹#›</a:t>
            </a:fld>
            <a:endParaRPr lang="en-US"/>
          </a:p>
        </p:txBody>
      </p:sp>
    </p:spTree>
    <p:extLst>
      <p:ext uri="{BB962C8B-B14F-4D97-AF65-F5344CB8AC3E}">
        <p14:creationId xmlns:p14="http://schemas.microsoft.com/office/powerpoint/2010/main" val="6210589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69B53C1-0D8C-4D46-9728-CFD2B49F51EA}" type="datetimeFigureOut">
              <a:rPr lang="en-US" smtClean="0"/>
              <a:t>03-Jun-22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83EB7B2-0958-4944-923A-E635D3F01493}" type="slidenum">
              <a:rPr lang="en-US" smtClean="0"/>
              <a:t>‹#›</a:t>
            </a:fld>
            <a:endParaRPr lang="en-US"/>
          </a:p>
        </p:txBody>
      </p:sp>
    </p:spTree>
    <p:extLst>
      <p:ext uri="{BB962C8B-B14F-4D97-AF65-F5344CB8AC3E}">
        <p14:creationId xmlns:p14="http://schemas.microsoft.com/office/powerpoint/2010/main" val="225411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69B53C1-0D8C-4D46-9728-CFD2B49F51EA}" type="datetimeFigureOut">
              <a:rPr lang="en-US" smtClean="0"/>
              <a:t>03-Jun-22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3EB7B2-0958-4944-923A-E635D3F01493}"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657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9B53C1-0D8C-4D46-9728-CFD2B49F51EA}" type="datetimeFigureOut">
              <a:rPr lang="en-US" smtClean="0"/>
              <a:t>03-Jun-22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3EB7B2-0958-4944-923A-E635D3F01493}" type="slidenum">
              <a:rPr lang="en-US" smtClean="0"/>
              <a:t>‹#›</a:t>
            </a:fld>
            <a:endParaRPr lang="en-US"/>
          </a:p>
        </p:txBody>
      </p:sp>
    </p:spTree>
    <p:extLst>
      <p:ext uri="{BB962C8B-B14F-4D97-AF65-F5344CB8AC3E}">
        <p14:creationId xmlns:p14="http://schemas.microsoft.com/office/powerpoint/2010/main" val="3084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9B53C1-0D8C-4D46-9728-CFD2B49F51EA}" type="datetimeFigureOut">
              <a:rPr lang="en-US" smtClean="0"/>
              <a:t>03-Jun-22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3EB7B2-0958-4944-923A-E635D3F01493}" type="slidenum">
              <a:rPr lang="en-US" smtClean="0"/>
              <a:t>‹#›</a:t>
            </a:fld>
            <a:endParaRPr lang="en-US"/>
          </a:p>
        </p:txBody>
      </p:sp>
    </p:spTree>
    <p:extLst>
      <p:ext uri="{BB962C8B-B14F-4D97-AF65-F5344CB8AC3E}">
        <p14:creationId xmlns:p14="http://schemas.microsoft.com/office/powerpoint/2010/main" val="152018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69B53C1-0D8C-4D46-9728-CFD2B49F51EA}" type="datetimeFigureOut">
              <a:rPr lang="en-US" smtClean="0"/>
              <a:t>03-Jun-22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83EB7B2-0958-4944-923A-E635D3F01493}" type="slidenum">
              <a:rPr lang="en-US" smtClean="0"/>
              <a:t>‹#›</a:t>
            </a:fld>
            <a:endParaRPr lang="en-US"/>
          </a:p>
        </p:txBody>
      </p:sp>
    </p:spTree>
    <p:extLst>
      <p:ext uri="{BB962C8B-B14F-4D97-AF65-F5344CB8AC3E}">
        <p14:creationId xmlns:p14="http://schemas.microsoft.com/office/powerpoint/2010/main" val="3502240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69B53C1-0D8C-4D46-9728-CFD2B49F51EA}" type="datetimeFigureOut">
              <a:rPr lang="en-US" smtClean="0"/>
              <a:t>03-Jun-22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83EB7B2-0958-4944-923A-E635D3F01493}" type="slidenum">
              <a:rPr lang="en-US" smtClean="0"/>
              <a:t>‹#›</a:t>
            </a:fld>
            <a:endParaRPr lang="en-US"/>
          </a:p>
        </p:txBody>
      </p:sp>
    </p:spTree>
    <p:extLst>
      <p:ext uri="{BB962C8B-B14F-4D97-AF65-F5344CB8AC3E}">
        <p14:creationId xmlns:p14="http://schemas.microsoft.com/office/powerpoint/2010/main" val="219863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69B53C1-0D8C-4D46-9728-CFD2B49F51EA}" type="datetimeFigureOut">
              <a:rPr lang="en-US" smtClean="0"/>
              <a:t>03-Jun-22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83EB7B2-0958-4944-923A-E635D3F01493}" type="slidenum">
              <a:rPr lang="en-US" smtClean="0"/>
              <a:t>‹#›</a:t>
            </a:fld>
            <a:endParaRPr lang="en-US"/>
          </a:p>
        </p:txBody>
      </p:sp>
    </p:spTree>
    <p:extLst>
      <p:ext uri="{BB962C8B-B14F-4D97-AF65-F5344CB8AC3E}">
        <p14:creationId xmlns:p14="http://schemas.microsoft.com/office/powerpoint/2010/main" val="567284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tepswithcode.s3.us-west-2.amazonaws.com/introduction/models.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3E3A-4494-48E1-BFE1-A5783CDC2571}"/>
              </a:ext>
            </a:extLst>
          </p:cNvPr>
          <p:cNvSpPr>
            <a:spLocks noGrp="1"/>
          </p:cNvSpPr>
          <p:nvPr>
            <p:ph type="ctrTitle"/>
          </p:nvPr>
        </p:nvSpPr>
        <p:spPr>
          <a:xfrm>
            <a:off x="1524000" y="518474"/>
            <a:ext cx="9144000" cy="1772239"/>
          </a:xfrm>
        </p:spPr>
        <p:txBody>
          <a:bodyPr>
            <a:normAutofit/>
          </a:bodyPr>
          <a:lstStyle/>
          <a:p>
            <a:r>
              <a:rPr lang="en-US" sz="5400" dirty="0">
                <a:solidFill>
                  <a:schemeClr val="accent5">
                    <a:lumMod val="75000"/>
                  </a:schemeClr>
                </a:solidFill>
                <a:latin typeface="Baskerville Old Face" panose="02020602080505020303" pitchFamily="18" charset="0"/>
              </a:rPr>
              <a:t>Ecommerce Website</a:t>
            </a:r>
            <a:endParaRPr lang="en-US" dirty="0">
              <a:solidFill>
                <a:schemeClr val="accent5">
                  <a:lumMod val="75000"/>
                </a:schemeClr>
              </a:solidFill>
              <a:latin typeface="Baskerville Old Face" panose="02020602080505020303" pitchFamily="18" charset="0"/>
            </a:endParaRPr>
          </a:p>
        </p:txBody>
      </p:sp>
      <p:sp>
        <p:nvSpPr>
          <p:cNvPr id="3" name="Subtitle 2">
            <a:extLst>
              <a:ext uri="{FF2B5EF4-FFF2-40B4-BE49-F238E27FC236}">
                <a16:creationId xmlns:a16="http://schemas.microsoft.com/office/drawing/2014/main" id="{92D5BCEA-5CE4-4116-A62E-890CCA939B6F}"/>
              </a:ext>
            </a:extLst>
          </p:cNvPr>
          <p:cNvSpPr>
            <a:spLocks noGrp="1"/>
          </p:cNvSpPr>
          <p:nvPr>
            <p:ph type="subTitle" idx="1"/>
          </p:nvPr>
        </p:nvSpPr>
        <p:spPr>
          <a:xfrm>
            <a:off x="1524000" y="2516957"/>
            <a:ext cx="9144000" cy="2740843"/>
          </a:xfrm>
        </p:spPr>
        <p:txBody>
          <a:bodyPr>
            <a:normAutofit fontScale="62500" lnSpcReduction="20000"/>
          </a:bodyPr>
          <a:lstStyle/>
          <a:p>
            <a:pPr algn="l"/>
            <a:endParaRPr lang="en-US" sz="1800" b="0" i="0" u="none" strike="noStrike" baseline="0" dirty="0">
              <a:solidFill>
                <a:srgbClr val="000000"/>
              </a:solidFill>
              <a:latin typeface="Calibri" panose="020F0502020204030204" pitchFamily="34" charset="0"/>
            </a:endParaRPr>
          </a:p>
          <a:p>
            <a:pPr algn="l"/>
            <a:r>
              <a:rPr lang="en-US" sz="1800" b="0" i="0" u="none" strike="noStrike" baseline="0" dirty="0">
                <a:solidFill>
                  <a:srgbClr val="000000"/>
                </a:solidFill>
                <a:latin typeface="Calibri" panose="020F0502020204030204" pitchFamily="34" charset="0"/>
              </a:rPr>
              <a:t>			</a:t>
            </a:r>
            <a:r>
              <a:rPr lang="en-US" sz="3400" b="1" i="0" u="none" strike="noStrike" baseline="0" dirty="0">
                <a:solidFill>
                  <a:schemeClr val="bg2">
                    <a:lumMod val="75000"/>
                  </a:schemeClr>
                </a:solidFill>
                <a:latin typeface="Calibri" panose="020F0502020204030204" pitchFamily="34" charset="0"/>
              </a:rPr>
              <a:t> Project Guide - Prof. Irfan </a:t>
            </a:r>
            <a:r>
              <a:rPr lang="en-US" sz="3400" b="1" i="0" u="none" strike="noStrike" baseline="0" dirty="0" err="1">
                <a:solidFill>
                  <a:schemeClr val="bg2">
                    <a:lumMod val="75000"/>
                  </a:schemeClr>
                </a:solidFill>
                <a:latin typeface="Calibri" panose="020F0502020204030204" pitchFamily="34" charset="0"/>
              </a:rPr>
              <a:t>Khatik</a:t>
            </a:r>
            <a:r>
              <a:rPr lang="en-US" sz="3400" b="1" i="0" u="none" strike="noStrike" baseline="0" dirty="0">
                <a:solidFill>
                  <a:schemeClr val="bg2">
                    <a:lumMod val="75000"/>
                  </a:schemeClr>
                </a:solidFill>
                <a:latin typeface="Calibri" panose="020F0502020204030204" pitchFamily="34" charset="0"/>
              </a:rPr>
              <a:t> </a:t>
            </a:r>
          </a:p>
          <a:p>
            <a:pPr algn="r"/>
            <a:endParaRPr lang="en-US" sz="1800" b="0" i="0" u="none" strike="noStrike" baseline="0" dirty="0">
              <a:solidFill>
                <a:srgbClr val="000000"/>
              </a:solidFill>
              <a:latin typeface="Calibri" panose="020F0502020204030204" pitchFamily="34" charset="0"/>
            </a:endParaRPr>
          </a:p>
          <a:p>
            <a:pPr algn="r"/>
            <a:endParaRPr lang="en-US" sz="1800" b="0" i="0" u="none" strike="noStrike" baseline="0" dirty="0">
              <a:solidFill>
                <a:srgbClr val="000000"/>
              </a:solidFill>
              <a:latin typeface="Calibri" panose="020F0502020204030204" pitchFamily="34" charset="0"/>
            </a:endParaRPr>
          </a:p>
          <a:p>
            <a:pPr algn="r">
              <a:lnSpc>
                <a:spcPct val="120000"/>
              </a:lnSpc>
            </a:pPr>
            <a:r>
              <a:rPr lang="en-US" sz="2900" b="1" i="0" u="none" strike="noStrike" baseline="0" dirty="0">
                <a:solidFill>
                  <a:schemeClr val="accent4">
                    <a:lumMod val="50000"/>
                  </a:schemeClr>
                </a:solidFill>
                <a:latin typeface="Baskerville Old Face" panose="02020602080505020303" pitchFamily="18" charset="0"/>
              </a:rPr>
              <a:t>Submitted by :   </a:t>
            </a:r>
          </a:p>
          <a:p>
            <a:pPr algn="r">
              <a:lnSpc>
                <a:spcPct val="120000"/>
              </a:lnSpc>
            </a:pPr>
            <a:r>
              <a:rPr lang="en-US" sz="2900" b="1" i="0" u="none" strike="noStrike" baseline="0" dirty="0">
                <a:solidFill>
                  <a:schemeClr val="accent4">
                    <a:lumMod val="50000"/>
                  </a:schemeClr>
                </a:solidFill>
                <a:latin typeface="Baskerville Old Face" panose="02020602080505020303" pitchFamily="18" charset="0"/>
              </a:rPr>
              <a:t>Rakshita Singh(21549) </a:t>
            </a:r>
          </a:p>
          <a:p>
            <a:pPr algn="r">
              <a:lnSpc>
                <a:spcPct val="120000"/>
              </a:lnSpc>
            </a:pPr>
            <a:r>
              <a:rPr lang="en-US" sz="2900" b="1" i="0" u="none" strike="noStrike" baseline="0" dirty="0">
                <a:solidFill>
                  <a:schemeClr val="accent4">
                    <a:lumMod val="50000"/>
                  </a:schemeClr>
                </a:solidFill>
                <a:latin typeface="Baskerville Old Face" panose="02020602080505020303" pitchFamily="18" charset="0"/>
              </a:rPr>
              <a:t>Neha </a:t>
            </a:r>
            <a:r>
              <a:rPr lang="en-US" sz="2900" b="1" i="0" u="none" strike="noStrike" baseline="0" dirty="0" err="1">
                <a:solidFill>
                  <a:schemeClr val="accent4">
                    <a:lumMod val="50000"/>
                  </a:schemeClr>
                </a:solidFill>
                <a:latin typeface="Baskerville Old Face" panose="02020602080505020303" pitchFamily="18" charset="0"/>
              </a:rPr>
              <a:t>Sirmagadum</a:t>
            </a:r>
            <a:r>
              <a:rPr lang="en-US" sz="2900" b="1" i="0" u="none" strike="noStrike" baseline="0" dirty="0">
                <a:solidFill>
                  <a:schemeClr val="accent4">
                    <a:lumMod val="50000"/>
                  </a:schemeClr>
                </a:solidFill>
                <a:latin typeface="Baskerville Old Face" panose="02020602080505020303" pitchFamily="18" charset="0"/>
              </a:rPr>
              <a:t>(21513) </a:t>
            </a:r>
          </a:p>
          <a:p>
            <a:pPr algn="r">
              <a:lnSpc>
                <a:spcPct val="120000"/>
              </a:lnSpc>
            </a:pPr>
            <a:r>
              <a:rPr lang="en-US" sz="2900" b="1" i="0" u="none" strike="noStrike" baseline="0" dirty="0" err="1">
                <a:solidFill>
                  <a:schemeClr val="accent4">
                    <a:lumMod val="50000"/>
                  </a:schemeClr>
                </a:solidFill>
                <a:latin typeface="Baskerville Old Face" panose="02020602080505020303" pitchFamily="18" charset="0"/>
              </a:rPr>
              <a:t>Snehal</a:t>
            </a:r>
            <a:r>
              <a:rPr lang="en-US" sz="2900" b="1" i="0" u="none" strike="noStrike" baseline="0" dirty="0">
                <a:solidFill>
                  <a:schemeClr val="accent4">
                    <a:lumMod val="50000"/>
                  </a:schemeClr>
                </a:solidFill>
                <a:latin typeface="Baskerville Old Face" panose="02020602080505020303" pitchFamily="18" charset="0"/>
              </a:rPr>
              <a:t> Jadhav(21559) </a:t>
            </a:r>
            <a:endParaRPr lang="en-US" sz="2900" b="1" dirty="0">
              <a:solidFill>
                <a:schemeClr val="accent4">
                  <a:lumMod val="50000"/>
                </a:schemeClr>
              </a:solidFill>
              <a:latin typeface="Baskerville Old Face" panose="02020602080505020303" pitchFamily="18" charset="0"/>
            </a:endParaRPr>
          </a:p>
        </p:txBody>
      </p:sp>
    </p:spTree>
    <p:extLst>
      <p:ext uri="{BB962C8B-B14F-4D97-AF65-F5344CB8AC3E}">
        <p14:creationId xmlns:p14="http://schemas.microsoft.com/office/powerpoint/2010/main" val="177371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70F51B-2820-459C-8AA1-5CDE7620F6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105" t="5034" r="5105" b="4762"/>
          <a:stretch/>
        </p:blipFill>
        <p:spPr>
          <a:xfrm>
            <a:off x="94269" y="84841"/>
            <a:ext cx="11990894" cy="6608190"/>
          </a:xfrm>
        </p:spPr>
      </p:pic>
    </p:spTree>
    <p:extLst>
      <p:ext uri="{BB962C8B-B14F-4D97-AF65-F5344CB8AC3E}">
        <p14:creationId xmlns:p14="http://schemas.microsoft.com/office/powerpoint/2010/main" val="106800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13FF-137D-48DF-A838-70482FF25352}"/>
              </a:ext>
            </a:extLst>
          </p:cNvPr>
          <p:cNvSpPr>
            <a:spLocks noGrp="1"/>
          </p:cNvSpPr>
          <p:nvPr>
            <p:ph type="title"/>
          </p:nvPr>
        </p:nvSpPr>
        <p:spPr>
          <a:xfrm>
            <a:off x="2231136" y="606473"/>
            <a:ext cx="7729728" cy="1188720"/>
          </a:xfrm>
        </p:spPr>
        <p:txBody>
          <a:bodyPr>
            <a:normAutofit/>
          </a:bodyPr>
          <a:lstStyle/>
          <a:p>
            <a:r>
              <a:rPr lang="en-US" sz="3200" b="1" dirty="0">
                <a:solidFill>
                  <a:schemeClr val="accent4">
                    <a:lumMod val="50000"/>
                  </a:schemeClr>
                </a:solidFill>
                <a:latin typeface="Baskerville Old Face" panose="02020602080505020303" pitchFamily="18" charset="0"/>
              </a:rPr>
              <a:t>Advantages	</a:t>
            </a:r>
          </a:p>
        </p:txBody>
      </p:sp>
      <p:sp>
        <p:nvSpPr>
          <p:cNvPr id="3" name="Content Placeholder 2">
            <a:extLst>
              <a:ext uri="{FF2B5EF4-FFF2-40B4-BE49-F238E27FC236}">
                <a16:creationId xmlns:a16="http://schemas.microsoft.com/office/drawing/2014/main" id="{A77512C6-C3B8-46C4-ADAE-AD1968EA0436}"/>
              </a:ext>
            </a:extLst>
          </p:cNvPr>
          <p:cNvSpPr>
            <a:spLocks noGrp="1"/>
          </p:cNvSpPr>
          <p:nvPr>
            <p:ph idx="1"/>
          </p:nvPr>
        </p:nvSpPr>
        <p:spPr>
          <a:xfrm>
            <a:off x="2231136" y="1412559"/>
            <a:ext cx="7729728" cy="3101983"/>
          </a:xfrm>
        </p:spPr>
        <p:txBody>
          <a:bodyPr>
            <a:noAutofit/>
          </a:bodyPr>
          <a:lstStyle/>
          <a:p>
            <a:pPr algn="l"/>
            <a:endParaRPr lang="en-US" sz="2400" b="1" i="0" u="none" strike="noStrike" baseline="0" dirty="0">
              <a:solidFill>
                <a:schemeClr val="accent5"/>
              </a:solidFill>
              <a:latin typeface="Baskerville Old Face" panose="02020602080505020303" pitchFamily="18" charset="0"/>
            </a:endParaRPr>
          </a:p>
          <a:p>
            <a:r>
              <a:rPr lang="en-US" sz="2400" b="1" i="0" u="none" strike="noStrike" baseline="0" dirty="0">
                <a:solidFill>
                  <a:schemeClr val="accent5"/>
                </a:solidFill>
                <a:latin typeface="Baskerville Old Face" panose="02020602080505020303" pitchFamily="18" charset="0"/>
              </a:rPr>
              <a:t>Unique database of customer </a:t>
            </a:r>
          </a:p>
          <a:p>
            <a:r>
              <a:rPr lang="en-US" sz="2400" b="1" i="0" u="none" strike="noStrike" baseline="0" dirty="0">
                <a:solidFill>
                  <a:schemeClr val="accent5"/>
                </a:solidFill>
                <a:latin typeface="Baskerville Old Face" panose="02020602080505020303" pitchFamily="18" charset="0"/>
              </a:rPr>
              <a:t>Store and product listing creation</a:t>
            </a:r>
          </a:p>
          <a:p>
            <a:r>
              <a:rPr lang="en-US" sz="2400" b="1" dirty="0">
                <a:solidFill>
                  <a:schemeClr val="accent5"/>
                </a:solidFill>
                <a:latin typeface="Baskerville Old Face" panose="02020602080505020303" pitchFamily="18" charset="0"/>
              </a:rPr>
              <a:t>Online</a:t>
            </a:r>
            <a:r>
              <a:rPr lang="en-US" sz="2400" b="1" i="0" u="none" strike="noStrike" baseline="0" dirty="0">
                <a:solidFill>
                  <a:schemeClr val="accent5"/>
                </a:solidFill>
                <a:latin typeface="Baskerville Old Face" panose="02020602080505020303" pitchFamily="18" charset="0"/>
              </a:rPr>
              <a:t> payment mode </a:t>
            </a:r>
          </a:p>
          <a:p>
            <a:r>
              <a:rPr lang="en-US" sz="2400" b="1" i="0" u="none" strike="noStrike" baseline="0" dirty="0">
                <a:solidFill>
                  <a:schemeClr val="accent5"/>
                </a:solidFill>
                <a:latin typeface="Baskerville Old Face" panose="02020602080505020303" pitchFamily="18" charset="0"/>
              </a:rPr>
              <a:t>Faster buying process </a:t>
            </a:r>
          </a:p>
          <a:p>
            <a:r>
              <a:rPr lang="en-US" sz="2400" b="1" i="0" u="none" strike="noStrike" baseline="0" dirty="0">
                <a:solidFill>
                  <a:schemeClr val="accent5"/>
                </a:solidFill>
                <a:latin typeface="Baskerville Old Face" panose="02020602080505020303" pitchFamily="18" charset="0"/>
              </a:rPr>
              <a:t>Cost reduction </a:t>
            </a:r>
          </a:p>
          <a:p>
            <a:r>
              <a:rPr lang="en-US" sz="2400" b="1" i="0" u="none" strike="noStrike" baseline="0" dirty="0">
                <a:solidFill>
                  <a:schemeClr val="accent5"/>
                </a:solidFill>
                <a:latin typeface="Baskerville Old Face" panose="02020602080505020303" pitchFamily="18" charset="0"/>
              </a:rPr>
              <a:t>Flexibility for customer </a:t>
            </a:r>
          </a:p>
          <a:p>
            <a:r>
              <a:rPr lang="en-US" sz="2400" b="1" i="0" u="none" strike="noStrike" baseline="0" dirty="0">
                <a:solidFill>
                  <a:schemeClr val="accent5"/>
                </a:solidFill>
                <a:latin typeface="Baskerville Old Face" panose="02020602080505020303" pitchFamily="18" charset="0"/>
              </a:rPr>
              <a:t>Affordable advertising and marketing </a:t>
            </a:r>
          </a:p>
          <a:p>
            <a:r>
              <a:rPr lang="en-US" sz="2400" b="1" i="0" u="none" strike="noStrike" baseline="0" dirty="0">
                <a:solidFill>
                  <a:schemeClr val="accent5"/>
                </a:solidFill>
                <a:latin typeface="Baskerville Old Face" panose="02020602080505020303" pitchFamily="18" charset="0"/>
              </a:rPr>
              <a:t>Faster response to buyer/market demands </a:t>
            </a:r>
          </a:p>
          <a:p>
            <a:endParaRPr lang="en-US" sz="2400" b="1" dirty="0">
              <a:solidFill>
                <a:schemeClr val="accent5"/>
              </a:solidFill>
              <a:latin typeface="Baskerville Old Face" panose="02020602080505020303" pitchFamily="18" charset="0"/>
            </a:endParaRPr>
          </a:p>
        </p:txBody>
      </p:sp>
    </p:spTree>
    <p:extLst>
      <p:ext uri="{BB962C8B-B14F-4D97-AF65-F5344CB8AC3E}">
        <p14:creationId xmlns:p14="http://schemas.microsoft.com/office/powerpoint/2010/main" val="384653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5AE3-F04F-4899-ADF2-F152CAEEFA28}"/>
              </a:ext>
            </a:extLst>
          </p:cNvPr>
          <p:cNvSpPr>
            <a:spLocks noGrp="1"/>
          </p:cNvSpPr>
          <p:nvPr>
            <p:ph type="title"/>
          </p:nvPr>
        </p:nvSpPr>
        <p:spPr>
          <a:xfrm>
            <a:off x="2231136" y="295389"/>
            <a:ext cx="7729728" cy="571877"/>
          </a:xfrm>
        </p:spPr>
        <p:txBody>
          <a:bodyPr>
            <a:noAutofit/>
          </a:bodyPr>
          <a:lstStyle/>
          <a:p>
            <a:r>
              <a:rPr lang="en-US" sz="3200" dirty="0">
                <a:solidFill>
                  <a:schemeClr val="accent4">
                    <a:lumMod val="50000"/>
                  </a:schemeClr>
                </a:solidFill>
                <a:latin typeface="Baskerville Old Face" panose="02020602080505020303" pitchFamily="18" charset="0"/>
              </a:rPr>
              <a:t>Output screens</a:t>
            </a:r>
          </a:p>
        </p:txBody>
      </p:sp>
      <p:pic>
        <p:nvPicPr>
          <p:cNvPr id="6" name="Picture 5">
            <a:extLst>
              <a:ext uri="{FF2B5EF4-FFF2-40B4-BE49-F238E27FC236}">
                <a16:creationId xmlns:a16="http://schemas.microsoft.com/office/drawing/2014/main" id="{A3EE61F0-EE17-40BF-B5C2-7E0D8BFE1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033" y="1178351"/>
            <a:ext cx="6202837" cy="5470590"/>
          </a:xfrm>
          <a:prstGeom prst="rect">
            <a:avLst/>
          </a:prstGeom>
        </p:spPr>
      </p:pic>
      <p:pic>
        <p:nvPicPr>
          <p:cNvPr id="8" name="Picture 7">
            <a:extLst>
              <a:ext uri="{FF2B5EF4-FFF2-40B4-BE49-F238E27FC236}">
                <a16:creationId xmlns:a16="http://schemas.microsoft.com/office/drawing/2014/main" id="{356CDE35-324B-43B9-85D1-3CAC1964F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56" y="1178351"/>
            <a:ext cx="5458119" cy="5470590"/>
          </a:xfrm>
          <a:prstGeom prst="rect">
            <a:avLst/>
          </a:prstGeom>
        </p:spPr>
      </p:pic>
    </p:spTree>
    <p:extLst>
      <p:ext uri="{BB962C8B-B14F-4D97-AF65-F5344CB8AC3E}">
        <p14:creationId xmlns:p14="http://schemas.microsoft.com/office/powerpoint/2010/main" val="3425019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6F31B4-376E-408C-B78E-6BC792C00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01658"/>
            <a:ext cx="5901179" cy="5781675"/>
          </a:xfrm>
          <a:prstGeom prst="rect">
            <a:avLst/>
          </a:prstGeom>
        </p:spPr>
      </p:pic>
      <p:pic>
        <p:nvPicPr>
          <p:cNvPr id="5" name="Picture 4">
            <a:extLst>
              <a:ext uri="{FF2B5EF4-FFF2-40B4-BE49-F238E27FC236}">
                <a16:creationId xmlns:a16="http://schemas.microsoft.com/office/drawing/2014/main" id="{D80FCC5E-EBC9-48D6-89E2-2D26A2679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77" y="301658"/>
            <a:ext cx="5505253" cy="5854045"/>
          </a:xfrm>
          <a:prstGeom prst="rect">
            <a:avLst/>
          </a:prstGeom>
        </p:spPr>
      </p:pic>
    </p:spTree>
    <p:extLst>
      <p:ext uri="{BB962C8B-B14F-4D97-AF65-F5344CB8AC3E}">
        <p14:creationId xmlns:p14="http://schemas.microsoft.com/office/powerpoint/2010/main" val="4169855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8DFE9E-55F4-46B8-B3B7-5FFCEAA71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191" y="581025"/>
            <a:ext cx="5194168" cy="5695950"/>
          </a:xfrm>
          <a:prstGeom prst="rect">
            <a:avLst/>
          </a:prstGeom>
        </p:spPr>
      </p:pic>
      <p:pic>
        <p:nvPicPr>
          <p:cNvPr id="5" name="Picture 4">
            <a:extLst>
              <a:ext uri="{FF2B5EF4-FFF2-40B4-BE49-F238E27FC236}">
                <a16:creationId xmlns:a16="http://schemas.microsoft.com/office/drawing/2014/main" id="{7FBED864-A279-4215-AB2D-4815CB01F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486" y="581025"/>
            <a:ext cx="5495827" cy="5715000"/>
          </a:xfrm>
          <a:prstGeom prst="rect">
            <a:avLst/>
          </a:prstGeom>
        </p:spPr>
      </p:pic>
    </p:spTree>
    <p:extLst>
      <p:ext uri="{BB962C8B-B14F-4D97-AF65-F5344CB8AC3E}">
        <p14:creationId xmlns:p14="http://schemas.microsoft.com/office/powerpoint/2010/main" val="1168540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05206-C6A7-48F6-9058-69888F10E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1" y="538162"/>
            <a:ext cx="5813196" cy="5269061"/>
          </a:xfrm>
          <a:prstGeom prst="rect">
            <a:avLst/>
          </a:prstGeom>
        </p:spPr>
      </p:pic>
      <p:pic>
        <p:nvPicPr>
          <p:cNvPr id="5" name="Content Placeholder 4">
            <a:extLst>
              <a:ext uri="{FF2B5EF4-FFF2-40B4-BE49-F238E27FC236}">
                <a16:creationId xmlns:a16="http://schemas.microsoft.com/office/drawing/2014/main" id="{387D89D8-CF99-445A-AD65-94E98A0DF1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4432" y="538163"/>
            <a:ext cx="4986779" cy="5269060"/>
          </a:xfrm>
          <a:prstGeom prst="rect">
            <a:avLst/>
          </a:prstGeom>
        </p:spPr>
      </p:pic>
    </p:spTree>
    <p:extLst>
      <p:ext uri="{BB962C8B-B14F-4D97-AF65-F5344CB8AC3E}">
        <p14:creationId xmlns:p14="http://schemas.microsoft.com/office/powerpoint/2010/main" val="23015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A7B0-F242-4E12-8FD9-01A853FC0A1E}"/>
              </a:ext>
            </a:extLst>
          </p:cNvPr>
          <p:cNvSpPr>
            <a:spLocks noGrp="1"/>
          </p:cNvSpPr>
          <p:nvPr>
            <p:ph type="title"/>
          </p:nvPr>
        </p:nvSpPr>
        <p:spPr/>
        <p:txBody>
          <a:bodyPr>
            <a:normAutofit/>
          </a:bodyPr>
          <a:lstStyle/>
          <a:p>
            <a:r>
              <a:rPr lang="en-US" sz="3200" b="1" dirty="0">
                <a:solidFill>
                  <a:schemeClr val="accent4">
                    <a:lumMod val="50000"/>
                  </a:schemeClr>
                </a:solidFill>
                <a:latin typeface="Baskerville Old Face" panose="02020602080505020303" pitchFamily="18" charset="0"/>
              </a:rPr>
              <a:t>Future enhancements</a:t>
            </a:r>
          </a:p>
        </p:txBody>
      </p:sp>
      <p:sp>
        <p:nvSpPr>
          <p:cNvPr id="3" name="Content Placeholder 2">
            <a:extLst>
              <a:ext uri="{FF2B5EF4-FFF2-40B4-BE49-F238E27FC236}">
                <a16:creationId xmlns:a16="http://schemas.microsoft.com/office/drawing/2014/main" id="{1D24F482-DB22-403A-B27D-F5022DD376BF}"/>
              </a:ext>
            </a:extLst>
          </p:cNvPr>
          <p:cNvSpPr>
            <a:spLocks noGrp="1"/>
          </p:cNvSpPr>
          <p:nvPr>
            <p:ph idx="1"/>
          </p:nvPr>
        </p:nvSpPr>
        <p:spPr>
          <a:xfrm>
            <a:off x="2975854" y="2458935"/>
            <a:ext cx="7729728" cy="3101983"/>
          </a:xfrm>
        </p:spPr>
        <p:txBody>
          <a:bodyPr>
            <a:normAutofit/>
          </a:bodyPr>
          <a:lstStyle/>
          <a:p>
            <a:pPr algn="l"/>
            <a:endParaRPr lang="en-US" sz="2800" b="1" i="0" u="none" strike="noStrike" baseline="0" dirty="0">
              <a:solidFill>
                <a:schemeClr val="accent5"/>
              </a:solidFill>
              <a:latin typeface="Baskerville Old Face" panose="02020602080505020303" pitchFamily="18" charset="0"/>
            </a:endParaRPr>
          </a:p>
          <a:p>
            <a:r>
              <a:rPr lang="en-US" sz="2800" b="1" i="0" u="none" strike="noStrike" baseline="0" dirty="0">
                <a:solidFill>
                  <a:schemeClr val="accent5"/>
                </a:solidFill>
                <a:latin typeface="Baskerville Old Face" panose="02020602080505020303" pitchFamily="18" charset="0"/>
              </a:rPr>
              <a:t> Tracking of the user’s order history </a:t>
            </a:r>
          </a:p>
          <a:p>
            <a:r>
              <a:rPr lang="en-US" sz="2800" b="1" dirty="0">
                <a:solidFill>
                  <a:schemeClr val="accent5"/>
                </a:solidFill>
                <a:latin typeface="Baskerville Old Face" panose="02020602080505020303" pitchFamily="18" charset="0"/>
              </a:rPr>
              <a:t> </a:t>
            </a:r>
            <a:r>
              <a:rPr lang="en-US" sz="2800" b="1" i="0" u="none" strike="noStrike" baseline="0" dirty="0">
                <a:solidFill>
                  <a:schemeClr val="accent5"/>
                </a:solidFill>
                <a:latin typeface="Baskerville Old Face" panose="02020602080505020303" pitchFamily="18" charset="0"/>
              </a:rPr>
              <a:t>Billing confirmation on email</a:t>
            </a:r>
          </a:p>
          <a:p>
            <a:r>
              <a:rPr lang="en-US" sz="2800" b="1" i="0" u="none" strike="noStrike" baseline="0" dirty="0">
                <a:solidFill>
                  <a:schemeClr val="accent5"/>
                </a:solidFill>
                <a:latin typeface="Baskerville Old Face" panose="02020602080505020303" pitchFamily="18" charset="0"/>
              </a:rPr>
              <a:t> Sorting according to categories </a:t>
            </a:r>
          </a:p>
          <a:p>
            <a:r>
              <a:rPr lang="en-US" sz="2800" b="1" i="0" u="none" strike="noStrike" baseline="0" dirty="0">
                <a:solidFill>
                  <a:schemeClr val="accent5"/>
                </a:solidFill>
                <a:latin typeface="Baskerville Old Face" panose="02020602080505020303" pitchFamily="18" charset="0"/>
              </a:rPr>
              <a:t> Coupons during checkout </a:t>
            </a:r>
          </a:p>
          <a:p>
            <a:pPr marL="0" indent="0">
              <a:buNone/>
            </a:pPr>
            <a:endParaRPr lang="en-US" sz="2800" b="1" dirty="0">
              <a:solidFill>
                <a:schemeClr val="accent5"/>
              </a:solidFill>
              <a:latin typeface="Baskerville Old Face" panose="02020602080505020303" pitchFamily="18" charset="0"/>
            </a:endParaRPr>
          </a:p>
        </p:txBody>
      </p:sp>
    </p:spTree>
    <p:extLst>
      <p:ext uri="{BB962C8B-B14F-4D97-AF65-F5344CB8AC3E}">
        <p14:creationId xmlns:p14="http://schemas.microsoft.com/office/powerpoint/2010/main" val="218075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A178-62BD-43AD-AF22-082C4E1830B7}"/>
              </a:ext>
            </a:extLst>
          </p:cNvPr>
          <p:cNvSpPr>
            <a:spLocks noGrp="1"/>
          </p:cNvSpPr>
          <p:nvPr>
            <p:ph type="title"/>
          </p:nvPr>
        </p:nvSpPr>
        <p:spPr>
          <a:xfrm>
            <a:off x="2381965" y="2435273"/>
            <a:ext cx="7729728" cy="1188720"/>
          </a:xfrm>
        </p:spPr>
        <p:txBody>
          <a:bodyPr>
            <a:normAutofit/>
          </a:bodyPr>
          <a:lstStyle/>
          <a:p>
            <a:r>
              <a:rPr lang="en-US" sz="3200" b="1" dirty="0">
                <a:solidFill>
                  <a:schemeClr val="accent4">
                    <a:lumMod val="50000"/>
                  </a:schemeClr>
                </a:solidFill>
                <a:latin typeface="Baskerville Old Face" panose="02020602080505020303" pitchFamily="18" charset="0"/>
              </a:rPr>
              <a:t>Thank You</a:t>
            </a:r>
          </a:p>
        </p:txBody>
      </p:sp>
    </p:spTree>
    <p:extLst>
      <p:ext uri="{BB962C8B-B14F-4D97-AF65-F5344CB8AC3E}">
        <p14:creationId xmlns:p14="http://schemas.microsoft.com/office/powerpoint/2010/main" val="49449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57D3-0312-4312-B4AE-AD95116F7EC1}"/>
              </a:ext>
            </a:extLst>
          </p:cNvPr>
          <p:cNvSpPr>
            <a:spLocks noGrp="1"/>
          </p:cNvSpPr>
          <p:nvPr>
            <p:ph type="title"/>
          </p:nvPr>
        </p:nvSpPr>
        <p:spPr>
          <a:xfrm>
            <a:off x="2363112" y="776156"/>
            <a:ext cx="7729728" cy="1188720"/>
          </a:xfrm>
        </p:spPr>
        <p:txBody>
          <a:bodyPr>
            <a:normAutofit/>
          </a:bodyPr>
          <a:lstStyle/>
          <a:p>
            <a:r>
              <a:rPr lang="en-US" sz="3200" b="1" dirty="0">
                <a:solidFill>
                  <a:schemeClr val="accent4">
                    <a:lumMod val="50000"/>
                  </a:schemeClr>
                </a:solidFill>
                <a:latin typeface="Baskerville Old Face" panose="02020602080505020303" pitchFamily="18" charset="0"/>
              </a:rPr>
              <a:t>Objective</a:t>
            </a:r>
          </a:p>
        </p:txBody>
      </p:sp>
      <p:sp>
        <p:nvSpPr>
          <p:cNvPr id="3" name="Content Placeholder 2">
            <a:extLst>
              <a:ext uri="{FF2B5EF4-FFF2-40B4-BE49-F238E27FC236}">
                <a16:creationId xmlns:a16="http://schemas.microsoft.com/office/drawing/2014/main" id="{32993F2D-6F7D-493B-9FFD-D6690EA80A9F}"/>
              </a:ext>
            </a:extLst>
          </p:cNvPr>
          <p:cNvSpPr>
            <a:spLocks noGrp="1"/>
          </p:cNvSpPr>
          <p:nvPr>
            <p:ph idx="1"/>
          </p:nvPr>
        </p:nvSpPr>
        <p:spPr>
          <a:xfrm>
            <a:off x="2231136" y="2628617"/>
            <a:ext cx="7729728" cy="3101983"/>
          </a:xfrm>
        </p:spPr>
        <p:txBody>
          <a:bodyPr>
            <a:normAutofit fontScale="92500" lnSpcReduction="10000"/>
          </a:bodyPr>
          <a:lstStyle/>
          <a:p>
            <a:r>
              <a:rPr lang="en-US" sz="2400" b="1" i="0" u="none" strike="noStrike" baseline="0" dirty="0">
                <a:solidFill>
                  <a:schemeClr val="accent5"/>
                </a:solidFill>
                <a:latin typeface="Baskerville Old Face" panose="02020602080505020303" pitchFamily="18" charset="0"/>
              </a:rPr>
              <a:t>The main objective of the project is to learn and implement a real-time application on database for Ecommerce. The Project concentrates on taking order, Shipping the order and maintaining the all details of payment and information of products, customer. The Primary goal of ecommerce is to reach maximum customers at the right time to increase sales and profitability of the business. Ecommerce drives profitable growth by expanding customer reach, reducing cost-to-serve, and creating differentiated customer experiences. </a:t>
            </a:r>
            <a:endParaRPr lang="en-US" sz="2400" b="1" dirty="0">
              <a:solidFill>
                <a:schemeClr val="accent5"/>
              </a:solidFill>
              <a:latin typeface="Baskerville Old Face" panose="02020602080505020303" pitchFamily="18" charset="0"/>
            </a:endParaRPr>
          </a:p>
        </p:txBody>
      </p:sp>
    </p:spTree>
    <p:extLst>
      <p:ext uri="{BB962C8B-B14F-4D97-AF65-F5344CB8AC3E}">
        <p14:creationId xmlns:p14="http://schemas.microsoft.com/office/powerpoint/2010/main" val="122723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FC3A4-3961-4FF3-AC4C-177471215A4A}"/>
              </a:ext>
            </a:extLst>
          </p:cNvPr>
          <p:cNvSpPr>
            <a:spLocks noGrp="1"/>
          </p:cNvSpPr>
          <p:nvPr>
            <p:ph type="title"/>
          </p:nvPr>
        </p:nvSpPr>
        <p:spPr/>
        <p:txBody>
          <a:bodyPr>
            <a:normAutofit/>
          </a:bodyPr>
          <a:lstStyle/>
          <a:p>
            <a:r>
              <a:rPr lang="en-US" sz="3200" b="1" dirty="0">
                <a:solidFill>
                  <a:schemeClr val="accent4">
                    <a:lumMod val="50000"/>
                  </a:schemeClr>
                </a:solidFill>
                <a:latin typeface="Baskerville Old Face" panose="02020602080505020303" pitchFamily="18" charset="0"/>
              </a:rPr>
              <a:t>Features</a:t>
            </a:r>
          </a:p>
        </p:txBody>
      </p:sp>
      <p:sp>
        <p:nvSpPr>
          <p:cNvPr id="3" name="Content Placeholder 2">
            <a:extLst>
              <a:ext uri="{FF2B5EF4-FFF2-40B4-BE49-F238E27FC236}">
                <a16:creationId xmlns:a16="http://schemas.microsoft.com/office/drawing/2014/main" id="{F24B50D0-BE56-43B2-AA6B-22BBC593D79B}"/>
              </a:ext>
            </a:extLst>
          </p:cNvPr>
          <p:cNvSpPr>
            <a:spLocks noGrp="1"/>
          </p:cNvSpPr>
          <p:nvPr>
            <p:ph idx="1"/>
          </p:nvPr>
        </p:nvSpPr>
        <p:spPr>
          <a:xfrm>
            <a:off x="810705" y="2232691"/>
            <a:ext cx="10199802" cy="3470525"/>
          </a:xfrm>
        </p:spPr>
        <p:txBody>
          <a:bodyPr>
            <a:noAutofit/>
          </a:bodyPr>
          <a:lstStyle/>
          <a:p>
            <a:pPr algn="l"/>
            <a:endParaRPr lang="en-US" sz="2000" b="1" i="0" u="none" strike="noStrike" baseline="0" dirty="0">
              <a:solidFill>
                <a:schemeClr val="accent5"/>
              </a:solidFill>
              <a:latin typeface="Baskerville Old Face" panose="02020602080505020303" pitchFamily="18" charset="0"/>
            </a:endParaRPr>
          </a:p>
          <a:p>
            <a:r>
              <a:rPr lang="en-US" sz="2000" b="1" i="0" u="none" strike="noStrike" baseline="0" dirty="0">
                <a:solidFill>
                  <a:schemeClr val="accent5"/>
                </a:solidFill>
                <a:latin typeface="Baskerville Old Face" panose="02020602080505020303" pitchFamily="18" charset="0"/>
              </a:rPr>
              <a:t>Providing single platform to the customer for various type of Products. </a:t>
            </a:r>
          </a:p>
          <a:p>
            <a:r>
              <a:rPr lang="en-US" sz="2000" b="1" i="0" u="none" strike="noStrike" baseline="0" dirty="0">
                <a:solidFill>
                  <a:schemeClr val="accent5"/>
                </a:solidFill>
                <a:latin typeface="Baskerville Old Face" panose="02020602080505020303" pitchFamily="18" charset="0"/>
              </a:rPr>
              <a:t>Providing Payment Gateway. </a:t>
            </a:r>
          </a:p>
          <a:p>
            <a:r>
              <a:rPr lang="en-US" sz="2000" b="1" i="0" u="none" strike="noStrike" baseline="0" dirty="0">
                <a:solidFill>
                  <a:schemeClr val="accent5"/>
                </a:solidFill>
                <a:latin typeface="Baskerville Old Face" panose="02020602080505020303" pitchFamily="18" charset="0"/>
              </a:rPr>
              <a:t>User can visit the site and add the items to cart and checkout without needing to create an account. </a:t>
            </a:r>
          </a:p>
          <a:p>
            <a:r>
              <a:rPr lang="en-US" sz="2000" b="1" i="0" u="none" strike="noStrike" baseline="0" dirty="0">
                <a:solidFill>
                  <a:schemeClr val="accent5"/>
                </a:solidFill>
                <a:latin typeface="Baskerville Old Face" panose="02020602080505020303" pitchFamily="18" charset="0"/>
              </a:rPr>
              <a:t>Customer can order many times and also order same product many time by incrementing count. </a:t>
            </a:r>
          </a:p>
          <a:p>
            <a:r>
              <a:rPr lang="en-US" sz="2000" b="1" i="0" u="none" strike="noStrike" baseline="0" dirty="0">
                <a:solidFill>
                  <a:schemeClr val="accent5"/>
                </a:solidFill>
                <a:latin typeface="Baskerville Old Face" panose="02020602080505020303" pitchFamily="18" charset="0"/>
              </a:rPr>
              <a:t>Administrator can track the details of customer. </a:t>
            </a:r>
          </a:p>
          <a:p>
            <a:r>
              <a:rPr lang="en-US" sz="2000" b="1" i="0" u="none" strike="noStrike" baseline="0" dirty="0">
                <a:solidFill>
                  <a:schemeClr val="accent5"/>
                </a:solidFill>
                <a:latin typeface="Baskerville Old Face" panose="02020602080505020303" pitchFamily="18" charset="0"/>
              </a:rPr>
              <a:t>Administrator can also track the details of unauthenticated customer. </a:t>
            </a:r>
          </a:p>
          <a:p>
            <a:endParaRPr lang="en-US" sz="2000" b="1" dirty="0">
              <a:solidFill>
                <a:schemeClr val="accent5"/>
              </a:solidFill>
              <a:latin typeface="Baskerville Old Face" panose="02020602080505020303" pitchFamily="18" charset="0"/>
            </a:endParaRPr>
          </a:p>
        </p:txBody>
      </p:sp>
    </p:spTree>
    <p:extLst>
      <p:ext uri="{BB962C8B-B14F-4D97-AF65-F5344CB8AC3E}">
        <p14:creationId xmlns:p14="http://schemas.microsoft.com/office/powerpoint/2010/main" val="157725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36A8-3268-4D39-9ED9-44DC65C7D405}"/>
              </a:ext>
            </a:extLst>
          </p:cNvPr>
          <p:cNvSpPr>
            <a:spLocks noGrp="1"/>
          </p:cNvSpPr>
          <p:nvPr>
            <p:ph type="title"/>
          </p:nvPr>
        </p:nvSpPr>
        <p:spPr>
          <a:xfrm>
            <a:off x="772212" y="233150"/>
            <a:ext cx="10515600" cy="1325563"/>
          </a:xfrm>
        </p:spPr>
        <p:txBody>
          <a:bodyPr>
            <a:normAutofit/>
          </a:bodyPr>
          <a:lstStyle/>
          <a:p>
            <a:pPr algn="ctr"/>
            <a:r>
              <a:rPr lang="en-US" sz="3200" b="1" dirty="0">
                <a:solidFill>
                  <a:schemeClr val="accent4">
                    <a:lumMod val="50000"/>
                  </a:schemeClr>
                </a:solidFill>
                <a:latin typeface="Baskerville Old Face" panose="02020602080505020303" pitchFamily="18" charset="0"/>
              </a:rPr>
              <a:t>Django framework</a:t>
            </a:r>
          </a:p>
        </p:txBody>
      </p:sp>
      <p:sp>
        <p:nvSpPr>
          <p:cNvPr id="3" name="Content Placeholder 2">
            <a:extLst>
              <a:ext uri="{FF2B5EF4-FFF2-40B4-BE49-F238E27FC236}">
                <a16:creationId xmlns:a16="http://schemas.microsoft.com/office/drawing/2014/main" id="{08F0F607-AA17-4DF2-B118-F5A89DDAFD82}"/>
              </a:ext>
            </a:extLst>
          </p:cNvPr>
          <p:cNvSpPr>
            <a:spLocks noGrp="1"/>
          </p:cNvSpPr>
          <p:nvPr>
            <p:ph idx="1"/>
          </p:nvPr>
        </p:nvSpPr>
        <p:spPr>
          <a:xfrm>
            <a:off x="772212" y="1938746"/>
            <a:ext cx="10515600" cy="4351338"/>
          </a:xfrm>
        </p:spPr>
        <p:txBody>
          <a:bodyPr>
            <a:normAutofit fontScale="92500" lnSpcReduction="20000"/>
          </a:bodyPr>
          <a:lstStyle/>
          <a:p>
            <a:pPr marL="0" indent="0" algn="l">
              <a:buNone/>
            </a:pPr>
            <a:r>
              <a:rPr lang="en-US" sz="2400" b="1" i="0" u="sng" dirty="0">
                <a:solidFill>
                  <a:schemeClr val="accent3"/>
                </a:solidFill>
                <a:effectLst/>
                <a:latin typeface="Baskerville Old Face" panose="02020602080505020303" pitchFamily="18" charset="0"/>
              </a:rPr>
              <a:t>How does Django Work?</a:t>
            </a:r>
          </a:p>
          <a:p>
            <a:pPr marL="0" indent="0" algn="l">
              <a:buNone/>
            </a:pPr>
            <a:r>
              <a:rPr lang="en-US" sz="2000" b="1" i="0" dirty="0">
                <a:solidFill>
                  <a:schemeClr val="accent5"/>
                </a:solidFill>
                <a:effectLst/>
                <a:latin typeface="Baskerville Old Face" panose="02020602080505020303" pitchFamily="18" charset="0"/>
              </a:rPr>
              <a:t>Django follows the MVT design pattern (Model View Template).</a:t>
            </a:r>
          </a:p>
          <a:p>
            <a:pPr algn="l">
              <a:buFont typeface="Arial" panose="020B0604020202020204" pitchFamily="34" charset="0"/>
              <a:buChar char="•"/>
            </a:pPr>
            <a:r>
              <a:rPr lang="en-US" sz="2000" b="1" i="0" dirty="0">
                <a:solidFill>
                  <a:schemeClr val="accent5"/>
                </a:solidFill>
                <a:effectLst/>
                <a:latin typeface="Baskerville Old Face" panose="02020602080505020303" pitchFamily="18" charset="0"/>
              </a:rPr>
              <a:t>Model - The data you want to present, usually data from a database.</a:t>
            </a:r>
          </a:p>
          <a:p>
            <a:pPr algn="l">
              <a:buFont typeface="Arial" panose="020B0604020202020204" pitchFamily="34" charset="0"/>
              <a:buChar char="•"/>
            </a:pPr>
            <a:r>
              <a:rPr lang="en-US" sz="2000" b="1" i="0" dirty="0">
                <a:solidFill>
                  <a:schemeClr val="accent5"/>
                </a:solidFill>
                <a:effectLst/>
                <a:latin typeface="Baskerville Old Face" panose="02020602080505020303" pitchFamily="18" charset="0"/>
              </a:rPr>
              <a:t>View - A request handler that returns the relevant template and content - based on the request from the user.</a:t>
            </a:r>
          </a:p>
          <a:p>
            <a:pPr algn="l">
              <a:buFont typeface="Arial" panose="020B0604020202020204" pitchFamily="34" charset="0"/>
              <a:buChar char="•"/>
            </a:pPr>
            <a:r>
              <a:rPr lang="en-US" sz="2000" b="1" i="0" dirty="0">
                <a:solidFill>
                  <a:schemeClr val="accent5"/>
                </a:solidFill>
                <a:effectLst/>
                <a:latin typeface="Baskerville Old Face" panose="02020602080505020303" pitchFamily="18" charset="0"/>
              </a:rPr>
              <a:t>Template - A text file (like an HTML file) containing the layout of the web page, with logic on how to display the data.</a:t>
            </a:r>
          </a:p>
          <a:p>
            <a:pPr algn="l">
              <a:buFont typeface="Arial" panose="020B0604020202020204" pitchFamily="34" charset="0"/>
              <a:buChar char="•"/>
            </a:pPr>
            <a:endParaRPr lang="en-US" sz="2000" b="1" dirty="0">
              <a:solidFill>
                <a:schemeClr val="accent5"/>
              </a:solidFill>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solidFill>
                <a:effectLst/>
                <a:latin typeface="Baskerville Old Face" panose="02020602080505020303" pitchFamily="18" charset="0"/>
              </a:rPr>
              <a:t>Why we use the Django framework?</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accent5"/>
              </a:solidFill>
              <a:effectLst/>
              <a:latin typeface="Baskerville Old Face" panose="02020602080505020303"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accent5"/>
                </a:solidFill>
                <a:effectLst/>
                <a:latin typeface="Baskerville Old Face" panose="02020602080505020303" pitchFamily="18" charset="0"/>
              </a:rPr>
              <a:t>It’s fast and simple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accent5"/>
                </a:solidFill>
                <a:effectLst/>
                <a:latin typeface="Baskerville Old Face" panose="02020602080505020303" pitchFamily="18" charset="0"/>
              </a:rPr>
              <a:t>It’s secure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accent5"/>
                </a:solidFill>
                <a:effectLst/>
                <a:latin typeface="Baskerville Old Face" panose="02020602080505020303" pitchFamily="18" charset="0"/>
              </a:rPr>
              <a:t>It suits any web application project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accent5"/>
                </a:solidFill>
                <a:effectLst/>
                <a:latin typeface="Baskerville Old Face" panose="02020602080505020303" pitchFamily="18" charset="0"/>
              </a:rPr>
              <a:t>It’s well-established</a:t>
            </a:r>
          </a:p>
          <a:p>
            <a:pPr algn="l">
              <a:buFont typeface="Arial" panose="020B0604020202020204" pitchFamily="34" charset="0"/>
              <a:buChar char="•"/>
            </a:pPr>
            <a:endParaRPr lang="en-US" sz="2000" b="1" i="0" dirty="0">
              <a:solidFill>
                <a:schemeClr val="accent5"/>
              </a:solidFill>
              <a:effectLst/>
              <a:latin typeface="Baskerville Old Face" panose="02020602080505020303" pitchFamily="18" charset="0"/>
            </a:endParaRPr>
          </a:p>
          <a:p>
            <a:endParaRPr lang="en-US" sz="2000" b="1" dirty="0">
              <a:solidFill>
                <a:schemeClr val="accent5"/>
              </a:solidFill>
              <a:latin typeface="Baskerville Old Face" panose="02020602080505020303" pitchFamily="18" charset="0"/>
            </a:endParaRPr>
          </a:p>
        </p:txBody>
      </p:sp>
    </p:spTree>
    <p:extLst>
      <p:ext uri="{BB962C8B-B14F-4D97-AF65-F5344CB8AC3E}">
        <p14:creationId xmlns:p14="http://schemas.microsoft.com/office/powerpoint/2010/main" val="295816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A795-BD06-461F-9EF7-803362F692CE}"/>
              </a:ext>
            </a:extLst>
          </p:cNvPr>
          <p:cNvSpPr>
            <a:spLocks noGrp="1"/>
          </p:cNvSpPr>
          <p:nvPr>
            <p:ph type="title"/>
          </p:nvPr>
        </p:nvSpPr>
        <p:spPr>
          <a:xfrm>
            <a:off x="662436" y="167162"/>
            <a:ext cx="10515600" cy="1325563"/>
          </a:xfrm>
        </p:spPr>
        <p:txBody>
          <a:bodyPr>
            <a:normAutofit/>
          </a:bodyPr>
          <a:lstStyle/>
          <a:p>
            <a:r>
              <a:rPr lang="en-US" sz="3200" b="1" dirty="0">
                <a:solidFill>
                  <a:schemeClr val="accent4">
                    <a:lumMod val="50000"/>
                  </a:schemeClr>
                </a:solidFill>
                <a:latin typeface="Baskerville Old Face" panose="02020602080505020303" pitchFamily="18" charset="0"/>
              </a:rPr>
              <a:t>Bootstrap</a:t>
            </a:r>
          </a:p>
        </p:txBody>
      </p:sp>
      <p:sp>
        <p:nvSpPr>
          <p:cNvPr id="4" name="Rectangle 1">
            <a:extLst>
              <a:ext uri="{FF2B5EF4-FFF2-40B4-BE49-F238E27FC236}">
                <a16:creationId xmlns:a16="http://schemas.microsoft.com/office/drawing/2014/main" id="{CFB8C943-7CB9-406D-8B15-0CCC53A04660}"/>
              </a:ext>
            </a:extLst>
          </p:cNvPr>
          <p:cNvSpPr>
            <a:spLocks noGrp="1" noChangeArrowheads="1"/>
          </p:cNvSpPr>
          <p:nvPr>
            <p:ph idx="1"/>
          </p:nvPr>
        </p:nvSpPr>
        <p:spPr bwMode="auto">
          <a:xfrm>
            <a:off x="662437" y="1696245"/>
            <a:ext cx="105156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solidFill>
                <a:effectLst/>
                <a:latin typeface="Baskerville Old Face" panose="02020602080505020303" pitchFamily="18" charset="0"/>
              </a:rPr>
              <a:t>What is bootstrap?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solidFill>
                <a:effectLst/>
                <a:latin typeface="Baskerville Old Face" panose="02020602080505020303" pitchFamily="18" charset="0"/>
              </a:rPr>
              <a:t>Bootstrap is a potent front-end framework used to create modern websites and web apps. It’s open-source and free to use, yet features numerous HTML and CSS templates for UI interface elements such as buttons and forms. Bootstrap also supports JavaScript extensions.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solidFill>
                <a:schemeClr val="accent5"/>
              </a:solidFill>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chemeClr val="accent5"/>
                </a:solidFill>
                <a:latin typeface="Baskerville Old Face" panose="02020602080505020303" pitchFamily="18" charset="0"/>
              </a:rPr>
              <a:t>Why do we need bootstrap?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solidFill>
                <a:effectLst/>
                <a:latin typeface="Baskerville Old Face" panose="02020602080505020303" pitchFamily="18" charset="0"/>
              </a:rPr>
              <a:t>Software engineers use Bootstrap for a number of different reasons. It is easy to set up and master, it has a lot of components, a good grid system, styling for many HTML elements ranging from typography to buttons, as well as support of JavaScript plugins, making it even more flexible.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5"/>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solidFill>
                <a:effectLst/>
                <a:latin typeface="Baskerville Old Face" panose="02020602080505020303" pitchFamily="18" charset="0"/>
              </a:rPr>
              <a:t>What are the uses of bootstrap?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5"/>
                </a:solidFill>
                <a:effectLst/>
                <a:latin typeface="Baskerville Old Face" panose="02020602080505020303" pitchFamily="18" charset="0"/>
              </a:rPr>
              <a:t>Bootstrap is great for creating layouts, as its responsive CSS is designed to conform to different devices. It can be employed to ensure consistency, eliminate cross-browser issues, and so 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5"/>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5"/>
              </a:solidFill>
              <a:effectLst/>
              <a:latin typeface="Baskerville Old Face" panose="02020602080505020303" pitchFamily="18" charset="0"/>
            </a:endParaRPr>
          </a:p>
        </p:txBody>
      </p:sp>
    </p:spTree>
    <p:extLst>
      <p:ext uri="{BB962C8B-B14F-4D97-AF65-F5344CB8AC3E}">
        <p14:creationId xmlns:p14="http://schemas.microsoft.com/office/powerpoint/2010/main" val="80771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95CE-EC98-4A74-8C98-DCE169C6C9E8}"/>
              </a:ext>
            </a:extLst>
          </p:cNvPr>
          <p:cNvSpPr>
            <a:spLocks noGrp="1"/>
          </p:cNvSpPr>
          <p:nvPr>
            <p:ph type="title"/>
          </p:nvPr>
        </p:nvSpPr>
        <p:spPr>
          <a:xfrm>
            <a:off x="218387" y="219558"/>
            <a:ext cx="10515600" cy="1325563"/>
          </a:xfrm>
        </p:spPr>
        <p:txBody>
          <a:bodyPr>
            <a:normAutofit/>
          </a:bodyPr>
          <a:lstStyle/>
          <a:p>
            <a:r>
              <a:rPr lang="en-US" sz="3200" b="1" dirty="0" err="1">
                <a:solidFill>
                  <a:schemeClr val="accent4">
                    <a:lumMod val="50000"/>
                  </a:schemeClr>
                </a:solidFill>
                <a:latin typeface="Baskerville Old Face" panose="02020602080505020303" pitchFamily="18" charset="0"/>
              </a:rPr>
              <a:t>Paypal</a:t>
            </a:r>
            <a:r>
              <a:rPr lang="en-US" sz="3200" b="1" dirty="0">
                <a:solidFill>
                  <a:schemeClr val="accent4">
                    <a:lumMod val="50000"/>
                  </a:schemeClr>
                </a:solidFill>
                <a:latin typeface="Baskerville Old Face" panose="02020602080505020303" pitchFamily="18" charset="0"/>
              </a:rPr>
              <a:t> Integration </a:t>
            </a:r>
          </a:p>
        </p:txBody>
      </p:sp>
      <p:sp>
        <p:nvSpPr>
          <p:cNvPr id="3" name="Content Placeholder 2">
            <a:extLst>
              <a:ext uri="{FF2B5EF4-FFF2-40B4-BE49-F238E27FC236}">
                <a16:creationId xmlns:a16="http://schemas.microsoft.com/office/drawing/2014/main" id="{01F859F2-DF81-4948-A9AA-065394DA1181}"/>
              </a:ext>
            </a:extLst>
          </p:cNvPr>
          <p:cNvSpPr>
            <a:spLocks noGrp="1"/>
          </p:cNvSpPr>
          <p:nvPr>
            <p:ph idx="1"/>
          </p:nvPr>
        </p:nvSpPr>
        <p:spPr>
          <a:xfrm>
            <a:off x="559324" y="1884486"/>
            <a:ext cx="4637987" cy="3852273"/>
          </a:xfrm>
        </p:spPr>
        <p:txBody>
          <a:bodyPr>
            <a:normAutofit/>
          </a:bodyPr>
          <a:lstStyle/>
          <a:p>
            <a:r>
              <a:rPr lang="en-US" sz="2400" b="1" i="0" dirty="0">
                <a:solidFill>
                  <a:schemeClr val="accent5"/>
                </a:solidFill>
                <a:effectLst/>
                <a:latin typeface="Baskerville Old Face" panose="02020602080505020303" pitchFamily="18" charset="0"/>
              </a:rPr>
              <a:t>Payment integration will be handled with PayPal offering the ability to checkout with a PayPal account and checkout with PayPal debit/credit card. Stripe integration is simple to add but for the purpose of international transactions we will focus on PayPal for international availability and security.</a:t>
            </a:r>
          </a:p>
          <a:p>
            <a:endParaRPr lang="en-US" sz="2400" b="1" dirty="0">
              <a:solidFill>
                <a:schemeClr val="accent5"/>
              </a:solidFill>
              <a:latin typeface="Baskerville Old Face" panose="02020602080505020303" pitchFamily="18" charset="0"/>
            </a:endParaRPr>
          </a:p>
        </p:txBody>
      </p:sp>
      <p:pic>
        <p:nvPicPr>
          <p:cNvPr id="6" name="Picture 2">
            <a:extLst>
              <a:ext uri="{FF2B5EF4-FFF2-40B4-BE49-F238E27FC236}">
                <a16:creationId xmlns:a16="http://schemas.microsoft.com/office/drawing/2014/main" id="{2D1F5068-7BC2-4007-81BE-FD1641945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187" y="1884486"/>
            <a:ext cx="6269611" cy="4356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14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AD480-E58C-4F0B-AB40-3E86D5DA2637}"/>
              </a:ext>
            </a:extLst>
          </p:cNvPr>
          <p:cNvSpPr>
            <a:spLocks noGrp="1"/>
          </p:cNvSpPr>
          <p:nvPr>
            <p:ph type="title"/>
          </p:nvPr>
        </p:nvSpPr>
        <p:spPr>
          <a:xfrm>
            <a:off x="734505" y="129455"/>
            <a:ext cx="10515600" cy="749545"/>
          </a:xfrm>
        </p:spPr>
        <p:txBody>
          <a:bodyPr>
            <a:noAutofit/>
          </a:bodyPr>
          <a:lstStyle/>
          <a:p>
            <a:pPr algn="ctr"/>
            <a:r>
              <a:rPr lang="en-US" sz="3200" b="1" dirty="0">
                <a:solidFill>
                  <a:schemeClr val="accent4">
                    <a:lumMod val="50000"/>
                  </a:schemeClr>
                </a:solidFill>
                <a:latin typeface="Baskerville Old Face" panose="02020602080505020303" pitchFamily="18" charset="0"/>
              </a:rPr>
              <a:t>Modules</a:t>
            </a:r>
          </a:p>
        </p:txBody>
      </p:sp>
      <p:sp>
        <p:nvSpPr>
          <p:cNvPr id="3" name="Content Placeholder 2">
            <a:extLst>
              <a:ext uri="{FF2B5EF4-FFF2-40B4-BE49-F238E27FC236}">
                <a16:creationId xmlns:a16="http://schemas.microsoft.com/office/drawing/2014/main" id="{8391A34C-FC74-4AEB-A819-272C57300ECB}"/>
              </a:ext>
            </a:extLst>
          </p:cNvPr>
          <p:cNvSpPr>
            <a:spLocks noGrp="1"/>
          </p:cNvSpPr>
          <p:nvPr>
            <p:ph idx="1"/>
          </p:nvPr>
        </p:nvSpPr>
        <p:spPr>
          <a:xfrm>
            <a:off x="734505" y="879000"/>
            <a:ext cx="11067854" cy="4942052"/>
          </a:xfrm>
        </p:spPr>
        <p:txBody>
          <a:bodyPr>
            <a:noAutofit/>
          </a:bodyPr>
          <a:lstStyle/>
          <a:p>
            <a:pPr marL="0" indent="0">
              <a:buNone/>
            </a:pPr>
            <a:r>
              <a:rPr lang="en-US" sz="2000" b="1" i="0" u="none" strike="noStrike" baseline="0" dirty="0">
                <a:solidFill>
                  <a:schemeClr val="accent5"/>
                </a:solidFill>
                <a:latin typeface="Baskerville Old Face" panose="02020602080505020303" pitchFamily="18" charset="0"/>
              </a:rPr>
              <a:t>• Customer</a:t>
            </a:r>
          </a:p>
          <a:p>
            <a:pPr marL="914400" lvl="4" indent="0">
              <a:buNone/>
            </a:pPr>
            <a:r>
              <a:rPr lang="en-US" sz="1800" b="1" i="0" u="none" strike="noStrike" baseline="0" dirty="0">
                <a:solidFill>
                  <a:schemeClr val="accent5"/>
                </a:solidFill>
                <a:latin typeface="Baskerville Old Face" panose="02020602080505020303" pitchFamily="18" charset="0"/>
              </a:rPr>
              <a:t>(Authenticated Guest) </a:t>
            </a:r>
          </a:p>
          <a:p>
            <a:pPr marL="1428750" lvl="7" indent="0">
              <a:buNone/>
            </a:pPr>
            <a:r>
              <a:rPr lang="en-US" sz="1800" b="1" i="0" u="none" strike="noStrike" baseline="0" dirty="0">
                <a:solidFill>
                  <a:schemeClr val="accent5"/>
                </a:solidFill>
                <a:latin typeface="Baskerville Old Face" panose="02020602080505020303" pitchFamily="18" charset="0"/>
              </a:rPr>
              <a:t>-Add to cart </a:t>
            </a:r>
          </a:p>
          <a:p>
            <a:pPr marL="1428750" lvl="7" indent="0">
              <a:buNone/>
            </a:pPr>
            <a:r>
              <a:rPr lang="en-US" sz="1800" b="1" i="0" u="none" strike="noStrike" baseline="0" dirty="0">
                <a:solidFill>
                  <a:schemeClr val="accent5"/>
                </a:solidFill>
                <a:latin typeface="Baskerville Old Face" panose="02020602080505020303" pitchFamily="18" charset="0"/>
              </a:rPr>
              <a:t>-Update cart </a:t>
            </a:r>
          </a:p>
          <a:p>
            <a:pPr marL="1428750" lvl="7" indent="0">
              <a:buNone/>
            </a:pPr>
            <a:r>
              <a:rPr lang="en-US" sz="1800" b="1" i="0" u="none" strike="noStrike" baseline="0" dirty="0">
                <a:solidFill>
                  <a:schemeClr val="accent5"/>
                </a:solidFill>
                <a:latin typeface="Baskerville Old Face" panose="02020602080505020303" pitchFamily="18" charset="0"/>
              </a:rPr>
              <a:t>-Checkout </a:t>
            </a:r>
          </a:p>
          <a:p>
            <a:pPr marL="914400" lvl="4" indent="0">
              <a:buNone/>
            </a:pPr>
            <a:r>
              <a:rPr lang="en-US" sz="1800" b="1" i="0" u="none" strike="noStrike" baseline="0" dirty="0">
                <a:solidFill>
                  <a:schemeClr val="accent5"/>
                </a:solidFill>
                <a:latin typeface="Baskerville Old Face" panose="02020602080505020303" pitchFamily="18" charset="0"/>
              </a:rPr>
              <a:t>(Unauthenticated Guest) </a:t>
            </a:r>
          </a:p>
          <a:p>
            <a:pPr marL="1428750" lvl="7" indent="0">
              <a:buNone/>
            </a:pPr>
            <a:r>
              <a:rPr lang="en-US" sz="1800" b="1" i="0" u="none" strike="noStrike" baseline="0" dirty="0">
                <a:solidFill>
                  <a:schemeClr val="accent5"/>
                </a:solidFill>
                <a:latin typeface="Baskerville Old Face" panose="02020602080505020303" pitchFamily="18" charset="0"/>
              </a:rPr>
              <a:t>- Add to cart </a:t>
            </a:r>
          </a:p>
          <a:p>
            <a:pPr marL="1428750" lvl="7" indent="0">
              <a:buNone/>
            </a:pPr>
            <a:r>
              <a:rPr lang="en-US" sz="1800" b="1" i="0" u="none" strike="noStrike" baseline="0" dirty="0">
                <a:solidFill>
                  <a:schemeClr val="accent5"/>
                </a:solidFill>
                <a:latin typeface="Baskerville Old Face" panose="02020602080505020303" pitchFamily="18" charset="0"/>
              </a:rPr>
              <a:t>- Checkout without ever needing to create an account. </a:t>
            </a:r>
          </a:p>
          <a:p>
            <a:pPr marL="0" indent="0">
              <a:buNone/>
            </a:pPr>
            <a:r>
              <a:rPr lang="en-US" sz="2000" b="1" i="0" u="none" strike="noStrike" baseline="0" dirty="0">
                <a:solidFill>
                  <a:schemeClr val="accent5"/>
                </a:solidFill>
                <a:latin typeface="Baskerville Old Face" panose="02020602080505020303" pitchFamily="18" charset="0"/>
              </a:rPr>
              <a:t>• Payment Module </a:t>
            </a:r>
          </a:p>
          <a:p>
            <a:pPr marL="914400" lvl="4" indent="0">
              <a:buNone/>
            </a:pPr>
            <a:r>
              <a:rPr lang="en-US" sz="1800" b="1" i="0" u="none" strike="noStrike" baseline="0" dirty="0">
                <a:solidFill>
                  <a:schemeClr val="accent5"/>
                </a:solidFill>
                <a:latin typeface="Baskerville Old Face" panose="02020602080505020303" pitchFamily="18" charset="0"/>
              </a:rPr>
              <a:t>-PayPal will give the user the ability to do quick checkout using their PayPal account OR Credit/Debit card. </a:t>
            </a:r>
          </a:p>
          <a:p>
            <a:pPr marL="0" indent="0">
              <a:buNone/>
            </a:pPr>
            <a:r>
              <a:rPr lang="en-US" sz="2000" b="1" i="0" u="none" strike="noStrike" baseline="0" dirty="0">
                <a:solidFill>
                  <a:schemeClr val="accent5"/>
                </a:solidFill>
                <a:latin typeface="Baskerville Old Face" panose="02020602080505020303" pitchFamily="18" charset="0"/>
              </a:rPr>
              <a:t>• Cart Module </a:t>
            </a:r>
          </a:p>
          <a:p>
            <a:pPr marL="914400" lvl="4" indent="0">
              <a:buNone/>
            </a:pPr>
            <a:r>
              <a:rPr lang="en-US" sz="1800" b="1" i="0" u="none" strike="noStrike" baseline="0" dirty="0">
                <a:solidFill>
                  <a:schemeClr val="accent5"/>
                </a:solidFill>
                <a:latin typeface="Baskerville Old Face" panose="02020602080505020303" pitchFamily="18" charset="0"/>
              </a:rPr>
              <a:t>- Its stores the count and Product info from user. </a:t>
            </a:r>
          </a:p>
          <a:p>
            <a:pPr marL="0" indent="0">
              <a:buNone/>
            </a:pPr>
            <a:r>
              <a:rPr lang="en-US" sz="2000" b="1" i="0" u="none" strike="noStrike" baseline="0" dirty="0">
                <a:solidFill>
                  <a:schemeClr val="accent5"/>
                </a:solidFill>
                <a:latin typeface="Baskerville Old Face" panose="02020602080505020303" pitchFamily="18" charset="0"/>
              </a:rPr>
              <a:t>• Checkout Module </a:t>
            </a:r>
          </a:p>
          <a:p>
            <a:pPr marL="914400" lvl="4" indent="0">
              <a:buNone/>
            </a:pPr>
            <a:r>
              <a:rPr lang="en-US" sz="1800" b="1" i="0" u="none" strike="noStrike" baseline="0" dirty="0">
                <a:solidFill>
                  <a:schemeClr val="accent5"/>
                </a:solidFill>
                <a:latin typeface="Baskerville Old Face" panose="02020602080505020303" pitchFamily="18" charset="0"/>
              </a:rPr>
              <a:t>-Retrieve data from database and show it to the customer to proceed further. </a:t>
            </a:r>
            <a:endParaRPr lang="en-US" sz="1800" b="1" dirty="0">
              <a:solidFill>
                <a:schemeClr val="accent5"/>
              </a:solidFill>
              <a:latin typeface="Baskerville Old Face" panose="02020602080505020303" pitchFamily="18" charset="0"/>
            </a:endParaRPr>
          </a:p>
        </p:txBody>
      </p:sp>
    </p:spTree>
    <p:extLst>
      <p:ext uri="{BB962C8B-B14F-4D97-AF65-F5344CB8AC3E}">
        <p14:creationId xmlns:p14="http://schemas.microsoft.com/office/powerpoint/2010/main" val="211203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B05B-41B7-4793-8811-03AC08A95B73}"/>
              </a:ext>
            </a:extLst>
          </p:cNvPr>
          <p:cNvSpPr>
            <a:spLocks noGrp="1"/>
          </p:cNvSpPr>
          <p:nvPr>
            <p:ph type="title"/>
          </p:nvPr>
        </p:nvSpPr>
        <p:spPr>
          <a:xfrm>
            <a:off x="2231136" y="229401"/>
            <a:ext cx="7729728" cy="1033791"/>
          </a:xfrm>
        </p:spPr>
        <p:txBody>
          <a:bodyPr>
            <a:normAutofit/>
          </a:bodyPr>
          <a:lstStyle/>
          <a:p>
            <a:r>
              <a:rPr kumimoji="0" lang="en-US" altLang="en-US" sz="3200" b="1" i="0" u="none" strike="noStrike" cap="none" normalizeH="0" baseline="0" dirty="0">
                <a:ln>
                  <a:noFill/>
                </a:ln>
                <a:solidFill>
                  <a:schemeClr val="accent4">
                    <a:lumMod val="50000"/>
                  </a:schemeClr>
                </a:solidFill>
                <a:effectLst/>
                <a:latin typeface="Baskerville Old Face" panose="02020602080505020303" pitchFamily="18" charset="0"/>
              </a:rPr>
              <a:t>Models</a:t>
            </a:r>
            <a:endParaRPr lang="en-US" sz="2400" dirty="0">
              <a:solidFill>
                <a:schemeClr val="accent4">
                  <a:lumMod val="50000"/>
                </a:schemeClr>
              </a:solidFill>
              <a:latin typeface="Baskerville Old Face" panose="02020602080505020303" pitchFamily="18" charset="0"/>
            </a:endParaRPr>
          </a:p>
        </p:txBody>
      </p:sp>
      <p:pic>
        <p:nvPicPr>
          <p:cNvPr id="1026" name="Picture 2">
            <a:hlinkClick r:id="rId2"/>
            <a:extLst>
              <a:ext uri="{FF2B5EF4-FFF2-40B4-BE49-F238E27FC236}">
                <a16:creationId xmlns:a16="http://schemas.microsoft.com/office/drawing/2014/main" id="{F55B04DD-1F21-4425-A4F7-CA530561E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58" y="1630836"/>
            <a:ext cx="9455084" cy="489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93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9C1A1C-2CD0-4CC2-84D6-F90FAE173757}"/>
              </a:ext>
            </a:extLst>
          </p:cNvPr>
          <p:cNvSpPr>
            <a:spLocks noGrp="1"/>
          </p:cNvSpPr>
          <p:nvPr>
            <p:ph idx="1"/>
          </p:nvPr>
        </p:nvSpPr>
        <p:spPr>
          <a:xfrm>
            <a:off x="461127" y="452487"/>
            <a:ext cx="11020720" cy="5196575"/>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5"/>
                </a:solidFill>
                <a:effectLst/>
                <a:latin typeface="Baskerville Old Face" panose="02020602080505020303" pitchFamily="18" charset="0"/>
              </a:rPr>
              <a:t>This project will consist of 6 Models, so let's summarize each 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3"/>
                </a:solidFill>
                <a:effectLst>
                  <a:outerShdw blurRad="38100" dist="38100" dir="2700000" algn="tl">
                    <a:srgbClr val="000000">
                      <a:alpha val="43137"/>
                    </a:srgbClr>
                  </a:outerShdw>
                </a:effectLst>
                <a:latin typeface="Baskerville Old Face" panose="02020602080505020303" pitchFamily="18" charset="0"/>
              </a:rPr>
              <a:t>1. USER - </a:t>
            </a:r>
            <a:r>
              <a:rPr kumimoji="0" lang="en-US" altLang="en-US" sz="2400" b="1" i="0" u="none" strike="noStrike" cap="none" normalizeH="0" baseline="0" dirty="0">
                <a:ln>
                  <a:noFill/>
                </a:ln>
                <a:solidFill>
                  <a:schemeClr val="accent5"/>
                </a:solidFill>
                <a:effectLst/>
                <a:latin typeface="Baskerville Old Face" panose="02020602080505020303" pitchFamily="18" charset="0"/>
              </a:rPr>
              <a:t>Built in Django user model,  instance created for each customer who registers.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3"/>
                </a:solidFill>
                <a:effectLst>
                  <a:outerShdw blurRad="38100" dist="38100" dir="2700000" algn="tl">
                    <a:srgbClr val="000000">
                      <a:alpha val="43137"/>
                    </a:srgbClr>
                  </a:outerShdw>
                </a:effectLst>
                <a:latin typeface="Baskerville Old Face" panose="02020602080505020303" pitchFamily="18" charset="0"/>
              </a:rPr>
              <a:t>2. CUSTOMER - </a:t>
            </a:r>
            <a:r>
              <a:rPr kumimoji="0" lang="en-US" altLang="en-US" sz="2400" b="1" i="0" u="none" strike="noStrike" cap="none" normalizeH="0" baseline="0" dirty="0">
                <a:ln>
                  <a:noFill/>
                </a:ln>
                <a:solidFill>
                  <a:schemeClr val="accent5"/>
                </a:solidFill>
                <a:effectLst/>
                <a:latin typeface="Baskerville Old Face" panose="02020602080505020303" pitchFamily="18" charset="0"/>
              </a:rPr>
              <a:t>Along with a User model, each customer will contain a Customer model that holds a one to one relationship to each user. (One-To-One Field)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3"/>
                </a:solidFill>
                <a:effectLst>
                  <a:outerShdw blurRad="38100" dist="38100" dir="2700000" algn="tl">
                    <a:srgbClr val="000000">
                      <a:alpha val="43137"/>
                    </a:srgbClr>
                  </a:outerShdw>
                </a:effectLst>
                <a:latin typeface="Baskerville Old Face" panose="02020602080505020303" pitchFamily="18" charset="0"/>
              </a:rPr>
              <a:t>3. PRODUCT - </a:t>
            </a:r>
            <a:r>
              <a:rPr kumimoji="0" lang="en-US" altLang="en-US" sz="2400" b="1" i="0" u="none" strike="noStrike" cap="none" normalizeH="0" baseline="0" dirty="0">
                <a:ln>
                  <a:noFill/>
                </a:ln>
                <a:solidFill>
                  <a:schemeClr val="accent5"/>
                </a:solidFill>
                <a:effectLst/>
                <a:latin typeface="Baskerville Old Face" panose="02020602080505020303" pitchFamily="18" charset="0"/>
              </a:rPr>
              <a:t>The product model represents product types we have in store.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3"/>
                </a:solidFill>
                <a:effectLst>
                  <a:outerShdw blurRad="38100" dist="38100" dir="2700000" algn="tl">
                    <a:srgbClr val="000000">
                      <a:alpha val="43137"/>
                    </a:srgbClr>
                  </a:outerShdw>
                </a:effectLst>
                <a:latin typeface="Baskerville Old Face" panose="02020602080505020303" pitchFamily="18" charset="0"/>
              </a:rPr>
              <a:t>4. ORDER - </a:t>
            </a:r>
            <a:r>
              <a:rPr kumimoji="0" lang="en-US" altLang="en-US" sz="2400" b="1" i="0" u="none" strike="noStrike" cap="none" normalizeH="0" baseline="0" dirty="0">
                <a:ln>
                  <a:noFill/>
                </a:ln>
                <a:solidFill>
                  <a:schemeClr val="accent5"/>
                </a:solidFill>
                <a:effectLst/>
                <a:latin typeface="Baskerville Old Face" panose="02020602080505020303" pitchFamily="18" charset="0"/>
              </a:rPr>
              <a:t>The order model will represent a transaction that is placed or pending. The model will hold information such as the transaction ID, data completed and order status. This model will be a child or the customer model but a parent to Order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3"/>
                </a:solidFill>
                <a:effectLst>
                  <a:outerShdw blurRad="38100" dist="38100" dir="2700000" algn="tl">
                    <a:srgbClr val="000000">
                      <a:alpha val="43137"/>
                    </a:srgbClr>
                  </a:outerShdw>
                </a:effectLst>
                <a:latin typeface="Baskerville Old Face" panose="02020602080505020303" pitchFamily="18" charset="0"/>
              </a:rPr>
              <a:t>5. ORDERITEM </a:t>
            </a:r>
            <a:r>
              <a:rPr kumimoji="0" lang="en-US" altLang="en-US" sz="2400" b="1" i="0" u="none" strike="noStrike" cap="none" normalizeH="0" baseline="0" dirty="0">
                <a:ln>
                  <a:noFill/>
                </a:ln>
                <a:solidFill>
                  <a:schemeClr val="accent5"/>
                </a:solidFill>
                <a:effectLst/>
                <a:latin typeface="Baskerville Old Face" panose="02020602080505020303" pitchFamily="18" charset="0"/>
              </a:rPr>
              <a:t>- An order Item is one item with an order. For example, a shopping cart may consist of many items but is all part of one order. Therefore the </a:t>
            </a:r>
            <a:r>
              <a:rPr kumimoji="0" lang="en-US" altLang="en-US" sz="2400" b="1" i="0" u="none" strike="noStrike" cap="none" normalizeH="0" baseline="0" dirty="0" err="1">
                <a:ln>
                  <a:noFill/>
                </a:ln>
                <a:solidFill>
                  <a:schemeClr val="accent5"/>
                </a:solidFill>
                <a:effectLst/>
                <a:latin typeface="Baskerville Old Face" panose="02020602080505020303" pitchFamily="18" charset="0"/>
              </a:rPr>
              <a:t>OrderItem</a:t>
            </a:r>
            <a:r>
              <a:rPr kumimoji="0" lang="en-US" altLang="en-US" sz="2400" b="1" i="0" u="none" strike="noStrike" cap="none" normalizeH="0" baseline="0" dirty="0">
                <a:ln>
                  <a:noFill/>
                </a:ln>
                <a:solidFill>
                  <a:schemeClr val="accent5"/>
                </a:solidFill>
                <a:effectLst/>
                <a:latin typeface="Baskerville Old Face" panose="02020602080505020303" pitchFamily="18" charset="0"/>
              </a:rPr>
              <a:t> model will be a child of the PRODUCT model AND the ORDER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3"/>
                </a:solidFill>
                <a:effectLst>
                  <a:outerShdw blurRad="38100" dist="38100" dir="2700000" algn="tl">
                    <a:srgbClr val="000000">
                      <a:alpha val="43137"/>
                    </a:srgbClr>
                  </a:outerShdw>
                </a:effectLst>
                <a:latin typeface="Baskerville Old Face" panose="02020602080505020303" pitchFamily="18" charset="0"/>
              </a:rPr>
              <a:t>6. SHIPPING - </a:t>
            </a:r>
            <a:r>
              <a:rPr kumimoji="0" lang="en-US" altLang="en-US" sz="2400" b="1" i="0" u="none" strike="noStrike" cap="none" normalizeH="0" baseline="0" dirty="0">
                <a:ln>
                  <a:noFill/>
                </a:ln>
                <a:solidFill>
                  <a:schemeClr val="accent5"/>
                </a:solidFill>
                <a:effectLst/>
                <a:latin typeface="Baskerville Old Face" panose="02020602080505020303" pitchFamily="18" charset="0"/>
              </a:rPr>
              <a:t>Not every order will need shipping information. For orders containing physical products that need to be shipping we will need to create an instance of the shipping model to know where to send the order. Shipping will simply be a child of the order model when necessary.</a:t>
            </a:r>
            <a:endParaRPr lang="en-US" sz="2400" b="1" dirty="0">
              <a:solidFill>
                <a:schemeClr val="accent5"/>
              </a:solidFill>
              <a:latin typeface="Baskerville Old Face" panose="02020602080505020303" pitchFamily="18" charset="0"/>
            </a:endParaRPr>
          </a:p>
        </p:txBody>
      </p:sp>
    </p:spTree>
    <p:extLst>
      <p:ext uri="{BB962C8B-B14F-4D97-AF65-F5344CB8AC3E}">
        <p14:creationId xmlns:p14="http://schemas.microsoft.com/office/powerpoint/2010/main" val="346784659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115</TotalTime>
  <Words>882</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Baskerville Old Face</vt:lpstr>
      <vt:lpstr>Calibri</vt:lpstr>
      <vt:lpstr>Gill Sans MT</vt:lpstr>
      <vt:lpstr>Wingdings</vt:lpstr>
      <vt:lpstr>Parcel</vt:lpstr>
      <vt:lpstr>Ecommerce Website</vt:lpstr>
      <vt:lpstr>Objective</vt:lpstr>
      <vt:lpstr>Features</vt:lpstr>
      <vt:lpstr>Django framework</vt:lpstr>
      <vt:lpstr>Bootstrap</vt:lpstr>
      <vt:lpstr>Paypal Integration </vt:lpstr>
      <vt:lpstr>Modules</vt:lpstr>
      <vt:lpstr>Models</vt:lpstr>
      <vt:lpstr>PowerPoint Presentation</vt:lpstr>
      <vt:lpstr>PowerPoint Presentation</vt:lpstr>
      <vt:lpstr>Advantages </vt:lpstr>
      <vt:lpstr>Output screens</vt:lpstr>
      <vt:lpstr>PowerPoint Presentation</vt:lpstr>
      <vt:lpstr>PowerPoint Presentation</vt:lpstr>
      <vt:lpstr>PowerPoint Presentation</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using Django</dc:title>
  <dc:creator>Harshit Singh</dc:creator>
  <cp:lastModifiedBy>Harshit Singh</cp:lastModifiedBy>
  <cp:revision>46</cp:revision>
  <dcterms:created xsi:type="dcterms:W3CDTF">2022-05-22T13:51:16Z</dcterms:created>
  <dcterms:modified xsi:type="dcterms:W3CDTF">2022-06-03T05:50:33Z</dcterms:modified>
</cp:coreProperties>
</file>