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0" r:id="rId2"/>
    <p:sldId id="257" r:id="rId3"/>
    <p:sldId id="271" r:id="rId4"/>
    <p:sldId id="284" r:id="rId5"/>
    <p:sldId id="280" r:id="rId6"/>
    <p:sldId id="276" r:id="rId7"/>
    <p:sldId id="277" r:id="rId8"/>
    <p:sldId id="285" r:id="rId9"/>
    <p:sldId id="286" r:id="rId10"/>
    <p:sldId id="287" r:id="rId11"/>
    <p:sldId id="279" r:id="rId12"/>
    <p:sldId id="288"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p:cViewPr varScale="1">
        <p:scale>
          <a:sx n="98" d="100"/>
          <a:sy n="98" d="100"/>
        </p:scale>
        <p:origin x="1066" y="86"/>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E83BD-954F-4E46-AD6D-5873262F2C68}" type="datetimeFigureOut">
              <a:rPr lang="en-IN" smtClean="0"/>
              <a:t>30-06-2023</a:t>
            </a:fld>
            <a:endParaRPr lang="en-IN"/>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6D55B-94F2-4D76-9BB0-9FC62FBE00FC}" type="slidenum">
              <a:rPr lang="en-IN" smtClean="0"/>
              <a:t>‹#›</a:t>
            </a:fld>
            <a:endParaRPr lang="en-IN"/>
          </a:p>
        </p:txBody>
      </p:sp>
    </p:spTree>
    <p:extLst>
      <p:ext uri="{BB962C8B-B14F-4D97-AF65-F5344CB8AC3E}">
        <p14:creationId xmlns:p14="http://schemas.microsoft.com/office/powerpoint/2010/main" val="200335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86D55B-94F2-4D76-9BB0-9FC62FBE00FC}" type="slidenum">
              <a:rPr lang="en-IN" smtClean="0"/>
              <a:t>6</a:t>
            </a:fld>
            <a:endParaRPr lang="en-IN"/>
          </a:p>
        </p:txBody>
      </p:sp>
    </p:spTree>
    <p:extLst>
      <p:ext uri="{BB962C8B-B14F-4D97-AF65-F5344CB8AC3E}">
        <p14:creationId xmlns:p14="http://schemas.microsoft.com/office/powerpoint/2010/main" val="354968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764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122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728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103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18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793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058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37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169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2"/>
            <a:ext cx="3008313" cy="9683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10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977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6/30/2023</a:t>
            </a:fld>
            <a:endParaRPr lang="en-US"/>
          </a:p>
        </p:txBody>
      </p:sp>
      <p:sp>
        <p:nvSpPr>
          <p:cNvPr id="5" name="Footer Placeholder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02417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52500"/>
          </a:xfrm>
        </p:spPr>
        <p:txBody>
          <a:bodyPr>
            <a:noAutofit/>
          </a:bodyPr>
          <a:lstStyle/>
          <a:p>
            <a:pPr algn="ctr"/>
            <a:r>
              <a:rPr lang="en-US" sz="2800" b="1" dirty="0">
                <a:solidFill>
                  <a:schemeClr val="tx1"/>
                </a:solidFill>
                <a:latin typeface="Times New Roman" pitchFamily="18" charset="0"/>
                <a:cs typeface="Times New Roman" pitchFamily="18" charset="0"/>
              </a:rPr>
              <a:t>A  Mini Project Presentation on</a:t>
            </a:r>
            <a:br>
              <a:rPr lang="en-US" sz="2800" b="1" dirty="0">
                <a:solidFill>
                  <a:schemeClr val="tx1"/>
                </a:solidFill>
                <a:latin typeface="Times New Roman" pitchFamily="18" charset="0"/>
                <a:cs typeface="Times New Roman" pitchFamily="18" charset="0"/>
              </a:rPr>
            </a:br>
            <a:r>
              <a:rPr lang="en-US" sz="2800" b="1" dirty="0">
                <a:solidFill>
                  <a:srgbClr val="002060"/>
                </a:solidFill>
                <a:latin typeface="Times New Roman" pitchFamily="18" charset="0"/>
                <a:cs typeface="Times New Roman" pitchFamily="18" charset="0"/>
              </a:rPr>
              <a:t>“Electronic waste recycling program”</a:t>
            </a:r>
          </a:p>
        </p:txBody>
      </p:sp>
      <p:sp>
        <p:nvSpPr>
          <p:cNvPr id="3" name="Subtitle 2"/>
          <p:cNvSpPr>
            <a:spLocks noGrp="1"/>
          </p:cNvSpPr>
          <p:nvPr>
            <p:ph type="subTitle" idx="1"/>
          </p:nvPr>
        </p:nvSpPr>
        <p:spPr>
          <a:xfrm>
            <a:off x="0" y="1714500"/>
            <a:ext cx="9138745" cy="4000500"/>
          </a:xfrm>
        </p:spPr>
        <p:txBody>
          <a:bodyPr>
            <a:noAutofit/>
          </a:bodyPr>
          <a:lstStyle/>
          <a:p>
            <a:pPr algn="ctr">
              <a:lnSpc>
                <a:spcPct val="120000"/>
              </a:lnSpc>
              <a:spcBef>
                <a:spcPct val="0"/>
              </a:spcBef>
            </a:pPr>
            <a:r>
              <a:rPr lang="en-US" sz="2400" b="1" dirty="0">
                <a:solidFill>
                  <a:schemeClr val="tx1"/>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Presented by:       </a:t>
            </a:r>
          </a:p>
          <a:p>
            <a:pPr algn="l">
              <a:lnSpc>
                <a:spcPct val="120000"/>
              </a:lnSpc>
              <a:spcBef>
                <a:spcPct val="0"/>
              </a:spcBef>
            </a:pPr>
            <a:r>
              <a:rPr lang="en-US" sz="2000" b="1" dirty="0">
                <a:solidFill>
                  <a:schemeClr val="accent5">
                    <a:lumMod val="75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US" sz="2000" b="1" dirty="0" err="1">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Rakshita</a:t>
            </a:r>
            <a:r>
              <a:rPr lang="en-US" sz="20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US" sz="2000" b="1" dirty="0" err="1">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Mathod</a:t>
            </a:r>
            <a:r>
              <a:rPr lang="en-US" sz="20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(2JR20CS065)                       </a:t>
            </a:r>
            <a:r>
              <a:rPr lang="en-US" sz="2000" b="1" dirty="0" err="1">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Rakshita</a:t>
            </a:r>
            <a:r>
              <a:rPr lang="en-US" sz="20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US" sz="2000" b="1" dirty="0" err="1">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Halaj</a:t>
            </a:r>
            <a:r>
              <a:rPr lang="en-US" sz="2000" b="1" dirty="0">
                <a:solidFill>
                  <a:srgbClr val="002060"/>
                </a:solidFill>
                <a:effectLst>
                  <a:outerShdw blurRad="50000" dist="30000" dir="5400000" algn="tl" rotWithShape="0">
                    <a:srgbClr val="000000">
                      <a:alpha val="30000"/>
                    </a:srgbClr>
                  </a:outerShdw>
                </a:effectLst>
                <a:latin typeface="Times New Roman" pitchFamily="18" charset="0"/>
                <a:cs typeface="Times New Roman" pitchFamily="18" charset="0"/>
              </a:rPr>
              <a:t> (2JR20CS066)</a:t>
            </a:r>
          </a:p>
          <a:p>
            <a:pPr algn="l">
              <a:lnSpc>
                <a:spcPct val="120000"/>
              </a:lnSpc>
              <a:spcBef>
                <a:spcPct val="0"/>
              </a:spcBef>
            </a:pPr>
            <a:r>
              <a:rPr lang="en-US" sz="2000" b="1" dirty="0">
                <a:solidFill>
                  <a:srgbClr val="002060"/>
                </a:solidFill>
                <a:effectLst>
                  <a:outerShdw blurRad="50000" dist="30000" dir="5400000" algn="tl" rotWithShape="0">
                    <a:srgbClr val="000000">
                      <a:alpha val="30000"/>
                    </a:srgbClr>
                  </a:outerShdw>
                </a:effectLst>
                <a:latin typeface="Times New Roman" pitchFamily="18" charset="0"/>
                <a:cs typeface="Times New Roman" pitchFamily="18" charset="0"/>
              </a:rPr>
              <a:t>       </a:t>
            </a:r>
            <a:r>
              <a:rPr lang="en-IN" sz="1200" b="1" dirty="0">
                <a:solidFill>
                  <a:srgbClr val="002060"/>
                </a:solidFill>
                <a:effectLst>
                  <a:outerShdw blurRad="50000" dist="30000" dir="5400000" algn="tl" rotWithShape="0">
                    <a:srgbClr val="000000">
                      <a:alpha val="30000"/>
                    </a:srgbClr>
                  </a:outerShdw>
                </a:effectLst>
                <a:latin typeface="Adobe Heiti Std R" panose="020B0400000000000000" pitchFamily="34" charset="-128"/>
                <a:ea typeface="Adobe Heiti Std R" panose="020B0400000000000000" pitchFamily="34" charset="-128"/>
                <a:cs typeface="Times New Roman" pitchFamily="18" charset="0"/>
              </a:rPr>
              <a:t> </a:t>
            </a:r>
            <a:r>
              <a:rPr lang="en-IN" sz="2000" b="1" dirty="0">
                <a:solidFill>
                  <a:srgbClr val="002060"/>
                </a:solidFill>
                <a:effectLst>
                  <a:outerShdw blurRad="50000" dist="30000" dir="5400000" algn="tl" rotWithShape="0">
                    <a:srgbClr val="000000">
                      <a:alpha val="30000"/>
                    </a:srgbClr>
                  </a:outerShdw>
                </a:effectLst>
                <a:latin typeface="Times New Roman" panose="02020603050405020304" pitchFamily="18" charset="0"/>
                <a:ea typeface="Adobe Heiti Std R" panose="020B0400000000000000" pitchFamily="34" charset="-128"/>
                <a:cs typeface="Times New Roman" panose="02020603050405020304" pitchFamily="18" charset="0"/>
              </a:rPr>
              <a:t>Rashmi </a:t>
            </a:r>
            <a:r>
              <a:rPr lang="en-IN" sz="2000" b="1" dirty="0" err="1">
                <a:solidFill>
                  <a:srgbClr val="002060"/>
                </a:solidFill>
                <a:effectLst>
                  <a:outerShdw blurRad="50000" dist="30000" dir="5400000" algn="tl" rotWithShape="0">
                    <a:srgbClr val="000000">
                      <a:alpha val="30000"/>
                    </a:srgbClr>
                  </a:outerShdw>
                </a:effectLst>
                <a:latin typeface="Times New Roman" panose="02020603050405020304" pitchFamily="18" charset="0"/>
                <a:ea typeface="Adobe Heiti Std R" panose="020B0400000000000000" pitchFamily="34" charset="-128"/>
                <a:cs typeface="Times New Roman" panose="02020603050405020304" pitchFamily="18" charset="0"/>
              </a:rPr>
              <a:t>Mithare</a:t>
            </a:r>
            <a:r>
              <a:rPr lang="en-US" sz="2000" b="1" dirty="0">
                <a:solidFill>
                  <a:srgbClr val="002060"/>
                </a:solidFill>
                <a:effectLst>
                  <a:outerShdw blurRad="50000" dist="30000" dir="5400000" algn="tl" rotWithShape="0">
                    <a:srgbClr val="000000">
                      <a:alpha val="30000"/>
                    </a:srgbClr>
                  </a:outerShdw>
                </a:effectLst>
                <a:latin typeface="Times New Roman" pitchFamily="18" charset="0"/>
                <a:cs typeface="Times New Roman" pitchFamily="18" charset="0"/>
              </a:rPr>
              <a:t>(2JR20CS067)                          </a:t>
            </a:r>
            <a:r>
              <a:rPr lang="en-US" sz="2000" b="1">
                <a:solidFill>
                  <a:srgbClr val="002060"/>
                </a:solidFill>
                <a:effectLst>
                  <a:outerShdw blurRad="50000" dist="30000" dir="5400000" algn="tl" rotWithShape="0">
                    <a:srgbClr val="000000">
                      <a:alpha val="30000"/>
                    </a:srgbClr>
                  </a:outerShdw>
                </a:effectLst>
                <a:latin typeface="Times New Roman" pitchFamily="18" charset="0"/>
                <a:cs typeface="Times New Roman" pitchFamily="18" charset="0"/>
              </a:rPr>
              <a:t>Richa Shinde </a:t>
            </a:r>
            <a:r>
              <a:rPr lang="en-US" sz="2000" b="1" dirty="0">
                <a:solidFill>
                  <a:srgbClr val="002060"/>
                </a:solidFill>
                <a:effectLst>
                  <a:outerShdw blurRad="50000" dist="30000" dir="5400000" algn="tl" rotWithShape="0">
                    <a:srgbClr val="000000">
                      <a:alpha val="30000"/>
                    </a:srgbClr>
                  </a:outerShdw>
                </a:effectLst>
                <a:latin typeface="Times New Roman" pitchFamily="18" charset="0"/>
                <a:cs typeface="Times New Roman" pitchFamily="18" charset="0"/>
              </a:rPr>
              <a:t>(2JR20CS068)</a:t>
            </a:r>
          </a:p>
          <a:p>
            <a:pPr algn="ctr">
              <a:lnSpc>
                <a:spcPct val="120000"/>
              </a:lnSpc>
            </a:pPr>
            <a:endParaRPr lang="en-US" sz="2400" b="1" dirty="0">
              <a:latin typeface="Times New Roman" pitchFamily="18" charset="0"/>
              <a:cs typeface="Times New Roman" pitchFamily="18" charset="0"/>
            </a:endParaRPr>
          </a:p>
          <a:p>
            <a:pPr algn="ctr">
              <a:lnSpc>
                <a:spcPct val="120000"/>
              </a:lnSpc>
              <a:spcBef>
                <a:spcPct val="0"/>
              </a:spcBef>
            </a:pPr>
            <a:r>
              <a:rPr lang="en-US" sz="2400" b="1" dirty="0">
                <a:solidFill>
                  <a:schemeClr val="tx1"/>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Under the Guidance of:</a:t>
            </a:r>
            <a:r>
              <a:rPr lang="en-US" sz="2400" b="1" dirty="0">
                <a:solidFill>
                  <a:schemeClr val="accent5">
                    <a:lumMod val="75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p>
          <a:p>
            <a:pPr algn="ctr">
              <a:lnSpc>
                <a:spcPct val="120000"/>
              </a:lnSpc>
              <a:spcBef>
                <a:spcPct val="0"/>
              </a:spcBef>
            </a:pPr>
            <a:r>
              <a:rPr lang="en-US" sz="20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Prof. </a:t>
            </a:r>
            <a:r>
              <a:rPr lang="en-US" sz="2000" b="1" dirty="0" err="1">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Iranna</a:t>
            </a:r>
            <a:r>
              <a:rPr lang="en-US" sz="20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US" sz="2000" b="1" dirty="0" err="1">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Amargol</a:t>
            </a:r>
            <a:endParaRPr lang="en-US" sz="20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algn="ctr">
              <a:spcBef>
                <a:spcPct val="0"/>
              </a:spcBef>
            </a:pPr>
            <a:r>
              <a:rPr lang="en-US" sz="2400" b="1" dirty="0">
                <a:solidFill>
                  <a:schemeClr val="accent5">
                    <a:lumMod val="75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p>
          <a:p>
            <a:pPr algn="ctr">
              <a:spcBef>
                <a:spcPct val="0"/>
              </a:spcBef>
            </a:pPr>
            <a:r>
              <a:rPr lang="en-US" sz="28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Jain College of Engineering &amp; Research,                              </a:t>
            </a:r>
            <a:r>
              <a:rPr lang="en-US" sz="2400" b="1" dirty="0">
                <a:solidFill>
                  <a:srgbClr val="00206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Udyambag, Belagavi</a:t>
            </a:r>
          </a:p>
          <a:p>
            <a:pPr algn="ctr">
              <a:spcBef>
                <a:spcPct val="0"/>
              </a:spcBef>
            </a:pPr>
            <a:r>
              <a:rPr lang="en-US" sz="2000" b="1" dirty="0">
                <a:solidFill>
                  <a:srgbClr val="C00000"/>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Department of Computer Science and Engineering </a:t>
            </a:r>
          </a:p>
        </p:txBody>
      </p:sp>
      <p:pic>
        <p:nvPicPr>
          <p:cNvPr id="1026" name="Picture 2" descr="F:\DEPARTMENT DATA\ADDMISSION\Admission data\JG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533900"/>
            <a:ext cx="762000" cy="617273"/>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6" name="Picture 5" descr="images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1016000"/>
            <a:ext cx="990600" cy="776817"/>
          </a:xfrm>
          <a:prstGeom prst="rect">
            <a:avLst/>
          </a:prstGeom>
          <a:noFill/>
          <a:ln>
            <a:noFill/>
          </a:ln>
        </p:spPr>
      </p:pic>
      <p:sp>
        <p:nvSpPr>
          <p:cNvPr id="4" name="AutoShape 2">
            <a:extLst>
              <a:ext uri="{FF2B5EF4-FFF2-40B4-BE49-F238E27FC236}">
                <a16:creationId xmlns:a16="http://schemas.microsoft.com/office/drawing/2014/main" id="{4FF8871F-349F-AC93-DB71-FEC60A032D34}"/>
              </a:ext>
            </a:extLst>
          </p:cNvPr>
          <p:cNvSpPr>
            <a:spLocks noChangeAspect="1" noChangeArrowheads="1"/>
          </p:cNvSpPr>
          <p:nvPr/>
        </p:nvSpPr>
        <p:spPr bwMode="auto">
          <a:xfrm>
            <a:off x="4419600" y="2705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B41D310-E24A-E823-3662-E66171EADC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1000" y="190500"/>
            <a:ext cx="838200" cy="762000"/>
          </a:xfrm>
          <a:prstGeom prst="rect">
            <a:avLst/>
          </a:prstGeom>
        </p:spPr>
      </p:pic>
    </p:spTree>
    <p:extLst>
      <p:ext uri="{BB962C8B-B14F-4D97-AF65-F5344CB8AC3E}">
        <p14:creationId xmlns:p14="http://schemas.microsoft.com/office/powerpoint/2010/main" val="406809000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182-40C1-4B57-A79C-5B20A0DAE30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Screenshot Of Output</a:t>
            </a:r>
            <a:endParaRPr lang="en-IN" sz="3200" b="1" dirty="0"/>
          </a:p>
        </p:txBody>
      </p:sp>
      <p:pic>
        <p:nvPicPr>
          <p:cNvPr id="5" name="Content Placeholder 4">
            <a:extLst>
              <a:ext uri="{FF2B5EF4-FFF2-40B4-BE49-F238E27FC236}">
                <a16:creationId xmlns:a16="http://schemas.microsoft.com/office/drawing/2014/main" id="{811ABFAC-77ED-97A4-4BA1-ED6AA8C202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333500"/>
            <a:ext cx="1828800" cy="3771900"/>
          </a:xfrm>
        </p:spPr>
      </p:pic>
      <p:pic>
        <p:nvPicPr>
          <p:cNvPr id="7" name="Picture 6">
            <a:extLst>
              <a:ext uri="{FF2B5EF4-FFF2-40B4-BE49-F238E27FC236}">
                <a16:creationId xmlns:a16="http://schemas.microsoft.com/office/drawing/2014/main" id="{46428CB4-C03B-B27C-4CCA-DB2F11D00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1333500"/>
            <a:ext cx="2209800" cy="3810000"/>
          </a:xfrm>
          <a:prstGeom prst="rect">
            <a:avLst/>
          </a:prstGeom>
        </p:spPr>
      </p:pic>
    </p:spTree>
    <p:extLst>
      <p:ext uri="{BB962C8B-B14F-4D97-AF65-F5344CB8AC3E}">
        <p14:creationId xmlns:p14="http://schemas.microsoft.com/office/powerpoint/2010/main" val="241282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52500"/>
          </a:xfrm>
        </p:spPr>
        <p:txBody>
          <a:bodyPr>
            <a:normAutofit/>
          </a:bodyPr>
          <a:lstStyle/>
          <a:p>
            <a:pPr algn="ctr"/>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0" y="889000"/>
            <a:ext cx="9144000" cy="4521730"/>
          </a:xfrm>
        </p:spPr>
        <p:txBody>
          <a:bodyPr>
            <a:noAutofit/>
          </a:bodyPr>
          <a:lstStyle/>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 report on “Managing Electronics Waste (2007). Dumping old TV, First read the rule”, The Hindustan Times, New Delhi Edition, 15 October, p.1.</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 Chatterjee and Krishna Kumar (2009). “Effective electronic waste management and recycling process involving formal and non-formal </a:t>
            </a:r>
            <a:r>
              <a:rPr lang="en-US" sz="1800" dirty="0" err="1">
                <a:latin typeface="Times New Roman" panose="02020603050405020304" pitchFamily="18" charset="0"/>
                <a:cs typeface="Times New Roman" panose="02020603050405020304" pitchFamily="18" charset="0"/>
              </a:rPr>
              <a:t>sectots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Informal electronic waste recycling: A sector review with special focus on China </a:t>
            </a:r>
            <a:r>
              <a:rPr lang="en-US" sz="1800" dirty="0" err="1">
                <a:latin typeface="Times New Roman" panose="02020603050405020304" pitchFamily="18" charset="0"/>
                <a:cs typeface="Times New Roman" panose="02020603050405020304" pitchFamily="18" charset="0"/>
              </a:rPr>
              <a:t>Xinwen</a:t>
            </a:r>
            <a:r>
              <a:rPr lang="en-US" sz="1800" dirty="0">
                <a:latin typeface="Times New Roman" panose="02020603050405020304" pitchFamily="18" charset="0"/>
                <a:cs typeface="Times New Roman" panose="02020603050405020304" pitchFamily="18" charset="0"/>
              </a:rPr>
              <a:t> Chi a, Martin Streicher-Porte b, Mark Y.L . Wang a, Markus A. Reuter c</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Contribution to resource conservation by reuse of electrical and electronic household application Nina </a:t>
            </a:r>
            <a:r>
              <a:rPr lang="en-US" sz="1800" dirty="0" err="1">
                <a:latin typeface="Times New Roman" panose="02020603050405020304" pitchFamily="18" charset="0"/>
                <a:cs typeface="Times New Roman" panose="02020603050405020304" pitchFamily="18" charset="0"/>
              </a:rPr>
              <a:t>Truttm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nn</a:t>
            </a:r>
            <a:r>
              <a:rPr lang="en-US" sz="1800" dirty="0">
                <a:latin typeface="Times New Roman" panose="02020603050405020304" pitchFamily="18" charset="0"/>
                <a:cs typeface="Times New Roman" panose="02020603050405020304" pitchFamily="18" charset="0"/>
              </a:rPr>
              <a:t>, Helmut </a:t>
            </a:r>
            <a:r>
              <a:rPr lang="en-US" sz="1800" dirty="0" err="1">
                <a:latin typeface="Times New Roman" panose="02020603050405020304" pitchFamily="18" charset="0"/>
                <a:cs typeface="Times New Roman" panose="02020603050405020304" pitchFamily="18" charset="0"/>
              </a:rPr>
              <a:t>Rechberger</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18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Science direct</a:t>
            </a:r>
          </a:p>
          <a:p>
            <a:pPr>
              <a:buFont typeface="Wingdings" panose="05000000000000000000" pitchFamily="2" charset="2"/>
              <a:buChar char="q"/>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Internet</a:t>
            </a:r>
          </a:p>
          <a:p>
            <a:pPr>
              <a:buFont typeface="Wingdings" panose="05000000000000000000" pitchFamily="2" charset="2"/>
              <a:buChar char="q"/>
            </a:pPr>
            <a:r>
              <a:rPr lang="en-IN" sz="1800"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Google</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q"/>
            </a:pPr>
            <a:endPar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800" dirty="0">
              <a:latin typeface="Times New Roman" pitchFamily="18" charset="0"/>
              <a:cs typeface="Times New Roman" pitchFamily="18" charset="0"/>
            </a:endParaRPr>
          </a:p>
        </p:txBody>
      </p:sp>
      <p:sp>
        <p:nvSpPr>
          <p:cNvPr id="5" name="Slide Number Placeholder 3"/>
          <p:cNvSpPr txBox="1">
            <a:spLocks/>
          </p:cNvSpPr>
          <p:nvPr/>
        </p:nvSpPr>
        <p:spPr>
          <a:xfrm>
            <a:off x="7696200" y="5410729"/>
            <a:ext cx="1447800" cy="304271"/>
          </a:xfrm>
          <a:prstGeom prst="rect">
            <a:avLst/>
          </a:prstGeom>
          <a:ln/>
        </p:spPr>
        <p:style>
          <a:lnRef idx="2">
            <a:schemeClr val="dk1"/>
          </a:lnRef>
          <a:fillRef idx="1">
            <a:schemeClr val="lt1"/>
          </a:fillRef>
          <a:effectRef idx="0">
            <a:schemeClr val="dk1"/>
          </a:effectRef>
          <a:fontRef idx="minor">
            <a:schemeClr val="dk1"/>
          </a:fontRef>
        </p:style>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noProof="0" dirty="0">
                <a:solidFill>
                  <a:schemeClr val="tx1"/>
                </a:solidFill>
                <a:latin typeface="Times New Roman" pitchFamily="18" charset="0"/>
                <a:cs typeface="Times New Roman" pitchFamily="18" charset="0"/>
              </a:rPr>
              <a:t>12</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6" name="Picture 5">
            <a:extLst>
              <a:ext uri="{FF2B5EF4-FFF2-40B4-BE49-F238E27FC236}">
                <a16:creationId xmlns:a16="http://schemas.microsoft.com/office/drawing/2014/main" id="{126DF079-CCD4-9EF0-60CD-8A58EFF12C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848100"/>
            <a:ext cx="4419600" cy="1854200"/>
          </a:xfrm>
          <a:prstGeom prst="rect">
            <a:avLst/>
          </a:prstGeom>
        </p:spPr>
      </p:pic>
    </p:spTree>
    <p:extLst>
      <p:ext uri="{BB962C8B-B14F-4D97-AF65-F5344CB8AC3E}">
        <p14:creationId xmlns:p14="http://schemas.microsoft.com/office/powerpoint/2010/main" val="360153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A574BE-A234-58E7-A499-2FFD8C5A7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Tree>
    <p:extLst>
      <p:ext uri="{BB962C8B-B14F-4D97-AF65-F5344CB8AC3E}">
        <p14:creationId xmlns:p14="http://schemas.microsoft.com/office/powerpoint/2010/main" val="31844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52500"/>
          </a:xfrm>
        </p:spPr>
        <p:txBody>
          <a:bodyPr>
            <a:normAutofit/>
          </a:bodyPr>
          <a:lstStyle/>
          <a:p>
            <a:pPr algn="ctr"/>
            <a:r>
              <a:rPr lang="en-US" sz="32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0" y="774170"/>
            <a:ext cx="9144000" cy="4521730"/>
          </a:xfrm>
        </p:spPr>
        <p:txBody>
          <a:bodyPr>
            <a:noAutofit/>
          </a:bodyPr>
          <a:lstStyle/>
          <a:p>
            <a:pPr>
              <a:buFont typeface="Wingdings" pitchFamily="2" charset="2"/>
              <a:buChar char="Ø"/>
            </a:pPr>
            <a:r>
              <a:rPr lang="en-US" sz="2800" dirty="0">
                <a:latin typeface="Times New Roman" pitchFamily="18" charset="0"/>
                <a:cs typeface="Times New Roman" pitchFamily="18" charset="0"/>
              </a:rPr>
              <a:t>Introduction </a:t>
            </a:r>
          </a:p>
          <a:p>
            <a:pPr>
              <a:buFont typeface="Wingdings" pitchFamily="2" charset="2"/>
              <a:buChar char="Ø"/>
            </a:pPr>
            <a:r>
              <a:rPr lang="en-US" sz="2800" dirty="0">
                <a:latin typeface="Times New Roman" pitchFamily="18" charset="0"/>
                <a:cs typeface="Times New Roman" pitchFamily="18" charset="0"/>
              </a:rPr>
              <a:t>Objective</a:t>
            </a:r>
          </a:p>
          <a:p>
            <a:pPr>
              <a:buFont typeface="Wingdings" pitchFamily="2" charset="2"/>
              <a:buChar char="Ø"/>
            </a:pPr>
            <a:r>
              <a:rPr lang="en-US" sz="2800" dirty="0">
                <a:latin typeface="Times New Roman" pitchFamily="18" charset="0"/>
                <a:cs typeface="Times New Roman" pitchFamily="18" charset="0"/>
              </a:rPr>
              <a:t>Literature Survey</a:t>
            </a:r>
          </a:p>
          <a:p>
            <a:pPr>
              <a:buFont typeface="Wingdings" pitchFamily="2" charset="2"/>
              <a:buChar char="Ø"/>
            </a:pPr>
            <a:r>
              <a:rPr lang="en-US" sz="2800" dirty="0">
                <a:latin typeface="Times New Roman" pitchFamily="18" charset="0"/>
                <a:cs typeface="Times New Roman" pitchFamily="18" charset="0"/>
              </a:rPr>
              <a:t>Existing &amp; Planned System</a:t>
            </a:r>
          </a:p>
          <a:p>
            <a:pPr>
              <a:buFont typeface="Wingdings" pitchFamily="2" charset="2"/>
              <a:buChar char="Ø"/>
            </a:pPr>
            <a:r>
              <a:rPr lang="en-US" sz="2800" dirty="0">
                <a:latin typeface="Times New Roman" pitchFamily="18" charset="0"/>
                <a:cs typeface="Times New Roman" pitchFamily="18" charset="0"/>
              </a:rPr>
              <a:t>Block Diagram</a:t>
            </a:r>
          </a:p>
          <a:p>
            <a:pPr>
              <a:buFont typeface="Wingdings" pitchFamily="2" charset="2"/>
              <a:buChar char="Ø"/>
            </a:pPr>
            <a:r>
              <a:rPr lang="en-US" sz="2800" dirty="0">
                <a:latin typeface="Times New Roman" pitchFamily="18" charset="0"/>
                <a:cs typeface="Times New Roman" pitchFamily="18" charset="0"/>
              </a:rPr>
              <a:t>Output</a:t>
            </a:r>
          </a:p>
          <a:p>
            <a:pPr>
              <a:buFont typeface="Wingdings" pitchFamily="2" charset="2"/>
              <a:buChar char="Ø"/>
            </a:pPr>
            <a:r>
              <a:rPr lang="en-US" sz="2800" dirty="0">
                <a:latin typeface="Times New Roman" pitchFamily="18" charset="0"/>
                <a:cs typeface="Times New Roman" pitchFamily="18" charset="0"/>
              </a:rPr>
              <a:t>References </a:t>
            </a:r>
          </a:p>
        </p:txBody>
      </p:sp>
      <p:sp>
        <p:nvSpPr>
          <p:cNvPr id="5" name="Slide Number Placeholder 3"/>
          <p:cNvSpPr txBox="1">
            <a:spLocks/>
          </p:cNvSpPr>
          <p:nvPr/>
        </p:nvSpPr>
        <p:spPr>
          <a:xfrm>
            <a:off x="7696200" y="5410730"/>
            <a:ext cx="1447800" cy="304271"/>
          </a:xfrm>
          <a:prstGeom prst="rect">
            <a:avLst/>
          </a:prstGeom>
          <a:ln/>
        </p:spPr>
        <p:style>
          <a:lnRef idx="2">
            <a:schemeClr val="dk1"/>
          </a:lnRef>
          <a:fillRef idx="1">
            <a:schemeClr val="lt1"/>
          </a:fillRef>
          <a:effectRef idx="0">
            <a:schemeClr val="dk1"/>
          </a:effectRef>
          <a:fontRef idx="minor">
            <a:schemeClr val="dk1"/>
          </a:fontRef>
        </p:style>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Times New Roman" pitchFamily="18" charset="0"/>
                <a:cs typeface="Times New Roman" pitchFamily="18" charset="0"/>
              </a:rPr>
              <a:t>2</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52500"/>
          </a:xfrm>
        </p:spPr>
        <p:txBody>
          <a:bodyPr>
            <a:normAutofit/>
          </a:bodyPr>
          <a:lstStyle/>
          <a:p>
            <a:pPr algn="ctr"/>
            <a:r>
              <a:rPr lang="en-US" sz="32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0" y="889000"/>
            <a:ext cx="9144000" cy="4521730"/>
          </a:xfrm>
        </p:spPr>
        <p:txBody>
          <a:bodyPr>
            <a:noAutofit/>
          </a:bodyPr>
          <a:lstStyle/>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today's digital age, electronic devices have become an integral part of our lives. From smartphones and laptops to televisions and household appliances. However, the rapid growth of technology has also given rise to a pressing issue: electronic waste, commonly known as e-waste.</a:t>
            </a:r>
          </a:p>
          <a:p>
            <a:r>
              <a:rPr lang="en-US" sz="2000" dirty="0">
                <a:latin typeface="Times New Roman" pitchFamily="18" charset="0"/>
                <a:cs typeface="Times New Roman" pitchFamily="18" charset="0"/>
              </a:rPr>
              <a:t>The proposed system combines advanced technologies, responsible practices, and collaborative efforts to ensure the safe disposal and reuse of electronic devices, there by minimizing their negative impact on the environment and human well-being.</a:t>
            </a:r>
          </a:p>
          <a:p>
            <a:r>
              <a:rPr lang="en-US" sz="2000" dirty="0">
                <a:latin typeface="Times New Roman" pitchFamily="18" charset="0"/>
                <a:cs typeface="Times New Roman" pitchFamily="18" charset="0"/>
              </a:rPr>
              <a:t>The system ensures that any e-waste that cannot be recycled or refurbished is disposed of responsibly. It adheres to guidelines for the safe disposal of e-waste materials, preventing their release into the environment and minimizing.</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5" name="Slide Number Placeholder 3"/>
          <p:cNvSpPr txBox="1">
            <a:spLocks/>
          </p:cNvSpPr>
          <p:nvPr/>
        </p:nvSpPr>
        <p:spPr>
          <a:xfrm>
            <a:off x="7696200" y="5410730"/>
            <a:ext cx="1447800" cy="304271"/>
          </a:xfrm>
          <a:prstGeom prst="rect">
            <a:avLst/>
          </a:prstGeom>
          <a:ln/>
        </p:spPr>
        <p:style>
          <a:lnRef idx="2">
            <a:schemeClr val="dk1"/>
          </a:lnRef>
          <a:fillRef idx="1">
            <a:schemeClr val="lt1"/>
          </a:fillRef>
          <a:effectRef idx="0">
            <a:schemeClr val="dk1"/>
          </a:effectRef>
          <a:fontRef idx="minor">
            <a:schemeClr val="dk1"/>
          </a:fontRef>
        </p:style>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noProof="0" dirty="0">
                <a:solidFill>
                  <a:schemeClr val="tx1"/>
                </a:solidFill>
                <a:latin typeface="Times New Roman" pitchFamily="18" charset="0"/>
                <a:cs typeface="Times New Roman" pitchFamily="18" charset="0"/>
              </a:rPr>
              <a:t>3</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5764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6FEF-F03A-6F50-5424-A1B0B71CD7E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08CED1-E19E-8AB9-E7B6-6091D51FE96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Develop a Mobile and Web-based application that offers a proper disposal of E-Waste.</a:t>
            </a:r>
          </a:p>
          <a:p>
            <a:r>
              <a:rPr lang="en-US" sz="2000" dirty="0">
                <a:latin typeface="Times New Roman" panose="02020603050405020304" pitchFamily="18" charset="0"/>
                <a:cs typeface="Times New Roman" panose="02020603050405020304" pitchFamily="18" charset="0"/>
              </a:rPr>
              <a:t>The primary objective is to protect the environment from the harmful effects of e-waste. </a:t>
            </a:r>
          </a:p>
          <a:p>
            <a:r>
              <a:rPr lang="en-US" sz="2000" dirty="0">
                <a:latin typeface="Times New Roman" panose="02020603050405020304" pitchFamily="18" charset="0"/>
                <a:cs typeface="Times New Roman" panose="02020603050405020304" pitchFamily="18" charset="0"/>
              </a:rPr>
              <a:t>The recycling of e-waste serves a lot of useful purposes. For instance, include protecting human and environmental health by keeping those devices out of landfills. </a:t>
            </a:r>
          </a:p>
          <a:p>
            <a:r>
              <a:rPr lang="en-US" sz="2000" dirty="0">
                <a:latin typeface="Times New Roman" panose="02020603050405020304" pitchFamily="18" charset="0"/>
                <a:cs typeface="Times New Roman" panose="02020603050405020304" pitchFamily="18" charset="0"/>
              </a:rPr>
              <a:t>Or recovering the parts within the devices that still have value, and providing manufacturers with recycled metals that can be used to make new products.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99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0100"/>
          </a:xfrm>
        </p:spPr>
        <p:txBody>
          <a:bodyPr>
            <a:normAutofit fontScale="90000"/>
          </a:bodyPr>
          <a:lstStyle/>
          <a:p>
            <a:pPr marL="0" indent="0">
              <a:buNone/>
            </a:pPr>
            <a:br>
              <a:rPr lang="en-US" sz="3600" dirty="0">
                <a:latin typeface="Times New Roman" panose="02020603050405020304" pitchFamily="18" charset="0"/>
                <a:cs typeface="Times New Roman" pitchFamily="18" charset="0"/>
              </a:rPr>
            </a:br>
            <a:r>
              <a:rPr lang="en-US" sz="3600" b="1" dirty="0">
                <a:latin typeface="Times New Roman" panose="02020603050405020304" pitchFamily="18" charset="0"/>
                <a:cs typeface="Times New Roman" pitchFamily="18" charset="0"/>
              </a:rPr>
              <a:t>Literature Survey</a:t>
            </a:r>
            <a:br>
              <a:rPr lang="en-US" sz="3200" b="1" dirty="0">
                <a:latin typeface="Times New Roman" panose="02020603050405020304" pitchFamily="18" charset="0"/>
                <a:cs typeface="Times New Roman" pitchFamily="18" charset="0"/>
              </a:rPr>
            </a:br>
            <a:endParaRPr lang="en-US" sz="3200" b="1"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0" y="889000"/>
            <a:ext cx="9144000" cy="4521730"/>
          </a:xfrm>
        </p:spPr>
        <p:txBody>
          <a:bodyPr>
            <a:noAutofit/>
          </a:bodyPr>
          <a:lstStyle/>
          <a:p>
            <a:r>
              <a:rPr lang="en-IN" sz="1800" dirty="0">
                <a:latin typeface="Times New Roman" panose="02020603050405020304" pitchFamily="18" charset="0"/>
                <a:cs typeface="Times New Roman" panose="02020603050405020304" pitchFamily="18" charset="0"/>
              </a:rPr>
              <a:t> Prachi N. Kare </a:t>
            </a:r>
            <a:r>
              <a:rPr lang="en-US" sz="1800" dirty="0">
                <a:latin typeface="Times New Roman" panose="02020603050405020304" pitchFamily="18" charset="0"/>
                <a:cs typeface="Times New Roman" panose="02020603050405020304" pitchFamily="18" charset="0"/>
              </a:rPr>
              <a:t>E-Waste Management Initiatives of Government Volume 08, Issue 05(May 2020)</a:t>
            </a:r>
          </a:p>
          <a:p>
            <a:pPr marL="0" indent="0">
              <a:buNone/>
            </a:pPr>
            <a:r>
              <a:rPr lang="en-US" sz="18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itchFamily="18" charset="0"/>
              </a:rPr>
              <a:t>Android is now the most used mobile operating system in the world. Android now has more users,     more phones and more tablets worldwide than any other mobile operating system. The Google Play app store has been growing at breakneck speed and with almost as many apps as the Apple app store.</a:t>
            </a:r>
          </a:p>
          <a:p>
            <a:pPr marL="0" indent="0">
              <a:buNone/>
            </a:pPr>
            <a:endParaRPr lang="en-US" sz="1600" dirty="0">
              <a:latin typeface="Times New Roman" panose="02020603050405020304" pitchFamily="18" charset="0"/>
              <a:cs typeface="Times New Roman" pitchFamily="18" charset="0"/>
            </a:endParaRPr>
          </a:p>
          <a:p>
            <a:r>
              <a:rPr lang="en-US" sz="1800" dirty="0">
                <a:latin typeface="Times New Roman" panose="02020603050405020304" pitchFamily="18" charset="0"/>
                <a:cs typeface="Times New Roman" pitchFamily="18" charset="0"/>
              </a:rPr>
              <a:t>Monika and Jugal Kishore  Indian J Community Med ,Issue on 2019.</a:t>
            </a:r>
          </a:p>
          <a:p>
            <a:endParaRPr lang="en-US" sz="1800" dirty="0">
              <a:latin typeface="Times New Roman" panose="02020603050405020304" pitchFamily="18" charset="0"/>
              <a:cs typeface="Times New Roman" pitchFamily="18" charset="0"/>
            </a:endParaRPr>
          </a:p>
          <a:p>
            <a:r>
              <a:rPr lang="en-US" sz="1800" dirty="0">
                <a:latin typeface="Times New Roman" panose="02020603050405020304" pitchFamily="18" charset="0"/>
                <a:cs typeface="Times New Roman" pitchFamily="18" charset="0"/>
              </a:rPr>
              <a:t> Rama Mohana ,R </a:t>
            </a:r>
            <a:r>
              <a:rPr lang="en-US" sz="1800" dirty="0" err="1">
                <a:latin typeface="Times New Roman" panose="02020603050405020304" pitchFamily="18" charset="0"/>
                <a:cs typeface="Times New Roman" pitchFamily="18" charset="0"/>
              </a:rPr>
              <a:t>Turaga</a:t>
            </a:r>
            <a:r>
              <a:rPr lang="en-US" sz="1800" dirty="0">
                <a:latin typeface="Times New Roman" panose="02020603050405020304" pitchFamily="18" charset="0"/>
                <a:cs typeface="Times New Roman" pitchFamily="18" charset="0"/>
              </a:rPr>
              <a:t> and Kalyan Bhaskar E-Waste Management in India: Issues and Strategies ,Issue on 2019.</a:t>
            </a:r>
          </a:p>
          <a:p>
            <a:pPr marL="0" indent="0">
              <a:buNone/>
            </a:pPr>
            <a:endParaRPr lang="en-US" sz="1600" dirty="0">
              <a:latin typeface="Times New Roman" panose="02020603050405020304" pitchFamily="18" charset="0"/>
              <a:cs typeface="Times New Roman" pitchFamily="18" charset="0"/>
            </a:endParaRPr>
          </a:p>
          <a:p>
            <a:pPr marL="0" indent="0">
              <a:buNone/>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itchFamily="18" charset="0"/>
            </a:endParaRPr>
          </a:p>
          <a:p>
            <a:pPr marL="0" indent="0">
              <a:buNone/>
            </a:pPr>
            <a:endParaRPr lang="en-US" sz="1600" dirty="0">
              <a:latin typeface="Times New Roman" panose="02020603050405020304" pitchFamily="18" charset="0"/>
              <a:cs typeface="Times New Roman" pitchFamily="18" charset="0"/>
            </a:endParaRPr>
          </a:p>
        </p:txBody>
      </p:sp>
      <p:sp>
        <p:nvSpPr>
          <p:cNvPr id="5" name="Slide Number Placeholder 3"/>
          <p:cNvSpPr txBox="1">
            <a:spLocks/>
          </p:cNvSpPr>
          <p:nvPr/>
        </p:nvSpPr>
        <p:spPr>
          <a:xfrm>
            <a:off x="7696200" y="5410730"/>
            <a:ext cx="1447800" cy="304271"/>
          </a:xfrm>
          <a:prstGeom prst="rect">
            <a:avLst/>
          </a:prstGeom>
          <a:ln/>
        </p:spPr>
        <p:style>
          <a:lnRef idx="2">
            <a:schemeClr val="dk1"/>
          </a:lnRef>
          <a:fillRef idx="1">
            <a:schemeClr val="lt1"/>
          </a:fillRef>
          <a:effectRef idx="0">
            <a:schemeClr val="dk1"/>
          </a:effectRef>
          <a:fontRef idx="minor">
            <a:schemeClr val="dk1"/>
          </a:fontRef>
        </p:style>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4</a:t>
            </a:r>
          </a:p>
        </p:txBody>
      </p:sp>
      <p:pic>
        <p:nvPicPr>
          <p:cNvPr id="10" name="Picture 9">
            <a:extLst>
              <a:ext uri="{FF2B5EF4-FFF2-40B4-BE49-F238E27FC236}">
                <a16:creationId xmlns:a16="http://schemas.microsoft.com/office/drawing/2014/main" id="{D7B99AD8-BB83-3AE1-3FA9-A50688A276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3911070"/>
            <a:ext cx="2362200" cy="1803930"/>
          </a:xfrm>
          <a:prstGeom prst="rect">
            <a:avLst/>
          </a:prstGeom>
        </p:spPr>
      </p:pic>
    </p:spTree>
    <p:extLst>
      <p:ext uri="{BB962C8B-B14F-4D97-AF65-F5344CB8AC3E}">
        <p14:creationId xmlns:p14="http://schemas.microsoft.com/office/powerpoint/2010/main" val="211276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52500"/>
          </a:xfrm>
        </p:spPr>
        <p:txBody>
          <a:bodyPr>
            <a:normAutofit/>
          </a:bodyPr>
          <a:lstStyle/>
          <a:p>
            <a:pPr algn="ctr"/>
            <a:r>
              <a:rPr lang="en-IN" sz="3200" b="1" i="0" dirty="0">
                <a:effectLst/>
                <a:latin typeface="Times New Roman" panose="02020603050405020304" pitchFamily="18" charset="0"/>
                <a:cs typeface="Times New Roman" panose="02020603050405020304" pitchFamily="18" charset="0"/>
              </a:rPr>
              <a:t>Existing and Planned systems</a:t>
            </a:r>
            <a:endParaRPr lang="en-US" sz="3200" b="1"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0" y="889000"/>
            <a:ext cx="9144000" cy="4521730"/>
          </a:xfrm>
        </p:spPr>
        <p:txBody>
          <a:bodyPr>
            <a:noAutofit/>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Waste Collection system is offline which is done by government. We are define the new system online e-waste collection system.</a:t>
            </a:r>
            <a:endParaRPr lang="en-US" sz="1800" b="0" i="0" dirty="0">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he waste collection system is now on online waste collection website. The public get the information about the e-waste material .</a:t>
            </a:r>
          </a:p>
          <a:p>
            <a:r>
              <a:rPr lang="en-US" sz="1800" dirty="0">
                <a:latin typeface="Times New Roman" panose="02020603050405020304" pitchFamily="18" charset="0"/>
                <a:cs typeface="Times New Roman" panose="02020603050405020304" pitchFamily="18" charset="0"/>
              </a:rPr>
              <a:t>The recycling waste will be used in other equipment’s and industries can use the recycling equipment’s for new material.</a:t>
            </a:r>
          </a:p>
          <a:p>
            <a:r>
              <a:rPr lang="en-US" sz="1800" dirty="0">
                <a:latin typeface="Times New Roman" panose="02020603050405020304" pitchFamily="18" charset="0"/>
                <a:cs typeface="Times New Roman" panose="02020603050405020304" pitchFamily="18" charset="0"/>
              </a:rPr>
              <a:t>To reuse electronic waste material by recycling .</a:t>
            </a:r>
          </a:p>
        </p:txBody>
      </p:sp>
      <p:sp>
        <p:nvSpPr>
          <p:cNvPr id="5" name="Slide Number Placeholder 3"/>
          <p:cNvSpPr txBox="1">
            <a:spLocks/>
          </p:cNvSpPr>
          <p:nvPr/>
        </p:nvSpPr>
        <p:spPr>
          <a:xfrm>
            <a:off x="7696200" y="5410730"/>
            <a:ext cx="1447800" cy="304271"/>
          </a:xfrm>
          <a:prstGeom prst="rect">
            <a:avLst/>
          </a:prstGeom>
          <a:ln/>
        </p:spPr>
        <p:style>
          <a:lnRef idx="2">
            <a:schemeClr val="dk1"/>
          </a:lnRef>
          <a:fillRef idx="1">
            <a:schemeClr val="lt1"/>
          </a:fillRef>
          <a:effectRef idx="0">
            <a:schemeClr val="dk1"/>
          </a:effectRef>
          <a:fontRef idx="minor">
            <a:schemeClr val="dk1"/>
          </a:fontRef>
        </p:style>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dirty="0">
                <a:ln>
                  <a:noFill/>
                </a:ln>
                <a:solidFill>
                  <a:schemeClr val="tx1"/>
                </a:solidFill>
                <a:effectLst/>
                <a:uLnTx/>
                <a:uFillTx/>
                <a:latin typeface="Times New Roman" pitchFamily="18" charset="0"/>
                <a:ea typeface="+mn-ea"/>
                <a:cs typeface="Times New Roman" pitchFamily="18" charset="0"/>
              </a:rPr>
              <a:t>6</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8" name="Picture 7">
            <a:extLst>
              <a:ext uri="{FF2B5EF4-FFF2-40B4-BE49-F238E27FC236}">
                <a16:creationId xmlns:a16="http://schemas.microsoft.com/office/drawing/2014/main" id="{73F5359E-D54A-350B-D8DC-1D03C7BE1C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3543300"/>
            <a:ext cx="1832863" cy="1447800"/>
          </a:xfrm>
          <a:prstGeom prst="rect">
            <a:avLst/>
          </a:prstGeom>
        </p:spPr>
      </p:pic>
    </p:spTree>
    <p:extLst>
      <p:ext uri="{BB962C8B-B14F-4D97-AF65-F5344CB8AC3E}">
        <p14:creationId xmlns:p14="http://schemas.microsoft.com/office/powerpoint/2010/main" val="200328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39169"/>
            <a:ext cx="9144000" cy="952500"/>
          </a:xfrm>
        </p:spPr>
        <p:txBody>
          <a:bodyPr>
            <a:normAutofit/>
          </a:bodyPr>
          <a:lstStyle/>
          <a:p>
            <a:pPr algn="ctr"/>
            <a:r>
              <a:rPr lang="en-US" sz="3200" b="1" dirty="0">
                <a:latin typeface="Times New Roman" pitchFamily="18" charset="0"/>
                <a:cs typeface="Times New Roman" pitchFamily="18" charset="0"/>
              </a:rPr>
              <a:t>Block Diagram</a:t>
            </a:r>
          </a:p>
        </p:txBody>
      </p:sp>
      <p:sp>
        <p:nvSpPr>
          <p:cNvPr id="3" name="Content Placeholder 2"/>
          <p:cNvSpPr>
            <a:spLocks noGrp="1"/>
          </p:cNvSpPr>
          <p:nvPr>
            <p:ph idx="1"/>
          </p:nvPr>
        </p:nvSpPr>
        <p:spPr>
          <a:xfrm>
            <a:off x="161102" y="745082"/>
            <a:ext cx="9144000" cy="4763030"/>
          </a:xfrm>
          <a:prstGeom prst="smileyFace">
            <a:avLst/>
          </a:prstGeom>
        </p:spPr>
        <p:txBody>
          <a:bodyPr>
            <a:noAutofit/>
          </a:bodyPr>
          <a:lstStyle/>
          <a:p>
            <a:pPr marL="0" indent="0">
              <a:buNone/>
            </a:pPr>
            <a:r>
              <a:rPr lang="en-US" sz="2800" dirty="0">
                <a:latin typeface="Times New Roman" pitchFamily="18" charset="0"/>
                <a:cs typeface="Times New Roman" pitchFamily="18" charset="0"/>
              </a:rPr>
              <a:t>                             </a:t>
            </a:r>
          </a:p>
          <a:p>
            <a:pPr marL="0" indent="0">
              <a:buNone/>
            </a:pPr>
            <a:endParaRPr lang="en-US" sz="28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p>
        </p:txBody>
      </p:sp>
      <p:sp>
        <p:nvSpPr>
          <p:cNvPr id="5" name="Slide Number Placeholder 3"/>
          <p:cNvSpPr txBox="1">
            <a:spLocks/>
          </p:cNvSpPr>
          <p:nvPr/>
        </p:nvSpPr>
        <p:spPr>
          <a:xfrm>
            <a:off x="7696200" y="5410730"/>
            <a:ext cx="1447800" cy="304271"/>
          </a:xfrm>
          <a:prstGeom prst="rect">
            <a:avLst/>
          </a:prstGeom>
          <a:ln/>
        </p:spPr>
        <p:style>
          <a:lnRef idx="2">
            <a:schemeClr val="dk1"/>
          </a:lnRef>
          <a:fillRef idx="1">
            <a:schemeClr val="lt1"/>
          </a:fillRef>
          <a:effectRef idx="0">
            <a:schemeClr val="dk1"/>
          </a:effectRef>
          <a:fontRef idx="minor">
            <a:schemeClr val="dk1"/>
          </a:fontRef>
        </p:style>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dirty="0">
                <a:ln>
                  <a:noFill/>
                </a:ln>
                <a:solidFill>
                  <a:schemeClr val="tx1"/>
                </a:solidFill>
                <a:effectLst/>
                <a:uLnTx/>
                <a:uFillTx/>
                <a:latin typeface="Times New Roman" pitchFamily="18" charset="0"/>
                <a:ea typeface="+mn-ea"/>
                <a:cs typeface="Times New Roman" pitchFamily="18" charset="0"/>
              </a:rPr>
              <a:t>7</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12" name="Picture 11">
            <a:extLst>
              <a:ext uri="{FF2B5EF4-FFF2-40B4-BE49-F238E27FC236}">
                <a16:creationId xmlns:a16="http://schemas.microsoft.com/office/drawing/2014/main" id="{2595DC11-59A6-8CFB-7745-6EE6692DB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81100"/>
            <a:ext cx="7391400" cy="4953000"/>
          </a:xfrm>
          <a:prstGeom prst="rect">
            <a:avLst/>
          </a:prstGeom>
        </p:spPr>
      </p:pic>
      <p:pic>
        <p:nvPicPr>
          <p:cNvPr id="14" name="Picture 13">
            <a:extLst>
              <a:ext uri="{FF2B5EF4-FFF2-40B4-BE49-F238E27FC236}">
                <a16:creationId xmlns:a16="http://schemas.microsoft.com/office/drawing/2014/main" id="{69AD55D1-5E11-2273-5F6E-BB25F5F56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170115"/>
            <a:ext cx="2779776" cy="2322576"/>
          </a:xfrm>
          <a:prstGeom prst="rect">
            <a:avLst/>
          </a:prstGeom>
        </p:spPr>
      </p:pic>
    </p:spTree>
    <p:extLst>
      <p:ext uri="{BB962C8B-B14F-4D97-AF65-F5344CB8AC3E}">
        <p14:creationId xmlns:p14="http://schemas.microsoft.com/office/powerpoint/2010/main" val="200328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4AD6-5F29-7C78-F3C4-55BD577E8262}"/>
              </a:ext>
            </a:extLst>
          </p:cNvPr>
          <p:cNvSpPr>
            <a:spLocks noGrp="1"/>
          </p:cNvSpPr>
          <p:nvPr>
            <p:ph type="title"/>
          </p:nvPr>
        </p:nvSpPr>
        <p:spPr>
          <a:xfrm>
            <a:off x="457200" y="189788"/>
            <a:ext cx="8229600" cy="952500"/>
          </a:xfrm>
        </p:spPr>
        <p:txBody>
          <a:bodyPr>
            <a:normAutofit/>
          </a:bodyPr>
          <a:lstStyle/>
          <a:p>
            <a:r>
              <a:rPr lang="en-IN" sz="3200" b="1" dirty="0">
                <a:latin typeface="Times New Roman" panose="02020603050405020304" pitchFamily="18" charset="0"/>
                <a:cs typeface="Times New Roman" panose="02020603050405020304" pitchFamily="18" charset="0"/>
              </a:rPr>
              <a:t>Screenshot Of Output</a:t>
            </a:r>
          </a:p>
        </p:txBody>
      </p:sp>
      <p:pic>
        <p:nvPicPr>
          <p:cNvPr id="5" name="Content Placeholder 4">
            <a:extLst>
              <a:ext uri="{FF2B5EF4-FFF2-40B4-BE49-F238E27FC236}">
                <a16:creationId xmlns:a16="http://schemas.microsoft.com/office/drawing/2014/main" id="{F0FA7167-0E54-E430-47DE-2124E4D934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485900"/>
            <a:ext cx="1740876" cy="3733800"/>
          </a:xfrm>
        </p:spPr>
      </p:pic>
      <p:pic>
        <p:nvPicPr>
          <p:cNvPr id="7" name="Picture 6">
            <a:extLst>
              <a:ext uri="{FF2B5EF4-FFF2-40B4-BE49-F238E27FC236}">
                <a16:creationId xmlns:a16="http://schemas.microsoft.com/office/drawing/2014/main" id="{94770CBF-746F-07A9-9F52-129E5F7A6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485900"/>
            <a:ext cx="1905000" cy="3733800"/>
          </a:xfrm>
          <a:prstGeom prst="rect">
            <a:avLst/>
          </a:prstGeom>
        </p:spPr>
      </p:pic>
      <p:pic>
        <p:nvPicPr>
          <p:cNvPr id="9" name="Picture 8">
            <a:extLst>
              <a:ext uri="{FF2B5EF4-FFF2-40B4-BE49-F238E27FC236}">
                <a16:creationId xmlns:a16="http://schemas.microsoft.com/office/drawing/2014/main" id="{22EF50B0-ED48-27A9-E9C8-92EF1D9759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0124" y="1485900"/>
            <a:ext cx="1905000" cy="3705469"/>
          </a:xfrm>
          <a:prstGeom prst="rect">
            <a:avLst/>
          </a:prstGeom>
        </p:spPr>
      </p:pic>
    </p:spTree>
    <p:extLst>
      <p:ext uri="{BB962C8B-B14F-4D97-AF65-F5344CB8AC3E}">
        <p14:creationId xmlns:p14="http://schemas.microsoft.com/office/powerpoint/2010/main" val="139083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50D7-8CE3-99FC-45AF-1405E20B085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Screenshot Of Output</a:t>
            </a:r>
            <a:endParaRPr lang="en-IN" sz="3200" b="1" dirty="0"/>
          </a:p>
        </p:txBody>
      </p:sp>
      <p:pic>
        <p:nvPicPr>
          <p:cNvPr id="5" name="Content Placeholder 4">
            <a:extLst>
              <a:ext uri="{FF2B5EF4-FFF2-40B4-BE49-F238E27FC236}">
                <a16:creationId xmlns:a16="http://schemas.microsoft.com/office/drawing/2014/main" id="{E69F3FCD-0208-6C9D-37E2-6B25ED9302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333500"/>
            <a:ext cx="1928446" cy="3771900"/>
          </a:xfrm>
        </p:spPr>
      </p:pic>
      <p:pic>
        <p:nvPicPr>
          <p:cNvPr id="7" name="Picture 6">
            <a:extLst>
              <a:ext uri="{FF2B5EF4-FFF2-40B4-BE49-F238E27FC236}">
                <a16:creationId xmlns:a16="http://schemas.microsoft.com/office/drawing/2014/main" id="{EBA0F21F-BCD9-B8C9-3E83-EE56F034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1333500"/>
            <a:ext cx="1928446" cy="3771900"/>
          </a:xfrm>
          <a:prstGeom prst="rect">
            <a:avLst/>
          </a:prstGeom>
        </p:spPr>
      </p:pic>
      <p:pic>
        <p:nvPicPr>
          <p:cNvPr id="9" name="Picture 8">
            <a:extLst>
              <a:ext uri="{FF2B5EF4-FFF2-40B4-BE49-F238E27FC236}">
                <a16:creationId xmlns:a16="http://schemas.microsoft.com/office/drawing/2014/main" id="{C2756DBA-92C2-8F36-7345-8E4F222DC0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1333500"/>
            <a:ext cx="1928446" cy="3771900"/>
          </a:xfrm>
          <a:prstGeom prst="rect">
            <a:avLst/>
          </a:prstGeom>
        </p:spPr>
      </p:pic>
    </p:spTree>
    <p:extLst>
      <p:ext uri="{BB962C8B-B14F-4D97-AF65-F5344CB8AC3E}">
        <p14:creationId xmlns:p14="http://schemas.microsoft.com/office/powerpoint/2010/main" val="379454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1288</TotalTime>
  <Words>618</Words>
  <Application>Microsoft Office PowerPoint</Application>
  <PresentationFormat>On-screen Show (16:10)</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Adobe Heiti Std R</vt:lpstr>
      <vt:lpstr>Arial</vt:lpstr>
      <vt:lpstr>Calibri</vt:lpstr>
      <vt:lpstr>Times New Roman</vt:lpstr>
      <vt:lpstr>Wingdings</vt:lpstr>
      <vt:lpstr>Office Theme</vt:lpstr>
      <vt:lpstr>A  Mini Project Presentation on “Electronic waste recycling program”</vt:lpstr>
      <vt:lpstr>Contents</vt:lpstr>
      <vt:lpstr>Introduction</vt:lpstr>
      <vt:lpstr>Objective</vt:lpstr>
      <vt:lpstr> Literature Survey </vt:lpstr>
      <vt:lpstr>Existing and Planned systems</vt:lpstr>
      <vt:lpstr>Block Diagram</vt:lpstr>
      <vt:lpstr>Screenshot Of Output</vt:lpstr>
      <vt:lpstr>Screenshot Of Output</vt:lpstr>
      <vt:lpstr>Screenshot Of 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Idea “DIVINE” (Device for Visually Impaired for Navigating Everywhere) for Visually Impaired.</dc:title>
  <dc:creator>KHAN'S</dc:creator>
  <cp:lastModifiedBy>Srushti</cp:lastModifiedBy>
  <cp:revision>34</cp:revision>
  <dcterms:created xsi:type="dcterms:W3CDTF">2006-08-16T00:00:00Z</dcterms:created>
  <dcterms:modified xsi:type="dcterms:W3CDTF">2023-06-29T18:38:12Z</dcterms:modified>
</cp:coreProperties>
</file>