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Default ContentType="image/jpeg" Extension="jpeg"/>
  <Default ContentType="image/jpg" Extension="jpg"/>
  <Default ContentType="image/svg+xml" Extension="svg"/>
  <Default ContentType="image/png" Extension="png"/>
  <Default ContentType="image/gif" Extension="gif"/>
  <Default ContentType="video/mp4" Extension="m4v"/>
  <Default ContentType="video/mp4" Extension="mp4"/>
  <Default ContentType="application/vnd.openxmlformats-officedocument.vmlDrawing" Extension="vml"/>
  <Default ContentType="application/vnd.openxmlformats-officedocument.spreadsheetml.sheet" Extension="xlsx"/>
  <Override ContentType="application/vnd.openxmlformats-officedocument.presentationml.presentation.main+xml" PartName="/ppt/presentation.xml"/>
  <Override ContentType="application/vnd.openxmlformats-officedocument.presentationml.notesMaster+xml" PartName="/ppt/notesMasters/notesMaster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Master+xml" PartName="/ppt/slideMasters/slideMaster2.xml"/>
  <Override ContentType="application/vnd.openxmlformats-officedocument.presentationml.slide+xml" PartName="/ppt/slides/slide2.xml"/>
  <Override ContentType="application/vnd.openxmlformats-officedocument.presentationml.slideMaster+xml" PartName="/ppt/slideMasters/slideMaster3.xml"/>
  <Override ContentType="application/vnd.openxmlformats-officedocument.presentationml.slide+xml" PartName="/ppt/slides/slide3.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Master+xml" PartName="/ppt/slideMasters/slideMaster5.xml"/>
  <Override ContentType="application/vnd.openxmlformats-officedocument.presentationml.slide+xml" PartName="/ppt/slides/slide5.xml"/>
  <Override ContentType="application/vnd.openxmlformats-officedocument.presentationml.slideMaster+xml" PartName="/ppt/slideMasters/slideMaster6.xml"/>
  <Override ContentType="application/vnd.openxmlformats-officedocument.presentationml.slide+xml" PartName="/ppt/slides/slide6.xml"/>
  <Override ContentType="application/vnd.openxmlformats-officedocument.presentationml.slideMaster+xml" PartName="/ppt/slideMasters/slideMaster7.xml"/>
  <Override ContentType="application/vnd.openxmlformats-officedocument.presentationml.slide+xml" PartName="/ppt/slides/slide7.xml"/>
  <Override ContentType="application/vnd.openxmlformats-officedocument.presentationml.slideMaster+xml" PartName="/ppt/slideMasters/slideMaster8.xml"/>
  <Override ContentType="application/vnd.openxmlformats-officedocument.presentationml.slide+xml" PartName="/ppt/slides/slide8.xml"/>
  <Override ContentType="application/vnd.openxmlformats-officedocument.presentationml.slideMaster+xml" PartName="/ppt/slideMasters/slideMaster9.xml"/>
  <Override ContentType="application/vnd.openxmlformats-officedocument.presentationml.slide+xml" PartName="/ppt/slides/slide9.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
		<Relationship Id="rId1" Target="docProps/app.xml" Type="http://schemas.openxmlformats.org/officeDocument/2006/relationships/extended-properties"/>
		<Relationship Id="rId2" Target="docProps/core.xml" Type="http://schemas.openxmlformats.org/package/2006/relationships/metadata/core-properties"/>
		<Relationship Id="rId3" Target="ppt/presentation.xml" Type="http://schemas.openxmlformats.org/officeDocument/2006/relationships/officeDocument"/>
		<Relationship Id="rId4"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notesMasterIdLst>
    <p:notesMasterId r:id="rId11"/>
  </p:notesMasterIdLst>
  <p:sldSz cx="14630400" cy="8229600"/>
  <p:notesSz cx="8229600" cy="14630400"/>
  <p:embeddedFontLst>
    <p:embeddedFont>
      <p:font typeface="Fraunces"/>
      <p:regular r:id="rId16"/>
    </p:embeddedFont>
    <p:embeddedFont>
      <p:font typeface="Fraunces"/>
      <p:regular r:id="rId17"/>
    </p:embeddedFont>
    <p:embeddedFont>
      <p:font typeface="Fraunces"/>
      <p:regular r:id="rId18"/>
    </p:embeddedFont>
    <p:embeddedFont>
      <p:font typeface="Fraunces"/>
      <p:regular r:id="rId19"/>
    </p:embeddedFont>
    <p:embeddedFont>
      <p:font typeface="Epilogue"/>
      <p:regular r:id="rId20"/>
    </p:embeddedFont>
    <p:embeddedFont>
      <p:font typeface="Epilogue"/>
      <p:regular r:id="rId21"/>
    </p:embeddedFont>
    <p:embeddedFont>
      <p:font typeface="Epilogue"/>
      <p:regular r:id="rId22"/>
    </p:embeddedFont>
    <p:embeddedFont>
      <p:font typeface="Epilogue"/>
      <p:regular r:id="rId23"/>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font" Target="fonts/font5.fntdata"/><Relationship Id="rId21" Type="http://schemas.openxmlformats.org/officeDocument/2006/relationships/font" Target="fonts/font6.fntdata"/><Relationship Id="rId22" Type="http://schemas.openxmlformats.org/officeDocument/2006/relationships/font" Target="fonts/font7.fntdata"/><Relationship Id="rId23" Type="http://schemas.openxmlformats.org/officeDocument/2006/relationships/font" Target="fonts/font8.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0-1.png"/><Relationship Id="rId3"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arget="../media/image-1-1.jpeg" Type="http://schemas.openxmlformats.org/officeDocument/2006/relationships/image"/><Relationship Id="rId2" Target="../slideLayouts/slideLayout2.xml" Type="http://schemas.openxmlformats.org/officeDocument/2006/relationships/slideLayout"/><Relationship Id="rId3" Target="../notesSlides/notesSlide1.xml" Type="http://schemas.openxmlformats.org/officeDocument/2006/relationships/notesSlide"/></Relationships>
</file>

<file path=ppt/slides/_rels/slide2.xml.rels><?xml version="1.0" encoding="UTF-8" standalone="yes" ?><Relationships xmlns="http://schemas.openxmlformats.org/package/2006/relationships"><Relationship Id="rId1" Target="../media/image-2-1.jpeg" Type="http://schemas.openxmlformats.org/officeDocument/2006/relationships/image"/><Relationship Id="rId2" Target="../slideLayouts/slideLayout3.xml" Type="http://schemas.openxmlformats.org/officeDocument/2006/relationships/slideLayout"/><Relationship Id="rId3" Target="../notesSlides/notesSlide2.xml" Type="http://schemas.openxmlformats.org/officeDocument/2006/relationships/notesSlide"/></Relationships>
</file>

<file path=ppt/slides/_rels/slide3.xml.rels><?xml version="1.0" encoding="UTF-8" standalone="yes" ?><Relationships xmlns="http://schemas.openxmlformats.org/package/2006/relationships"><Relationship Id="rId1" Target="../media/image-3-1.jpeg" Type="http://schemas.openxmlformats.org/officeDocument/2006/relationships/image"/><Relationship Id="rId2" Target="../slideLayouts/slideLayout4.xml" Type="http://schemas.openxmlformats.org/officeDocument/2006/relationships/slideLayout"/><Relationship Id="rId3" Target="../notesSlides/notesSlide3.xml" Type="http://schemas.openxmlformats.org/officeDocument/2006/relationships/notesSlide"/></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arget="../media/image-5-1.jpeg" Type="http://schemas.openxmlformats.org/officeDocument/2006/relationships/image"/><Relationship Id="rId2" Target="../media/image-5-2.png" Type="http://schemas.openxmlformats.org/officeDocument/2006/relationships/image"/><Relationship Id="rId3" Target="../media/image-5-3.png" Type="http://schemas.openxmlformats.org/officeDocument/2006/relationships/image"/><Relationship Id="rId4" Target="../media/image-5-4.png" Type="http://schemas.openxmlformats.org/officeDocument/2006/relationships/image"/><Relationship Id="rId5" Target="../slideLayouts/slideLayout6.xml" Type="http://schemas.openxmlformats.org/officeDocument/2006/relationships/slideLayout"/><Relationship Id="rId6" Target="../notesSlides/notesSlide5.xml" Type="http://schemas.openxmlformats.org/officeDocument/2006/relationships/notesSlide"/></Relationships>
</file>

<file path=ppt/slides/_rels/slide6.xml.rels><?xml version="1.0" encoding="UTF-8" standalone="yes" ?><Relationships xmlns="http://schemas.openxmlformats.org/package/2006/relationships"><Relationship Id="rId1" Target="../media/image-6-1.jpeg" Type="http://schemas.openxmlformats.org/officeDocument/2006/relationships/image"/><Relationship Id="rId2" Target="../slideLayouts/slideLayout7.xml" Type="http://schemas.openxmlformats.org/officeDocument/2006/relationships/slideLayout"/><Relationship Id="rId3" Target="../notesSlides/notesSlide6.xml" Type="http://schemas.openxmlformats.org/officeDocument/2006/relationships/notesSlide"/></Relationships>
</file>

<file path=ppt/slides/_rels/slide7.xml.rels><?xml version="1.0" encoding="UTF-8" standalone="yes" ?><Relationships xmlns="http://schemas.openxmlformats.org/package/2006/relationships"><Relationship Id="rId1" Target="../media/image-7-1.jpeg" Type="http://schemas.openxmlformats.org/officeDocument/2006/relationships/image"/><Relationship Id="rId2" Target="../slideLayouts/slideLayout8.xml" Type="http://schemas.openxmlformats.org/officeDocument/2006/relationships/slideLayout"/><Relationship Id="rId3" Target="../notesSlides/notesSlide7.xml" Type="http://schemas.openxmlformats.org/officeDocument/2006/relationships/notesSlide"/></Relationships>
</file>

<file path=ppt/slides/_rels/slide8.xml.rels><?xml version="1.0" encoding="UTF-8" standalone="yes" ?><Relationships xmlns="http://schemas.openxmlformats.org/package/2006/relationships"><Relationship Id="rId1" Target="../media/image-8-1.jpeg" Type="http://schemas.openxmlformats.org/officeDocument/2006/relationships/image"/><Relationship Id="rId2" Target="../media/image-8-2.png" Type="http://schemas.openxmlformats.org/officeDocument/2006/relationships/image"/><Relationship Id="rId3" Target="../media/image-8-3.png" Type="http://schemas.openxmlformats.org/officeDocument/2006/relationships/image"/><Relationship Id="rId4" Target="../media/image-8-4.png" Type="http://schemas.openxmlformats.org/officeDocument/2006/relationships/image"/><Relationship Id="rId5" Target="../slideLayouts/slideLayout9.xml" Type="http://schemas.openxmlformats.org/officeDocument/2006/relationships/slideLayout"/><Relationship Id="rId6" Target="../notesSlides/notesSlide8.xml" Type="http://schemas.openxmlformats.org/officeDocument/2006/relationships/notesSlide"/></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slideLayout" Target="../slideLayouts/slideLayout10.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93790" y="1606987"/>
            <a:ext cx="7556421" cy="2934653"/>
          </a:xfrm>
          <a:prstGeom prst="rect">
            <a:avLst/>
          </a:prstGeom>
          <a:noFill/>
          <a:ln/>
        </p:spPr>
        <p:txBody>
          <a:bodyPr wrap="square" lIns="0" tIns="0" rIns="0" bIns="0" rtlCol="0" anchor="t"/>
          <a:lstStyle/>
          <a:p>
            <a:pPr indent="0" marL="0">
              <a:lnSpc>
                <a:spcPts val="7700"/>
              </a:lnSpc>
              <a:buNone/>
            </a:pPr>
            <a:r>
              <a:rPr lang="en-US" sz="6150" dirty="0">
                <a:solidFill>
                  <a:srgbClr val="FFFFFF"/>
                </a:solidFill>
                <a:latin typeface="Fraunces" pitchFamily="34" charset="0"/>
                <a:ea typeface="Fraunces" pitchFamily="34" charset="-122"/>
                <a:cs typeface="Fraunces" pitchFamily="34" charset="-120"/>
              </a:rPr>
              <a:t>Phishing Attacks: Recognizing and Avoiding the Threat</a:t>
            </a:r>
            <a:endParaRPr lang="en-US" sz="6150" dirty="0"/>
          </a:p>
        </p:txBody>
      </p:sp>
      <p:sp>
        <p:nvSpPr>
          <p:cNvPr id="4" name="Text 1"/>
          <p:cNvSpPr/>
          <p:nvPr/>
        </p:nvSpPr>
        <p:spPr>
          <a:xfrm>
            <a:off x="793790" y="4881801"/>
            <a:ext cx="7556421" cy="1088708"/>
          </a:xfrm>
          <a:prstGeom prst="rect">
            <a:avLst/>
          </a:prstGeom>
          <a:noFill/>
          <a:ln/>
        </p:spPr>
        <p:txBody>
          <a:bodyPr wrap="square" lIns="0" tIns="0" rIns="0" bIns="0" rtlCol="0" anchor="t"/>
          <a:lstStyle/>
          <a:p>
            <a:pPr indent="0" marL="0">
              <a:lnSpc>
                <a:spcPts val="2850"/>
              </a:lnSpc>
              <a:buNone/>
            </a:pPr>
            <a:r>
              <a:rPr lang="en-US" sz="1750" dirty="0">
                <a:solidFill>
                  <a:srgbClr val="EBECEF"/>
                </a:solidFill>
                <a:latin typeface="Epilogue" pitchFamily="34" charset="0"/>
                <a:ea typeface="Epilogue" pitchFamily="34" charset="-122"/>
                <a:cs typeface="Epilogue" pitchFamily="34" charset="-120"/>
              </a:rPr>
              <a:t>Phishing attacks are a growing threat, targeting individuals and organizations alike. These attacks can lead to identity theft, financial loss, and damage to your reputation.</a:t>
            </a:r>
            <a:endParaRPr lang="en-US" sz="1750" dirty="0"/>
          </a:p>
        </p:txBody>
      </p:sp>
      <p:sp>
        <p:nvSpPr>
          <p:cNvPr id="5" name="Shape 2"/>
          <p:cNvSpPr/>
          <p:nvPr/>
        </p:nvSpPr>
        <p:spPr>
          <a:xfrm>
            <a:off x="793790" y="6242566"/>
            <a:ext cx="362903" cy="362903"/>
          </a:xfrm>
          <a:prstGeom prst="roundRect">
            <a:avLst>
              <a:gd name="adj" fmla="val 25194296"/>
            </a:avLst>
          </a:prstGeom>
          <a:solidFill>
            <a:srgbClr val="93370B"/>
          </a:solidFill>
          <a:ln w="7620">
            <a:solidFill>
              <a:srgbClr val="FFFFFF"/>
            </a:solidFill>
            <a:prstDash val="solid"/>
          </a:ln>
        </p:spPr>
      </p:sp>
      <p:sp>
        <p:nvSpPr>
          <p:cNvPr id="6" name="Text 3"/>
          <p:cNvSpPr/>
          <p:nvPr/>
        </p:nvSpPr>
        <p:spPr>
          <a:xfrm>
            <a:off x="916305" y="6375202"/>
            <a:ext cx="117872" cy="97512"/>
          </a:xfrm>
          <a:prstGeom prst="rect">
            <a:avLst/>
          </a:prstGeom>
          <a:noFill/>
          <a:ln/>
        </p:spPr>
        <p:txBody>
          <a:bodyPr wrap="none" lIns="0" tIns="0" rIns="0" bIns="0" rtlCol="0" anchor="t"/>
          <a:lstStyle/>
          <a:p>
            <a:pPr algn="ctr" indent="0" marL="0">
              <a:lnSpc>
                <a:spcPts val="750"/>
              </a:lnSpc>
              <a:buNone/>
            </a:pPr>
            <a:r>
              <a:rPr lang="en-US" sz="750" dirty="0">
                <a:solidFill>
                  <a:srgbClr val="FFFFFF"/>
                </a:solidFill>
                <a:latin typeface="Epilogue" pitchFamily="34" charset="0"/>
                <a:ea typeface="Epilogue" pitchFamily="34" charset="-122"/>
                <a:cs typeface="Epilogue" pitchFamily="34" charset="-120"/>
              </a:rPr>
              <a:t>RS</a:t>
            </a:r>
            <a:endParaRPr lang="en-US" sz="750" dirty="0"/>
          </a:p>
        </p:txBody>
      </p:sp>
      <p:sp>
        <p:nvSpPr>
          <p:cNvPr id="7" name="Text 4"/>
          <p:cNvSpPr/>
          <p:nvPr/>
        </p:nvSpPr>
        <p:spPr>
          <a:xfrm>
            <a:off x="1270040" y="6225659"/>
            <a:ext cx="2885361" cy="396835"/>
          </a:xfrm>
          <a:prstGeom prst="rect">
            <a:avLst/>
          </a:prstGeom>
          <a:noFill/>
          <a:ln/>
        </p:spPr>
        <p:txBody>
          <a:bodyPr wrap="none" lIns="0" tIns="0" rIns="0" bIns="0" rtlCol="0" anchor="t"/>
          <a:lstStyle/>
          <a:p>
            <a:pPr algn="l" indent="0" marL="0">
              <a:lnSpc>
                <a:spcPts val="3100"/>
              </a:lnSpc>
              <a:buNone/>
            </a:pPr>
            <a:r>
              <a:rPr lang="en-US" sz="2200" b="1" dirty="0">
                <a:solidFill>
                  <a:srgbClr val="EBECEF"/>
                </a:solidFill>
                <a:latin typeface="Epilogue" pitchFamily="34" charset="0"/>
                <a:ea typeface="Epilogue" pitchFamily="34" charset="-122"/>
                <a:cs typeface="Epilogue" pitchFamily="34" charset="-120"/>
              </a:rPr>
              <a:t>by Rakshita Sondhia</a:t>
            </a:r>
            <a:endParaRPr lang="en-US"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80190" y="938451"/>
            <a:ext cx="5670590" cy="708779"/>
          </a:xfrm>
          <a:prstGeom prst="rect">
            <a:avLst/>
          </a:prstGeom>
          <a:noFill/>
          <a:ln/>
        </p:spPr>
        <p:txBody>
          <a:bodyPr wrap="none" lIns="0" tIns="0" rIns="0" bIns="0" rtlCol="0" anchor="t"/>
          <a:lstStyle/>
          <a:p>
            <a:pPr indent="0" marL="0">
              <a:lnSpc>
                <a:spcPts val="5550"/>
              </a:lnSpc>
              <a:buNone/>
            </a:pPr>
            <a:r>
              <a:rPr lang="en-US" sz="4450" dirty="0">
                <a:solidFill>
                  <a:srgbClr val="FFFFFF"/>
                </a:solidFill>
                <a:latin typeface="Fraunces" pitchFamily="34" charset="0"/>
                <a:ea typeface="Fraunces" pitchFamily="34" charset="-122"/>
                <a:cs typeface="Fraunces" pitchFamily="34" charset="-120"/>
              </a:rPr>
              <a:t>What is Phishing?</a:t>
            </a:r>
            <a:endParaRPr lang="en-US" sz="4450" dirty="0"/>
          </a:p>
        </p:txBody>
      </p:sp>
      <p:sp>
        <p:nvSpPr>
          <p:cNvPr id="4" name="Text 1"/>
          <p:cNvSpPr/>
          <p:nvPr/>
        </p:nvSpPr>
        <p:spPr>
          <a:xfrm>
            <a:off x="6280190" y="1987391"/>
            <a:ext cx="7556421" cy="1451610"/>
          </a:xfrm>
          <a:prstGeom prst="rect">
            <a:avLst/>
          </a:prstGeom>
          <a:noFill/>
          <a:ln/>
        </p:spPr>
        <p:txBody>
          <a:bodyPr wrap="square" lIns="0" tIns="0" rIns="0" bIns="0" rtlCol="0" anchor="t"/>
          <a:lstStyle/>
          <a:p>
            <a:pPr indent="0" marL="0">
              <a:lnSpc>
                <a:spcPts val="2850"/>
              </a:lnSpc>
              <a:buNone/>
            </a:pPr>
            <a:r>
              <a:rPr lang="en-US" sz="1750" dirty="0">
                <a:solidFill>
                  <a:srgbClr val="EBECEF"/>
                </a:solidFill>
                <a:latin typeface="Epilogue" pitchFamily="34" charset="0"/>
                <a:ea typeface="Epilogue" pitchFamily="34" charset="-122"/>
                <a:cs typeface="Epilogue" pitchFamily="34" charset="-120"/>
              </a:rPr>
              <a:t>Phishing is a type of cybercrime where attackers use deceptive tactics to trick victims into giving up sensitive information, like login credentials or financial data. These attacks often use email, text messages, or social media.</a:t>
            </a:r>
            <a:endParaRPr lang="en-US" sz="1750" dirty="0"/>
          </a:p>
        </p:txBody>
      </p:sp>
      <p:sp>
        <p:nvSpPr>
          <p:cNvPr id="5" name="Shape 2"/>
          <p:cNvSpPr/>
          <p:nvPr/>
        </p:nvSpPr>
        <p:spPr>
          <a:xfrm>
            <a:off x="6280190" y="3694152"/>
            <a:ext cx="3664863" cy="2047994"/>
          </a:xfrm>
          <a:prstGeom prst="roundRect">
            <a:avLst>
              <a:gd name="adj" fmla="val 4652"/>
            </a:avLst>
          </a:prstGeom>
          <a:solidFill>
            <a:srgbClr val="283157"/>
          </a:solidFill>
          <a:ln w="7620">
            <a:solidFill>
              <a:srgbClr val="414A70"/>
            </a:solidFill>
            <a:prstDash val="solid"/>
          </a:ln>
        </p:spPr>
      </p:sp>
      <p:sp>
        <p:nvSpPr>
          <p:cNvPr id="6" name="Text 3"/>
          <p:cNvSpPr/>
          <p:nvPr/>
        </p:nvSpPr>
        <p:spPr>
          <a:xfrm>
            <a:off x="6514624" y="3928586"/>
            <a:ext cx="2835235" cy="354330"/>
          </a:xfrm>
          <a:prstGeom prst="rect">
            <a:avLst/>
          </a:prstGeom>
          <a:noFill/>
          <a:ln/>
        </p:spPr>
        <p:txBody>
          <a:bodyPr wrap="none" lIns="0" tIns="0" rIns="0" bIns="0" rtlCol="0" anchor="t"/>
          <a:lstStyle/>
          <a:p>
            <a:pPr indent="0" marL="0">
              <a:lnSpc>
                <a:spcPts val="2750"/>
              </a:lnSpc>
              <a:buNone/>
            </a:pPr>
            <a:r>
              <a:rPr lang="en-US" sz="2200" dirty="0">
                <a:solidFill>
                  <a:srgbClr val="EBECEF"/>
                </a:solidFill>
                <a:latin typeface="Fraunces" pitchFamily="34" charset="0"/>
                <a:ea typeface="Fraunces" pitchFamily="34" charset="-122"/>
                <a:cs typeface="Fraunces" pitchFamily="34" charset="-120"/>
              </a:rPr>
              <a:t>Goal</a:t>
            </a:r>
            <a:endParaRPr lang="en-US" sz="2200" dirty="0"/>
          </a:p>
        </p:txBody>
      </p:sp>
      <p:sp>
        <p:nvSpPr>
          <p:cNvPr id="7" name="Text 4"/>
          <p:cNvSpPr/>
          <p:nvPr/>
        </p:nvSpPr>
        <p:spPr>
          <a:xfrm>
            <a:off x="6514624" y="4419005"/>
            <a:ext cx="3195995" cy="1088708"/>
          </a:xfrm>
          <a:prstGeom prst="rect">
            <a:avLst/>
          </a:prstGeom>
          <a:noFill/>
          <a:ln/>
        </p:spPr>
        <p:txBody>
          <a:bodyPr wrap="square" lIns="0" tIns="0" rIns="0" bIns="0" rtlCol="0" anchor="t"/>
          <a:lstStyle/>
          <a:p>
            <a:pPr indent="0" marL="0">
              <a:lnSpc>
                <a:spcPts val="2850"/>
              </a:lnSpc>
              <a:buNone/>
            </a:pPr>
            <a:r>
              <a:rPr lang="en-US" sz="1750" dirty="0">
                <a:solidFill>
                  <a:srgbClr val="EBECEF"/>
                </a:solidFill>
                <a:latin typeface="Epilogue" pitchFamily="34" charset="0"/>
                <a:ea typeface="Epilogue" pitchFamily="34" charset="-122"/>
                <a:cs typeface="Epilogue" pitchFamily="34" charset="-120"/>
              </a:rPr>
              <a:t>To steal your personal information for malicious purposes.</a:t>
            </a:r>
            <a:endParaRPr lang="en-US" sz="1750" dirty="0"/>
          </a:p>
        </p:txBody>
      </p:sp>
      <p:sp>
        <p:nvSpPr>
          <p:cNvPr id="8" name="Shape 5"/>
          <p:cNvSpPr/>
          <p:nvPr/>
        </p:nvSpPr>
        <p:spPr>
          <a:xfrm>
            <a:off x="10171867" y="3694152"/>
            <a:ext cx="3664863" cy="2047994"/>
          </a:xfrm>
          <a:prstGeom prst="roundRect">
            <a:avLst>
              <a:gd name="adj" fmla="val 4652"/>
            </a:avLst>
          </a:prstGeom>
          <a:solidFill>
            <a:srgbClr val="283157"/>
          </a:solidFill>
          <a:ln w="7620">
            <a:solidFill>
              <a:srgbClr val="414A70"/>
            </a:solidFill>
            <a:prstDash val="solid"/>
          </a:ln>
        </p:spPr>
      </p:sp>
      <p:sp>
        <p:nvSpPr>
          <p:cNvPr id="9" name="Text 6"/>
          <p:cNvSpPr/>
          <p:nvPr/>
        </p:nvSpPr>
        <p:spPr>
          <a:xfrm>
            <a:off x="10406301" y="3928586"/>
            <a:ext cx="2835235" cy="354330"/>
          </a:xfrm>
          <a:prstGeom prst="rect">
            <a:avLst/>
          </a:prstGeom>
          <a:noFill/>
          <a:ln/>
        </p:spPr>
        <p:txBody>
          <a:bodyPr wrap="none" lIns="0" tIns="0" rIns="0" bIns="0" rtlCol="0" anchor="t"/>
          <a:lstStyle/>
          <a:p>
            <a:pPr indent="0" marL="0">
              <a:lnSpc>
                <a:spcPts val="2750"/>
              </a:lnSpc>
              <a:buNone/>
            </a:pPr>
            <a:r>
              <a:rPr lang="en-US" sz="2200" dirty="0">
                <a:solidFill>
                  <a:srgbClr val="EBECEF"/>
                </a:solidFill>
                <a:latin typeface="Fraunces" pitchFamily="34" charset="0"/>
                <a:ea typeface="Fraunces" pitchFamily="34" charset="-122"/>
                <a:cs typeface="Fraunces" pitchFamily="34" charset="-120"/>
              </a:rPr>
              <a:t>Methods</a:t>
            </a:r>
            <a:endParaRPr lang="en-US" sz="2200" dirty="0"/>
          </a:p>
        </p:txBody>
      </p:sp>
      <p:sp>
        <p:nvSpPr>
          <p:cNvPr id="10" name="Text 7"/>
          <p:cNvSpPr/>
          <p:nvPr/>
        </p:nvSpPr>
        <p:spPr>
          <a:xfrm>
            <a:off x="10406301" y="4419005"/>
            <a:ext cx="3195995" cy="1088708"/>
          </a:xfrm>
          <a:prstGeom prst="rect">
            <a:avLst/>
          </a:prstGeom>
          <a:noFill/>
          <a:ln/>
        </p:spPr>
        <p:txBody>
          <a:bodyPr wrap="square" lIns="0" tIns="0" rIns="0" bIns="0" rtlCol="0" anchor="t"/>
          <a:lstStyle/>
          <a:p>
            <a:pPr indent="0" marL="0">
              <a:lnSpc>
                <a:spcPts val="2850"/>
              </a:lnSpc>
              <a:buNone/>
            </a:pPr>
            <a:r>
              <a:rPr lang="en-US" sz="1750" dirty="0">
                <a:solidFill>
                  <a:srgbClr val="EBECEF"/>
                </a:solidFill>
                <a:latin typeface="Epilogue" pitchFamily="34" charset="0"/>
                <a:ea typeface="Epilogue" pitchFamily="34" charset="-122"/>
                <a:cs typeface="Epilogue" pitchFamily="34" charset="-120"/>
              </a:rPr>
              <a:t>Email, text messages, social media, phone calls, and websites.</a:t>
            </a:r>
            <a:endParaRPr lang="en-US" sz="1750" dirty="0"/>
          </a:p>
        </p:txBody>
      </p:sp>
      <p:sp>
        <p:nvSpPr>
          <p:cNvPr id="11" name="Shape 8"/>
          <p:cNvSpPr/>
          <p:nvPr/>
        </p:nvSpPr>
        <p:spPr>
          <a:xfrm>
            <a:off x="6280190" y="5968960"/>
            <a:ext cx="7556421" cy="1322189"/>
          </a:xfrm>
          <a:prstGeom prst="roundRect">
            <a:avLst>
              <a:gd name="adj" fmla="val 7205"/>
            </a:avLst>
          </a:prstGeom>
          <a:solidFill>
            <a:srgbClr val="283157"/>
          </a:solidFill>
          <a:ln w="7620">
            <a:solidFill>
              <a:srgbClr val="414A70"/>
            </a:solidFill>
            <a:prstDash val="solid"/>
          </a:ln>
        </p:spPr>
      </p:sp>
      <p:sp>
        <p:nvSpPr>
          <p:cNvPr id="12" name="Text 9"/>
          <p:cNvSpPr/>
          <p:nvPr/>
        </p:nvSpPr>
        <p:spPr>
          <a:xfrm>
            <a:off x="6514624" y="6203394"/>
            <a:ext cx="2835235" cy="354330"/>
          </a:xfrm>
          <a:prstGeom prst="rect">
            <a:avLst/>
          </a:prstGeom>
          <a:noFill/>
          <a:ln/>
        </p:spPr>
        <p:txBody>
          <a:bodyPr wrap="none" lIns="0" tIns="0" rIns="0" bIns="0" rtlCol="0" anchor="t"/>
          <a:lstStyle/>
          <a:p>
            <a:pPr indent="0" marL="0">
              <a:lnSpc>
                <a:spcPts val="2750"/>
              </a:lnSpc>
              <a:buNone/>
            </a:pPr>
            <a:r>
              <a:rPr lang="en-US" sz="2200" dirty="0">
                <a:solidFill>
                  <a:srgbClr val="EBECEF"/>
                </a:solidFill>
                <a:latin typeface="Fraunces" pitchFamily="34" charset="0"/>
                <a:ea typeface="Fraunces" pitchFamily="34" charset="-122"/>
                <a:cs typeface="Fraunces" pitchFamily="34" charset="-120"/>
              </a:rPr>
              <a:t>Impact</a:t>
            </a:r>
            <a:endParaRPr lang="en-US" sz="2200" dirty="0"/>
          </a:p>
        </p:txBody>
      </p:sp>
      <p:sp>
        <p:nvSpPr>
          <p:cNvPr id="13" name="Text 10"/>
          <p:cNvSpPr/>
          <p:nvPr/>
        </p:nvSpPr>
        <p:spPr>
          <a:xfrm>
            <a:off x="6514624" y="6693813"/>
            <a:ext cx="7087553" cy="362903"/>
          </a:xfrm>
          <a:prstGeom prst="rect">
            <a:avLst/>
          </a:prstGeom>
          <a:noFill/>
          <a:ln/>
        </p:spPr>
        <p:txBody>
          <a:bodyPr wrap="none" lIns="0" tIns="0" rIns="0" bIns="0" rtlCol="0" anchor="t"/>
          <a:lstStyle/>
          <a:p>
            <a:pPr indent="0" marL="0">
              <a:lnSpc>
                <a:spcPts val="2850"/>
              </a:lnSpc>
              <a:buNone/>
            </a:pPr>
            <a:r>
              <a:rPr lang="en-US" sz="1750" dirty="0">
                <a:solidFill>
                  <a:srgbClr val="EBECEF"/>
                </a:solidFill>
                <a:latin typeface="Epilogue" pitchFamily="34" charset="0"/>
                <a:ea typeface="Epilogue" pitchFamily="34" charset="-122"/>
                <a:cs typeface="Epilogue" pitchFamily="34" charset="-120"/>
              </a:rPr>
              <a:t>Identity theft, financial loss, and damage to your reputation.</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13634" y="736163"/>
            <a:ext cx="6475333" cy="649248"/>
          </a:xfrm>
          <a:prstGeom prst="rect">
            <a:avLst/>
          </a:prstGeom>
          <a:noFill/>
          <a:ln/>
        </p:spPr>
        <p:txBody>
          <a:bodyPr wrap="none" lIns="0" tIns="0" rIns="0" bIns="0" rtlCol="0" anchor="t"/>
          <a:lstStyle/>
          <a:p>
            <a:pPr indent="0" marL="0">
              <a:lnSpc>
                <a:spcPts val="5100"/>
              </a:lnSpc>
              <a:buNone/>
            </a:pPr>
            <a:r>
              <a:rPr lang="en-US" sz="4050" dirty="0">
                <a:solidFill>
                  <a:srgbClr val="FFFFFF"/>
                </a:solidFill>
                <a:latin typeface="Fraunces" pitchFamily="34" charset="0"/>
                <a:ea typeface="Fraunces" pitchFamily="34" charset="-122"/>
                <a:cs typeface="Fraunces" pitchFamily="34" charset="-120"/>
              </a:rPr>
              <a:t>Common Phishing Tactics</a:t>
            </a:r>
            <a:endParaRPr lang="en-US" sz="4050" dirty="0"/>
          </a:p>
        </p:txBody>
      </p:sp>
      <p:sp>
        <p:nvSpPr>
          <p:cNvPr id="4" name="Text 1"/>
          <p:cNvSpPr/>
          <p:nvPr/>
        </p:nvSpPr>
        <p:spPr>
          <a:xfrm>
            <a:off x="6213634" y="1696998"/>
            <a:ext cx="7689533" cy="997268"/>
          </a:xfrm>
          <a:prstGeom prst="rect">
            <a:avLst/>
          </a:prstGeom>
          <a:noFill/>
          <a:ln/>
        </p:spPr>
        <p:txBody>
          <a:bodyPr wrap="square" lIns="0" tIns="0" rIns="0" bIns="0" rtlCol="0" anchor="t"/>
          <a:lstStyle/>
          <a:p>
            <a:pPr indent="0" marL="0">
              <a:lnSpc>
                <a:spcPts val="2600"/>
              </a:lnSpc>
              <a:buNone/>
            </a:pPr>
            <a:r>
              <a:rPr lang="en-US" sz="1600" dirty="0">
                <a:solidFill>
                  <a:srgbClr val="EBECEF"/>
                </a:solidFill>
                <a:latin typeface="Epilogue" pitchFamily="34" charset="0"/>
                <a:ea typeface="Epilogue" pitchFamily="34" charset="-122"/>
                <a:cs typeface="Epilogue" pitchFamily="34" charset="-120"/>
              </a:rPr>
              <a:t>Attackers use various tactics to make their phishing attempts seem legitimate. They often impersonate trusted organizations, create urgency, or use social engineering techniques.</a:t>
            </a:r>
            <a:endParaRPr lang="en-US" sz="1600" dirty="0"/>
          </a:p>
        </p:txBody>
      </p:sp>
      <p:sp>
        <p:nvSpPr>
          <p:cNvPr id="5" name="Shape 2"/>
          <p:cNvSpPr/>
          <p:nvPr/>
        </p:nvSpPr>
        <p:spPr>
          <a:xfrm>
            <a:off x="6213634" y="3161705"/>
            <a:ext cx="467439" cy="467439"/>
          </a:xfrm>
          <a:prstGeom prst="roundRect">
            <a:avLst>
              <a:gd name="adj" fmla="val 18669"/>
            </a:avLst>
          </a:prstGeom>
          <a:solidFill>
            <a:srgbClr val="283157"/>
          </a:solidFill>
          <a:ln w="7620">
            <a:solidFill>
              <a:srgbClr val="414A70"/>
            </a:solidFill>
            <a:prstDash val="solid"/>
          </a:ln>
        </p:spPr>
      </p:sp>
      <p:sp>
        <p:nvSpPr>
          <p:cNvPr id="6" name="Text 3"/>
          <p:cNvSpPr/>
          <p:nvPr/>
        </p:nvSpPr>
        <p:spPr>
          <a:xfrm>
            <a:off x="6375916" y="3239572"/>
            <a:ext cx="142875" cy="311706"/>
          </a:xfrm>
          <a:prstGeom prst="rect">
            <a:avLst/>
          </a:prstGeom>
          <a:noFill/>
          <a:ln/>
        </p:spPr>
        <p:txBody>
          <a:bodyPr wrap="none" lIns="0" tIns="0" rIns="0" bIns="0" rtlCol="0" anchor="t"/>
          <a:lstStyle/>
          <a:p>
            <a:pPr algn="ctr" indent="0" marL="0">
              <a:lnSpc>
                <a:spcPts val="2450"/>
              </a:lnSpc>
              <a:buNone/>
            </a:pPr>
            <a:r>
              <a:rPr lang="en-US" sz="2450" dirty="0">
                <a:solidFill>
                  <a:srgbClr val="EBECEF"/>
                </a:solidFill>
                <a:latin typeface="Fraunces" pitchFamily="34" charset="0"/>
                <a:ea typeface="Fraunces" pitchFamily="34" charset="-122"/>
                <a:cs typeface="Fraunces" pitchFamily="34" charset="-120"/>
              </a:rPr>
              <a:t>1</a:t>
            </a:r>
            <a:endParaRPr lang="en-US" sz="2450" dirty="0"/>
          </a:p>
        </p:txBody>
      </p:sp>
      <p:sp>
        <p:nvSpPr>
          <p:cNvPr id="7" name="Text 4"/>
          <p:cNvSpPr/>
          <p:nvPr/>
        </p:nvSpPr>
        <p:spPr>
          <a:xfrm>
            <a:off x="6888837" y="3161705"/>
            <a:ext cx="2597229" cy="324564"/>
          </a:xfrm>
          <a:prstGeom prst="rect">
            <a:avLst/>
          </a:prstGeom>
          <a:noFill/>
          <a:ln/>
        </p:spPr>
        <p:txBody>
          <a:bodyPr wrap="none" lIns="0" tIns="0" rIns="0" bIns="0" rtlCol="0" anchor="t"/>
          <a:lstStyle/>
          <a:p>
            <a:pPr indent="0" marL="0">
              <a:lnSpc>
                <a:spcPts val="2550"/>
              </a:lnSpc>
              <a:buNone/>
            </a:pPr>
            <a:r>
              <a:rPr lang="en-US" sz="2000" dirty="0">
                <a:solidFill>
                  <a:srgbClr val="EBECEF"/>
                </a:solidFill>
                <a:latin typeface="Fraunces" pitchFamily="34" charset="0"/>
                <a:ea typeface="Fraunces" pitchFamily="34" charset="-122"/>
                <a:cs typeface="Fraunces" pitchFamily="34" charset="-120"/>
              </a:rPr>
              <a:t>Impersonation</a:t>
            </a:r>
            <a:endParaRPr lang="en-US" sz="2000" dirty="0"/>
          </a:p>
        </p:txBody>
      </p:sp>
      <p:sp>
        <p:nvSpPr>
          <p:cNvPr id="8" name="Text 5"/>
          <p:cNvSpPr/>
          <p:nvPr/>
        </p:nvSpPr>
        <p:spPr>
          <a:xfrm>
            <a:off x="6888837" y="3610928"/>
            <a:ext cx="3065740" cy="997268"/>
          </a:xfrm>
          <a:prstGeom prst="rect">
            <a:avLst/>
          </a:prstGeom>
          <a:noFill/>
          <a:ln/>
        </p:spPr>
        <p:txBody>
          <a:bodyPr wrap="square" lIns="0" tIns="0" rIns="0" bIns="0" rtlCol="0" anchor="t"/>
          <a:lstStyle/>
          <a:p>
            <a:pPr indent="0" marL="0">
              <a:lnSpc>
                <a:spcPts val="2600"/>
              </a:lnSpc>
              <a:buNone/>
            </a:pPr>
            <a:r>
              <a:rPr lang="en-US" sz="1600" dirty="0">
                <a:solidFill>
                  <a:srgbClr val="EBECEF"/>
                </a:solidFill>
                <a:latin typeface="Epilogue" pitchFamily="34" charset="0"/>
                <a:ea typeface="Epilogue" pitchFamily="34" charset="-122"/>
                <a:cs typeface="Epilogue" pitchFamily="34" charset="-120"/>
              </a:rPr>
              <a:t>Attackers may pretend to be a bank, a government agency, or a trusted company.</a:t>
            </a:r>
            <a:endParaRPr lang="en-US" sz="1600" dirty="0"/>
          </a:p>
        </p:txBody>
      </p:sp>
      <p:sp>
        <p:nvSpPr>
          <p:cNvPr id="9" name="Shape 6"/>
          <p:cNvSpPr/>
          <p:nvPr/>
        </p:nvSpPr>
        <p:spPr>
          <a:xfrm>
            <a:off x="10162342" y="3161705"/>
            <a:ext cx="467439" cy="467439"/>
          </a:xfrm>
          <a:prstGeom prst="roundRect">
            <a:avLst>
              <a:gd name="adj" fmla="val 18669"/>
            </a:avLst>
          </a:prstGeom>
          <a:solidFill>
            <a:srgbClr val="283157"/>
          </a:solidFill>
          <a:ln w="7620">
            <a:solidFill>
              <a:srgbClr val="414A70"/>
            </a:solidFill>
            <a:prstDash val="solid"/>
          </a:ln>
        </p:spPr>
      </p:sp>
      <p:sp>
        <p:nvSpPr>
          <p:cNvPr id="10" name="Text 7"/>
          <p:cNvSpPr/>
          <p:nvPr/>
        </p:nvSpPr>
        <p:spPr>
          <a:xfrm>
            <a:off x="10301645" y="3239572"/>
            <a:ext cx="188833" cy="311706"/>
          </a:xfrm>
          <a:prstGeom prst="rect">
            <a:avLst/>
          </a:prstGeom>
          <a:noFill/>
          <a:ln/>
        </p:spPr>
        <p:txBody>
          <a:bodyPr wrap="none" lIns="0" tIns="0" rIns="0" bIns="0" rtlCol="0" anchor="t"/>
          <a:lstStyle/>
          <a:p>
            <a:pPr algn="ctr" indent="0" marL="0">
              <a:lnSpc>
                <a:spcPts val="2450"/>
              </a:lnSpc>
              <a:buNone/>
            </a:pPr>
            <a:r>
              <a:rPr lang="en-US" sz="2450" dirty="0">
                <a:solidFill>
                  <a:srgbClr val="EBECEF"/>
                </a:solidFill>
                <a:latin typeface="Fraunces" pitchFamily="34" charset="0"/>
                <a:ea typeface="Fraunces" pitchFamily="34" charset="-122"/>
                <a:cs typeface="Fraunces" pitchFamily="34" charset="-120"/>
              </a:rPr>
              <a:t>2</a:t>
            </a:r>
            <a:endParaRPr lang="en-US" sz="2450" dirty="0"/>
          </a:p>
        </p:txBody>
      </p:sp>
      <p:sp>
        <p:nvSpPr>
          <p:cNvPr id="11" name="Text 8"/>
          <p:cNvSpPr/>
          <p:nvPr/>
        </p:nvSpPr>
        <p:spPr>
          <a:xfrm>
            <a:off x="10837545" y="3161705"/>
            <a:ext cx="2597229" cy="324564"/>
          </a:xfrm>
          <a:prstGeom prst="rect">
            <a:avLst/>
          </a:prstGeom>
          <a:noFill/>
          <a:ln/>
        </p:spPr>
        <p:txBody>
          <a:bodyPr wrap="none" lIns="0" tIns="0" rIns="0" bIns="0" rtlCol="0" anchor="t"/>
          <a:lstStyle/>
          <a:p>
            <a:pPr indent="0" marL="0">
              <a:lnSpc>
                <a:spcPts val="2550"/>
              </a:lnSpc>
              <a:buNone/>
            </a:pPr>
            <a:r>
              <a:rPr lang="en-US" sz="2000" dirty="0">
                <a:solidFill>
                  <a:srgbClr val="EBECEF"/>
                </a:solidFill>
                <a:latin typeface="Fraunces" pitchFamily="34" charset="0"/>
                <a:ea typeface="Fraunces" pitchFamily="34" charset="-122"/>
                <a:cs typeface="Fraunces" pitchFamily="34" charset="-120"/>
              </a:rPr>
              <a:t>Urgency</a:t>
            </a:r>
            <a:endParaRPr lang="en-US" sz="2000" dirty="0"/>
          </a:p>
        </p:txBody>
      </p:sp>
      <p:sp>
        <p:nvSpPr>
          <p:cNvPr id="12" name="Text 9"/>
          <p:cNvSpPr/>
          <p:nvPr/>
        </p:nvSpPr>
        <p:spPr>
          <a:xfrm>
            <a:off x="10837545" y="3610928"/>
            <a:ext cx="3065740" cy="1662113"/>
          </a:xfrm>
          <a:prstGeom prst="rect">
            <a:avLst/>
          </a:prstGeom>
          <a:noFill/>
          <a:ln/>
        </p:spPr>
        <p:txBody>
          <a:bodyPr wrap="square" lIns="0" tIns="0" rIns="0" bIns="0" rtlCol="0" anchor="t"/>
          <a:lstStyle/>
          <a:p>
            <a:pPr indent="0" marL="0">
              <a:lnSpc>
                <a:spcPts val="2600"/>
              </a:lnSpc>
              <a:buNone/>
            </a:pPr>
            <a:r>
              <a:rPr lang="en-US" sz="1600" dirty="0">
                <a:solidFill>
                  <a:srgbClr val="EBECEF"/>
                </a:solidFill>
                <a:latin typeface="Epilogue" pitchFamily="34" charset="0"/>
                <a:ea typeface="Epilogue" pitchFamily="34" charset="-122"/>
                <a:cs typeface="Epilogue" pitchFamily="34" charset="-120"/>
              </a:rPr>
              <a:t>Phishing emails often create a sense of urgency, pressuring victims to act quickly without thinking critically.</a:t>
            </a:r>
            <a:endParaRPr lang="en-US" sz="1600" dirty="0"/>
          </a:p>
        </p:txBody>
      </p:sp>
      <p:sp>
        <p:nvSpPr>
          <p:cNvPr id="13" name="Shape 10"/>
          <p:cNvSpPr/>
          <p:nvPr/>
        </p:nvSpPr>
        <p:spPr>
          <a:xfrm>
            <a:off x="6213634" y="5714524"/>
            <a:ext cx="467439" cy="467439"/>
          </a:xfrm>
          <a:prstGeom prst="roundRect">
            <a:avLst>
              <a:gd name="adj" fmla="val 18669"/>
            </a:avLst>
          </a:prstGeom>
          <a:solidFill>
            <a:srgbClr val="283157"/>
          </a:solidFill>
          <a:ln w="7620">
            <a:solidFill>
              <a:srgbClr val="414A70"/>
            </a:solidFill>
            <a:prstDash val="solid"/>
          </a:ln>
        </p:spPr>
      </p:sp>
      <p:sp>
        <p:nvSpPr>
          <p:cNvPr id="14" name="Text 11"/>
          <p:cNvSpPr/>
          <p:nvPr/>
        </p:nvSpPr>
        <p:spPr>
          <a:xfrm>
            <a:off x="6361271" y="5792391"/>
            <a:ext cx="172045" cy="311706"/>
          </a:xfrm>
          <a:prstGeom prst="rect">
            <a:avLst/>
          </a:prstGeom>
          <a:noFill/>
          <a:ln/>
        </p:spPr>
        <p:txBody>
          <a:bodyPr wrap="none" lIns="0" tIns="0" rIns="0" bIns="0" rtlCol="0" anchor="t"/>
          <a:lstStyle/>
          <a:p>
            <a:pPr algn="ctr" indent="0" marL="0">
              <a:lnSpc>
                <a:spcPts val="2450"/>
              </a:lnSpc>
              <a:buNone/>
            </a:pPr>
            <a:r>
              <a:rPr lang="en-US" sz="2450" dirty="0">
                <a:solidFill>
                  <a:srgbClr val="EBECEF"/>
                </a:solidFill>
                <a:latin typeface="Fraunces" pitchFamily="34" charset="0"/>
                <a:ea typeface="Fraunces" pitchFamily="34" charset="-122"/>
                <a:cs typeface="Fraunces" pitchFamily="34" charset="-120"/>
              </a:rPr>
              <a:t>3</a:t>
            </a:r>
            <a:endParaRPr lang="en-US" sz="2450" dirty="0"/>
          </a:p>
        </p:txBody>
      </p:sp>
      <p:sp>
        <p:nvSpPr>
          <p:cNvPr id="15" name="Text 12"/>
          <p:cNvSpPr/>
          <p:nvPr/>
        </p:nvSpPr>
        <p:spPr>
          <a:xfrm>
            <a:off x="6888837" y="5714524"/>
            <a:ext cx="2597229" cy="324564"/>
          </a:xfrm>
          <a:prstGeom prst="rect">
            <a:avLst/>
          </a:prstGeom>
          <a:noFill/>
          <a:ln/>
        </p:spPr>
        <p:txBody>
          <a:bodyPr wrap="none" lIns="0" tIns="0" rIns="0" bIns="0" rtlCol="0" anchor="t"/>
          <a:lstStyle/>
          <a:p>
            <a:pPr indent="0" marL="0">
              <a:lnSpc>
                <a:spcPts val="2550"/>
              </a:lnSpc>
              <a:buNone/>
            </a:pPr>
            <a:r>
              <a:rPr lang="en-US" sz="2000" dirty="0">
                <a:solidFill>
                  <a:srgbClr val="EBECEF"/>
                </a:solidFill>
                <a:latin typeface="Fraunces" pitchFamily="34" charset="0"/>
                <a:ea typeface="Fraunces" pitchFamily="34" charset="-122"/>
                <a:cs typeface="Fraunces" pitchFamily="34" charset="-120"/>
              </a:rPr>
              <a:t>Social Engineering</a:t>
            </a:r>
            <a:endParaRPr lang="en-US" sz="2000" dirty="0"/>
          </a:p>
        </p:txBody>
      </p:sp>
      <p:sp>
        <p:nvSpPr>
          <p:cNvPr id="16" name="Text 13"/>
          <p:cNvSpPr/>
          <p:nvPr/>
        </p:nvSpPr>
        <p:spPr>
          <a:xfrm>
            <a:off x="6888837" y="6163747"/>
            <a:ext cx="3065740" cy="1329690"/>
          </a:xfrm>
          <a:prstGeom prst="rect">
            <a:avLst/>
          </a:prstGeom>
          <a:noFill/>
          <a:ln/>
        </p:spPr>
        <p:txBody>
          <a:bodyPr wrap="square" lIns="0" tIns="0" rIns="0" bIns="0" rtlCol="0" anchor="t"/>
          <a:lstStyle/>
          <a:p>
            <a:pPr indent="0" marL="0">
              <a:lnSpc>
                <a:spcPts val="2600"/>
              </a:lnSpc>
              <a:buNone/>
            </a:pPr>
            <a:r>
              <a:rPr lang="en-US" sz="1600" dirty="0">
                <a:solidFill>
                  <a:srgbClr val="EBECEF"/>
                </a:solidFill>
                <a:latin typeface="Epilogue" pitchFamily="34" charset="0"/>
                <a:ea typeface="Epilogue" pitchFamily="34" charset="-122"/>
                <a:cs typeface="Epilogue" pitchFamily="34" charset="-120"/>
              </a:rPr>
              <a:t>Attackers may use social engineering techniques to manipulate victims into giving up information.</a:t>
            </a:r>
            <a:endParaRPr lang="en-US" sz="1600" dirty="0"/>
          </a:p>
        </p:txBody>
      </p:sp>
      <p:sp>
        <p:nvSpPr>
          <p:cNvPr id="17" name="Shape 14"/>
          <p:cNvSpPr/>
          <p:nvPr/>
        </p:nvSpPr>
        <p:spPr>
          <a:xfrm>
            <a:off x="10162342" y="5714524"/>
            <a:ext cx="467439" cy="467439"/>
          </a:xfrm>
          <a:prstGeom prst="roundRect">
            <a:avLst>
              <a:gd name="adj" fmla="val 18669"/>
            </a:avLst>
          </a:prstGeom>
          <a:solidFill>
            <a:srgbClr val="283157"/>
          </a:solidFill>
          <a:ln w="7620">
            <a:solidFill>
              <a:srgbClr val="414A70"/>
            </a:solidFill>
            <a:prstDash val="solid"/>
          </a:ln>
        </p:spPr>
      </p:sp>
      <p:sp>
        <p:nvSpPr>
          <p:cNvPr id="18" name="Text 15"/>
          <p:cNvSpPr/>
          <p:nvPr/>
        </p:nvSpPr>
        <p:spPr>
          <a:xfrm>
            <a:off x="10300692" y="5792391"/>
            <a:ext cx="190619" cy="311706"/>
          </a:xfrm>
          <a:prstGeom prst="rect">
            <a:avLst/>
          </a:prstGeom>
          <a:noFill/>
          <a:ln/>
        </p:spPr>
        <p:txBody>
          <a:bodyPr wrap="none" lIns="0" tIns="0" rIns="0" bIns="0" rtlCol="0" anchor="t"/>
          <a:lstStyle/>
          <a:p>
            <a:pPr algn="ctr" indent="0" marL="0">
              <a:lnSpc>
                <a:spcPts val="2450"/>
              </a:lnSpc>
              <a:buNone/>
            </a:pPr>
            <a:r>
              <a:rPr lang="en-US" sz="2450" dirty="0">
                <a:solidFill>
                  <a:srgbClr val="EBECEF"/>
                </a:solidFill>
                <a:latin typeface="Fraunces" pitchFamily="34" charset="0"/>
                <a:ea typeface="Fraunces" pitchFamily="34" charset="-122"/>
                <a:cs typeface="Fraunces" pitchFamily="34" charset="-120"/>
              </a:rPr>
              <a:t>4</a:t>
            </a:r>
            <a:endParaRPr lang="en-US" sz="2450" dirty="0"/>
          </a:p>
        </p:txBody>
      </p:sp>
      <p:sp>
        <p:nvSpPr>
          <p:cNvPr id="19" name="Text 16"/>
          <p:cNvSpPr/>
          <p:nvPr/>
        </p:nvSpPr>
        <p:spPr>
          <a:xfrm>
            <a:off x="10837545" y="5714524"/>
            <a:ext cx="2597229" cy="324564"/>
          </a:xfrm>
          <a:prstGeom prst="rect">
            <a:avLst/>
          </a:prstGeom>
          <a:noFill/>
          <a:ln/>
        </p:spPr>
        <p:txBody>
          <a:bodyPr wrap="none" lIns="0" tIns="0" rIns="0" bIns="0" rtlCol="0" anchor="t"/>
          <a:lstStyle/>
          <a:p>
            <a:pPr indent="0" marL="0">
              <a:lnSpc>
                <a:spcPts val="2550"/>
              </a:lnSpc>
              <a:buNone/>
            </a:pPr>
            <a:r>
              <a:rPr lang="en-US" sz="2000" dirty="0">
                <a:solidFill>
                  <a:srgbClr val="EBECEF"/>
                </a:solidFill>
                <a:latin typeface="Fraunces" pitchFamily="34" charset="0"/>
                <a:ea typeface="Fraunces" pitchFamily="34" charset="-122"/>
                <a:cs typeface="Fraunces" pitchFamily="34" charset="-120"/>
              </a:rPr>
              <a:t>Bait</a:t>
            </a:r>
            <a:endParaRPr lang="en-US" sz="2000" dirty="0"/>
          </a:p>
        </p:txBody>
      </p:sp>
      <p:sp>
        <p:nvSpPr>
          <p:cNvPr id="20" name="Text 17"/>
          <p:cNvSpPr/>
          <p:nvPr/>
        </p:nvSpPr>
        <p:spPr>
          <a:xfrm>
            <a:off x="10837545" y="6163747"/>
            <a:ext cx="3065740" cy="1329690"/>
          </a:xfrm>
          <a:prstGeom prst="rect">
            <a:avLst/>
          </a:prstGeom>
          <a:noFill/>
          <a:ln/>
        </p:spPr>
        <p:txBody>
          <a:bodyPr wrap="square" lIns="0" tIns="0" rIns="0" bIns="0" rtlCol="0" anchor="t"/>
          <a:lstStyle/>
          <a:p>
            <a:pPr indent="0" marL="0">
              <a:lnSpc>
                <a:spcPts val="2600"/>
              </a:lnSpc>
              <a:buNone/>
            </a:pPr>
            <a:r>
              <a:rPr lang="en-US" sz="1600" dirty="0">
                <a:solidFill>
                  <a:srgbClr val="EBECEF"/>
                </a:solidFill>
                <a:latin typeface="Epilogue" pitchFamily="34" charset="0"/>
                <a:ea typeface="Epilogue" pitchFamily="34" charset="-122"/>
                <a:cs typeface="Epilogue" pitchFamily="34" charset="-120"/>
              </a:rPr>
              <a:t>Attackers offer tempting rewards or deals to entice victims to click on links or open attachments.</a:t>
            </a: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992749"/>
            <a:ext cx="7502843" cy="708779"/>
          </a:xfrm>
          <a:prstGeom prst="rect">
            <a:avLst/>
          </a:prstGeom>
          <a:noFill/>
          <a:ln/>
        </p:spPr>
        <p:txBody>
          <a:bodyPr wrap="none" lIns="0" tIns="0" rIns="0" bIns="0" rtlCol="0" anchor="t"/>
          <a:lstStyle/>
          <a:p>
            <a:pPr indent="0" marL="0">
              <a:lnSpc>
                <a:spcPts val="5550"/>
              </a:lnSpc>
              <a:buNone/>
            </a:pPr>
            <a:r>
              <a:rPr lang="en-US" sz="4450" dirty="0">
                <a:solidFill>
                  <a:srgbClr val="FFFFFF"/>
                </a:solidFill>
                <a:latin typeface="Fraunces" pitchFamily="34" charset="0"/>
                <a:ea typeface="Fraunces" pitchFamily="34" charset="-122"/>
                <a:cs typeface="Fraunces" pitchFamily="34" charset="-120"/>
              </a:rPr>
              <a:t>Identifying Phishing Emails</a:t>
            </a:r>
            <a:endParaRPr lang="en-US" sz="4450" dirty="0"/>
          </a:p>
        </p:txBody>
      </p:sp>
      <p:sp>
        <p:nvSpPr>
          <p:cNvPr id="3" name="Text 1"/>
          <p:cNvSpPr/>
          <p:nvPr/>
        </p:nvSpPr>
        <p:spPr>
          <a:xfrm>
            <a:off x="793790" y="3155156"/>
            <a:ext cx="13042821" cy="725805"/>
          </a:xfrm>
          <a:prstGeom prst="rect">
            <a:avLst/>
          </a:prstGeom>
          <a:noFill/>
          <a:ln/>
        </p:spPr>
        <p:txBody>
          <a:bodyPr wrap="square" lIns="0" tIns="0" rIns="0" bIns="0" rtlCol="0" anchor="t"/>
          <a:lstStyle/>
          <a:p>
            <a:pPr indent="0" marL="0">
              <a:lnSpc>
                <a:spcPts val="2850"/>
              </a:lnSpc>
              <a:buNone/>
            </a:pPr>
            <a:r>
              <a:rPr lang="en-US" sz="1750" dirty="0">
                <a:solidFill>
                  <a:srgbClr val="EBECEF"/>
                </a:solidFill>
                <a:latin typeface="Epilogue" pitchFamily="34" charset="0"/>
                <a:ea typeface="Epilogue" pitchFamily="34" charset="-122"/>
                <a:cs typeface="Epilogue" pitchFamily="34" charset="-120"/>
              </a:rPr>
              <a:t>Be vigilant when you receive emails, especially those that request sensitive information, appear urgent, or contain suspicious links. Look for clues that can indicate a phishing email.</a:t>
            </a:r>
            <a:endParaRPr lang="en-US" sz="1750" dirty="0"/>
          </a:p>
        </p:txBody>
      </p:sp>
      <p:sp>
        <p:nvSpPr>
          <p:cNvPr id="4" name="Text 2"/>
          <p:cNvSpPr/>
          <p:nvPr/>
        </p:nvSpPr>
        <p:spPr>
          <a:xfrm>
            <a:off x="793790" y="4362926"/>
            <a:ext cx="2835235" cy="354330"/>
          </a:xfrm>
          <a:prstGeom prst="rect">
            <a:avLst/>
          </a:prstGeom>
          <a:noFill/>
          <a:ln/>
        </p:spPr>
        <p:txBody>
          <a:bodyPr wrap="none" lIns="0" tIns="0" rIns="0" bIns="0" rtlCol="0" anchor="t"/>
          <a:lstStyle/>
          <a:p>
            <a:pPr indent="0" marL="0">
              <a:lnSpc>
                <a:spcPts val="2750"/>
              </a:lnSpc>
              <a:buNone/>
            </a:pPr>
            <a:r>
              <a:rPr lang="en-US" sz="2200" dirty="0">
                <a:solidFill>
                  <a:srgbClr val="FFFFFF"/>
                </a:solidFill>
                <a:latin typeface="Fraunces" pitchFamily="34" charset="0"/>
                <a:ea typeface="Fraunces" pitchFamily="34" charset="-122"/>
                <a:cs typeface="Fraunces" pitchFamily="34" charset="-120"/>
              </a:rPr>
              <a:t>Sender Address</a:t>
            </a:r>
            <a:endParaRPr lang="en-US" sz="2200" dirty="0"/>
          </a:p>
        </p:txBody>
      </p:sp>
      <p:sp>
        <p:nvSpPr>
          <p:cNvPr id="5" name="Text 3"/>
          <p:cNvSpPr/>
          <p:nvPr/>
        </p:nvSpPr>
        <p:spPr>
          <a:xfrm>
            <a:off x="793790" y="4944070"/>
            <a:ext cx="3978116" cy="1088708"/>
          </a:xfrm>
          <a:prstGeom prst="rect">
            <a:avLst/>
          </a:prstGeom>
          <a:noFill/>
          <a:ln/>
        </p:spPr>
        <p:txBody>
          <a:bodyPr wrap="square" lIns="0" tIns="0" rIns="0" bIns="0" rtlCol="0" anchor="t"/>
          <a:lstStyle/>
          <a:p>
            <a:pPr indent="0" marL="0">
              <a:lnSpc>
                <a:spcPts val="2850"/>
              </a:lnSpc>
              <a:buNone/>
            </a:pPr>
            <a:r>
              <a:rPr lang="en-US" sz="1750" dirty="0">
                <a:solidFill>
                  <a:srgbClr val="EBECEF"/>
                </a:solidFill>
                <a:latin typeface="Epilogue" pitchFamily="34" charset="0"/>
                <a:ea typeface="Epilogue" pitchFamily="34" charset="-122"/>
                <a:cs typeface="Epilogue" pitchFamily="34" charset="-120"/>
              </a:rPr>
              <a:t>Check if the sender address is legitimate and matches the organization it claims to represent.</a:t>
            </a:r>
            <a:endParaRPr lang="en-US" sz="1750" dirty="0"/>
          </a:p>
        </p:txBody>
      </p:sp>
      <p:sp>
        <p:nvSpPr>
          <p:cNvPr id="6" name="Text 4"/>
          <p:cNvSpPr/>
          <p:nvPr/>
        </p:nvSpPr>
        <p:spPr>
          <a:xfrm>
            <a:off x="5332928" y="4362926"/>
            <a:ext cx="3064312" cy="354330"/>
          </a:xfrm>
          <a:prstGeom prst="rect">
            <a:avLst/>
          </a:prstGeom>
          <a:noFill/>
          <a:ln/>
        </p:spPr>
        <p:txBody>
          <a:bodyPr wrap="none" lIns="0" tIns="0" rIns="0" bIns="0" rtlCol="0" anchor="t"/>
          <a:lstStyle/>
          <a:p>
            <a:pPr indent="0" marL="0">
              <a:lnSpc>
                <a:spcPts val="2750"/>
              </a:lnSpc>
              <a:buNone/>
            </a:pPr>
            <a:r>
              <a:rPr lang="en-US" sz="2200" dirty="0">
                <a:solidFill>
                  <a:srgbClr val="FFFFFF"/>
                </a:solidFill>
                <a:latin typeface="Fraunces" pitchFamily="34" charset="0"/>
                <a:ea typeface="Fraunces" pitchFamily="34" charset="-122"/>
                <a:cs typeface="Fraunces" pitchFamily="34" charset="-120"/>
              </a:rPr>
              <a:t>Grammar and Spelling</a:t>
            </a:r>
            <a:endParaRPr lang="en-US" sz="2200" dirty="0"/>
          </a:p>
        </p:txBody>
      </p:sp>
      <p:sp>
        <p:nvSpPr>
          <p:cNvPr id="7" name="Text 5"/>
          <p:cNvSpPr/>
          <p:nvPr/>
        </p:nvSpPr>
        <p:spPr>
          <a:xfrm>
            <a:off x="5332928" y="4944070"/>
            <a:ext cx="3978116" cy="725805"/>
          </a:xfrm>
          <a:prstGeom prst="rect">
            <a:avLst/>
          </a:prstGeom>
          <a:noFill/>
          <a:ln/>
        </p:spPr>
        <p:txBody>
          <a:bodyPr wrap="square" lIns="0" tIns="0" rIns="0" bIns="0" rtlCol="0" anchor="t"/>
          <a:lstStyle/>
          <a:p>
            <a:pPr indent="0" marL="0">
              <a:lnSpc>
                <a:spcPts val="2850"/>
              </a:lnSpc>
              <a:buNone/>
            </a:pPr>
            <a:r>
              <a:rPr lang="en-US" sz="1750" dirty="0">
                <a:solidFill>
                  <a:srgbClr val="EBECEF"/>
                </a:solidFill>
                <a:latin typeface="Epilogue" pitchFamily="34" charset="0"/>
                <a:ea typeface="Epilogue" pitchFamily="34" charset="-122"/>
                <a:cs typeface="Epilogue" pitchFamily="34" charset="-120"/>
              </a:rPr>
              <a:t>Look for typos, grammatical errors, or unusual formatting in the email.</a:t>
            </a:r>
            <a:endParaRPr lang="en-US" sz="1750" dirty="0"/>
          </a:p>
        </p:txBody>
      </p:sp>
      <p:sp>
        <p:nvSpPr>
          <p:cNvPr id="8" name="Text 6"/>
          <p:cNvSpPr/>
          <p:nvPr/>
        </p:nvSpPr>
        <p:spPr>
          <a:xfrm>
            <a:off x="9872067" y="4362926"/>
            <a:ext cx="2835235" cy="354330"/>
          </a:xfrm>
          <a:prstGeom prst="rect">
            <a:avLst/>
          </a:prstGeom>
          <a:noFill/>
          <a:ln/>
        </p:spPr>
        <p:txBody>
          <a:bodyPr wrap="none" lIns="0" tIns="0" rIns="0" bIns="0" rtlCol="0" anchor="t"/>
          <a:lstStyle/>
          <a:p>
            <a:pPr indent="0" marL="0">
              <a:lnSpc>
                <a:spcPts val="2750"/>
              </a:lnSpc>
              <a:buNone/>
            </a:pPr>
            <a:r>
              <a:rPr lang="en-US" sz="2200" dirty="0">
                <a:solidFill>
                  <a:srgbClr val="FFFFFF"/>
                </a:solidFill>
                <a:latin typeface="Fraunces" pitchFamily="34" charset="0"/>
                <a:ea typeface="Fraunces" pitchFamily="34" charset="-122"/>
                <a:cs typeface="Fraunces" pitchFamily="34" charset="-120"/>
              </a:rPr>
              <a:t>Links</a:t>
            </a:r>
            <a:endParaRPr lang="en-US" sz="2200" dirty="0"/>
          </a:p>
        </p:txBody>
      </p:sp>
      <p:sp>
        <p:nvSpPr>
          <p:cNvPr id="9" name="Text 7"/>
          <p:cNvSpPr/>
          <p:nvPr/>
        </p:nvSpPr>
        <p:spPr>
          <a:xfrm>
            <a:off x="9872067" y="4944070"/>
            <a:ext cx="3978116" cy="1088708"/>
          </a:xfrm>
          <a:prstGeom prst="rect">
            <a:avLst/>
          </a:prstGeom>
          <a:noFill/>
          <a:ln/>
        </p:spPr>
        <p:txBody>
          <a:bodyPr wrap="square" lIns="0" tIns="0" rIns="0" bIns="0" rtlCol="0" anchor="t"/>
          <a:lstStyle/>
          <a:p>
            <a:pPr indent="0" marL="0">
              <a:lnSpc>
                <a:spcPts val="2850"/>
              </a:lnSpc>
              <a:buNone/>
            </a:pPr>
            <a:r>
              <a:rPr lang="en-US" sz="1750" dirty="0">
                <a:solidFill>
                  <a:srgbClr val="EBECEF"/>
                </a:solidFill>
                <a:latin typeface="Epilogue" pitchFamily="34" charset="0"/>
                <a:ea typeface="Epilogue" pitchFamily="34" charset="-122"/>
                <a:cs typeface="Epilogue" pitchFamily="34" charset="-120"/>
              </a:rPr>
              <a:t>Hover over any links to check the actual URL, and make sure it's a trusted website.</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05776" y="728543"/>
            <a:ext cx="5674281" cy="642342"/>
          </a:xfrm>
          <a:prstGeom prst="rect">
            <a:avLst/>
          </a:prstGeom>
          <a:noFill/>
          <a:ln/>
        </p:spPr>
        <p:txBody>
          <a:bodyPr wrap="none" lIns="0" tIns="0" rIns="0" bIns="0" rtlCol="0" anchor="t"/>
          <a:lstStyle/>
          <a:p>
            <a:pPr indent="0" marL="0">
              <a:lnSpc>
                <a:spcPts val="5050"/>
              </a:lnSpc>
              <a:buNone/>
            </a:pPr>
            <a:r>
              <a:rPr lang="en-US" sz="4000" dirty="0">
                <a:solidFill>
                  <a:srgbClr val="FFFFFF"/>
                </a:solidFill>
                <a:latin typeface="Fraunces" pitchFamily="34" charset="0"/>
                <a:ea typeface="Fraunces" pitchFamily="34" charset="-122"/>
                <a:cs typeface="Fraunces" pitchFamily="34" charset="-120"/>
              </a:rPr>
              <a:t>Spotting Fake Websites</a:t>
            </a:r>
            <a:endParaRPr lang="en-US" sz="4000" dirty="0"/>
          </a:p>
        </p:txBody>
      </p:sp>
      <p:sp>
        <p:nvSpPr>
          <p:cNvPr id="4" name="Text 1"/>
          <p:cNvSpPr/>
          <p:nvPr/>
        </p:nvSpPr>
        <p:spPr>
          <a:xfrm>
            <a:off x="6205776" y="1679138"/>
            <a:ext cx="7705249" cy="657463"/>
          </a:xfrm>
          <a:prstGeom prst="rect">
            <a:avLst/>
          </a:prstGeom>
          <a:noFill/>
          <a:ln/>
        </p:spPr>
        <p:txBody>
          <a:bodyPr wrap="square" lIns="0" tIns="0" rIns="0" bIns="0" rtlCol="0" anchor="t"/>
          <a:lstStyle/>
          <a:p>
            <a:pPr indent="0" marL="0">
              <a:lnSpc>
                <a:spcPts val="2550"/>
              </a:lnSpc>
              <a:buNone/>
            </a:pPr>
            <a:r>
              <a:rPr lang="en-US" sz="1600" dirty="0">
                <a:solidFill>
                  <a:srgbClr val="EBECEF"/>
                </a:solidFill>
                <a:latin typeface="Epilogue" pitchFamily="34" charset="0"/>
                <a:ea typeface="Epilogue" pitchFamily="34" charset="-122"/>
                <a:cs typeface="Epilogue" pitchFamily="34" charset="-120"/>
              </a:rPr>
              <a:t>When you click on a link, pay close attention to the website you are redirected to. Check the URL, website design, and content for any red flags.</a:t>
            </a:r>
            <a:endParaRPr lang="en-US" sz="1600" dirty="0"/>
          </a:p>
        </p:txBody>
      </p:sp>
      <p:pic>
        <p:nvPicPr>
          <p:cNvPr id="5" name="Image 1" descr="preencoded.png">    </p:cNvPr>
          <p:cNvPicPr>
            <a:picLocks noChangeAspect="1"/>
          </p:cNvPicPr>
          <p:nvPr/>
        </p:nvPicPr>
        <p:blipFill>
          <a:blip r:embed="rId2"/>
          <a:stretch>
            <a:fillRect/>
          </a:stretch>
        </p:blipFill>
        <p:spPr>
          <a:xfrm>
            <a:off x="6205776" y="2567821"/>
            <a:ext cx="1027748" cy="1644372"/>
          </a:xfrm>
          <a:prstGeom prst="rect">
            <a:avLst/>
          </a:prstGeom>
        </p:spPr>
      </p:pic>
      <p:sp>
        <p:nvSpPr>
          <p:cNvPr id="6" name="Text 2"/>
          <p:cNvSpPr/>
          <p:nvPr/>
        </p:nvSpPr>
        <p:spPr>
          <a:xfrm>
            <a:off x="7541776" y="2773323"/>
            <a:ext cx="2569369" cy="321112"/>
          </a:xfrm>
          <a:prstGeom prst="rect">
            <a:avLst/>
          </a:prstGeom>
          <a:noFill/>
          <a:ln/>
        </p:spPr>
        <p:txBody>
          <a:bodyPr wrap="none" lIns="0" tIns="0" rIns="0" bIns="0" rtlCol="0" anchor="t"/>
          <a:lstStyle/>
          <a:p>
            <a:pPr algn="l" indent="0" marL="0">
              <a:lnSpc>
                <a:spcPts val="2500"/>
              </a:lnSpc>
              <a:buNone/>
            </a:pPr>
            <a:r>
              <a:rPr lang="en-US" sz="2000" dirty="0">
                <a:solidFill>
                  <a:srgbClr val="EBECEF"/>
                </a:solidFill>
                <a:latin typeface="Fraunces" pitchFamily="34" charset="0"/>
                <a:ea typeface="Fraunces" pitchFamily="34" charset="-122"/>
                <a:cs typeface="Fraunces" pitchFamily="34" charset="-120"/>
              </a:rPr>
              <a:t>Check URL</a:t>
            </a:r>
            <a:endParaRPr lang="en-US" sz="2000" dirty="0"/>
          </a:p>
        </p:txBody>
      </p:sp>
      <p:sp>
        <p:nvSpPr>
          <p:cNvPr id="7" name="Text 3"/>
          <p:cNvSpPr/>
          <p:nvPr/>
        </p:nvSpPr>
        <p:spPr>
          <a:xfrm>
            <a:off x="7541776" y="3217664"/>
            <a:ext cx="6369248" cy="328732"/>
          </a:xfrm>
          <a:prstGeom prst="rect">
            <a:avLst/>
          </a:prstGeom>
          <a:noFill/>
          <a:ln/>
        </p:spPr>
        <p:txBody>
          <a:bodyPr wrap="none" lIns="0" tIns="0" rIns="0" bIns="0" rtlCol="0" anchor="t"/>
          <a:lstStyle/>
          <a:p>
            <a:pPr algn="l" indent="0" marL="0">
              <a:lnSpc>
                <a:spcPts val="2550"/>
              </a:lnSpc>
              <a:buNone/>
            </a:pPr>
            <a:r>
              <a:rPr lang="en-US" sz="1600" dirty="0">
                <a:solidFill>
                  <a:srgbClr val="EBECEF"/>
                </a:solidFill>
                <a:latin typeface="Epilogue" pitchFamily="34" charset="0"/>
                <a:ea typeface="Epilogue" pitchFamily="34" charset="-122"/>
                <a:cs typeface="Epilogue" pitchFamily="34" charset="-120"/>
              </a:rPr>
              <a:t>Make sure the URL is spelled correctly and looks legitimate.</a:t>
            </a:r>
            <a:endParaRPr lang="en-US" sz="1600" dirty="0"/>
          </a:p>
        </p:txBody>
      </p:sp>
      <p:pic>
        <p:nvPicPr>
          <p:cNvPr id="8" name="Image 2" descr="preencoded.png">    </p:cNvPr>
          <p:cNvPicPr>
            <a:picLocks noChangeAspect="1"/>
          </p:cNvPicPr>
          <p:nvPr/>
        </p:nvPicPr>
        <p:blipFill>
          <a:blip r:embed="rId3"/>
          <a:stretch>
            <a:fillRect/>
          </a:stretch>
        </p:blipFill>
        <p:spPr>
          <a:xfrm>
            <a:off x="6205776" y="4212193"/>
            <a:ext cx="1027748" cy="1644372"/>
          </a:xfrm>
          <a:prstGeom prst="rect">
            <a:avLst/>
          </a:prstGeom>
        </p:spPr>
      </p:pic>
      <p:sp>
        <p:nvSpPr>
          <p:cNvPr id="9" name="Text 4"/>
          <p:cNvSpPr/>
          <p:nvPr/>
        </p:nvSpPr>
        <p:spPr>
          <a:xfrm>
            <a:off x="7541776" y="4417695"/>
            <a:ext cx="2569369" cy="321112"/>
          </a:xfrm>
          <a:prstGeom prst="rect">
            <a:avLst/>
          </a:prstGeom>
          <a:noFill/>
          <a:ln/>
        </p:spPr>
        <p:txBody>
          <a:bodyPr wrap="none" lIns="0" tIns="0" rIns="0" bIns="0" rtlCol="0" anchor="t"/>
          <a:lstStyle/>
          <a:p>
            <a:pPr algn="l" indent="0" marL="0">
              <a:lnSpc>
                <a:spcPts val="2500"/>
              </a:lnSpc>
              <a:buNone/>
            </a:pPr>
            <a:r>
              <a:rPr lang="en-US" sz="2000" dirty="0">
                <a:solidFill>
                  <a:srgbClr val="EBECEF"/>
                </a:solidFill>
                <a:latin typeface="Fraunces" pitchFamily="34" charset="0"/>
                <a:ea typeface="Fraunces" pitchFamily="34" charset="-122"/>
                <a:cs typeface="Fraunces" pitchFamily="34" charset="-120"/>
              </a:rPr>
              <a:t>Design and Content</a:t>
            </a:r>
            <a:endParaRPr lang="en-US" sz="2000" dirty="0"/>
          </a:p>
        </p:txBody>
      </p:sp>
      <p:sp>
        <p:nvSpPr>
          <p:cNvPr id="10" name="Text 5"/>
          <p:cNvSpPr/>
          <p:nvPr/>
        </p:nvSpPr>
        <p:spPr>
          <a:xfrm>
            <a:off x="7541776" y="4862036"/>
            <a:ext cx="6369248" cy="657463"/>
          </a:xfrm>
          <a:prstGeom prst="rect">
            <a:avLst/>
          </a:prstGeom>
          <a:noFill/>
          <a:ln/>
        </p:spPr>
        <p:txBody>
          <a:bodyPr wrap="square" lIns="0" tIns="0" rIns="0" bIns="0" rtlCol="0" anchor="t"/>
          <a:lstStyle/>
          <a:p>
            <a:pPr algn="l" indent="0" marL="0">
              <a:lnSpc>
                <a:spcPts val="2550"/>
              </a:lnSpc>
              <a:buNone/>
            </a:pPr>
            <a:r>
              <a:rPr lang="en-US" sz="1600" dirty="0">
                <a:solidFill>
                  <a:srgbClr val="EBECEF"/>
                </a:solidFill>
                <a:latin typeface="Epilogue" pitchFamily="34" charset="0"/>
                <a:ea typeface="Epilogue" pitchFamily="34" charset="-122"/>
                <a:cs typeface="Epilogue" pitchFamily="34" charset="-120"/>
              </a:rPr>
              <a:t>Beware of websites that look unprofessional, have mismatched fonts, or contain strange or misleading content.</a:t>
            </a:r>
            <a:endParaRPr lang="en-US" sz="1600" dirty="0"/>
          </a:p>
        </p:txBody>
      </p:sp>
      <p:pic>
        <p:nvPicPr>
          <p:cNvPr id="11" name="Image 3" descr="preencoded.png">    </p:cNvPr>
          <p:cNvPicPr>
            <a:picLocks noChangeAspect="1"/>
          </p:cNvPicPr>
          <p:nvPr/>
        </p:nvPicPr>
        <p:blipFill>
          <a:blip r:embed="rId4"/>
          <a:stretch>
            <a:fillRect/>
          </a:stretch>
        </p:blipFill>
        <p:spPr>
          <a:xfrm>
            <a:off x="6205776" y="5856565"/>
            <a:ext cx="1027748" cy="1644372"/>
          </a:xfrm>
          <a:prstGeom prst="rect">
            <a:avLst/>
          </a:prstGeom>
        </p:spPr>
      </p:pic>
      <p:sp>
        <p:nvSpPr>
          <p:cNvPr id="12" name="Text 6"/>
          <p:cNvSpPr/>
          <p:nvPr/>
        </p:nvSpPr>
        <p:spPr>
          <a:xfrm>
            <a:off x="7541776" y="6062067"/>
            <a:ext cx="2569369" cy="321112"/>
          </a:xfrm>
          <a:prstGeom prst="rect">
            <a:avLst/>
          </a:prstGeom>
          <a:noFill/>
          <a:ln/>
        </p:spPr>
        <p:txBody>
          <a:bodyPr wrap="none" lIns="0" tIns="0" rIns="0" bIns="0" rtlCol="0" anchor="t"/>
          <a:lstStyle/>
          <a:p>
            <a:pPr algn="l" indent="0" marL="0">
              <a:lnSpc>
                <a:spcPts val="2500"/>
              </a:lnSpc>
              <a:buNone/>
            </a:pPr>
            <a:r>
              <a:rPr lang="en-US" sz="2000" dirty="0">
                <a:solidFill>
                  <a:srgbClr val="EBECEF"/>
                </a:solidFill>
                <a:latin typeface="Fraunces" pitchFamily="34" charset="0"/>
                <a:ea typeface="Fraunces" pitchFamily="34" charset="-122"/>
                <a:cs typeface="Fraunces" pitchFamily="34" charset="-120"/>
              </a:rPr>
              <a:t>Security</a:t>
            </a:r>
            <a:endParaRPr lang="en-US" sz="2000" dirty="0"/>
          </a:p>
        </p:txBody>
      </p:sp>
      <p:sp>
        <p:nvSpPr>
          <p:cNvPr id="13" name="Text 7"/>
          <p:cNvSpPr/>
          <p:nvPr/>
        </p:nvSpPr>
        <p:spPr>
          <a:xfrm>
            <a:off x="7541776" y="6506408"/>
            <a:ext cx="6369248" cy="657463"/>
          </a:xfrm>
          <a:prstGeom prst="rect">
            <a:avLst/>
          </a:prstGeom>
          <a:noFill/>
          <a:ln/>
        </p:spPr>
        <p:txBody>
          <a:bodyPr wrap="square" lIns="0" tIns="0" rIns="0" bIns="0" rtlCol="0" anchor="t"/>
          <a:lstStyle/>
          <a:p>
            <a:pPr algn="l" indent="0" marL="0">
              <a:lnSpc>
                <a:spcPts val="2550"/>
              </a:lnSpc>
              <a:buNone/>
            </a:pPr>
            <a:r>
              <a:rPr lang="en-US" sz="1600" dirty="0">
                <a:solidFill>
                  <a:srgbClr val="EBECEF"/>
                </a:solidFill>
                <a:latin typeface="Epilogue" pitchFamily="34" charset="0"/>
                <a:ea typeface="Epilogue" pitchFamily="34" charset="-122"/>
                <a:cs typeface="Epilogue" pitchFamily="34" charset="-120"/>
              </a:rPr>
              <a:t>Look for a secure connection (https://) in the address bar and a padlock icon next to the URL.</a:t>
            </a:r>
            <a:endParaRPr 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05657" y="725448"/>
            <a:ext cx="6251258" cy="642104"/>
          </a:xfrm>
          <a:prstGeom prst="rect">
            <a:avLst/>
          </a:prstGeom>
          <a:noFill/>
          <a:ln/>
        </p:spPr>
        <p:txBody>
          <a:bodyPr wrap="none" lIns="0" tIns="0" rIns="0" bIns="0" rtlCol="0" anchor="t"/>
          <a:lstStyle/>
          <a:p>
            <a:pPr indent="0" marL="0">
              <a:lnSpc>
                <a:spcPts val="5050"/>
              </a:lnSpc>
              <a:buNone/>
            </a:pPr>
            <a:r>
              <a:rPr lang="en-US" sz="4000" dirty="0">
                <a:solidFill>
                  <a:srgbClr val="FFFFFF"/>
                </a:solidFill>
                <a:latin typeface="Fraunces" pitchFamily="34" charset="0"/>
                <a:ea typeface="Fraunces" pitchFamily="34" charset="-122"/>
                <a:cs typeface="Fraunces" pitchFamily="34" charset="-120"/>
              </a:rPr>
              <a:t>Social Engineering Tricks</a:t>
            </a:r>
            <a:endParaRPr lang="en-US" sz="4000" dirty="0"/>
          </a:p>
        </p:txBody>
      </p:sp>
      <p:sp>
        <p:nvSpPr>
          <p:cNvPr id="4" name="Text 1"/>
          <p:cNvSpPr/>
          <p:nvPr/>
        </p:nvSpPr>
        <p:spPr>
          <a:xfrm>
            <a:off x="6205657" y="1675805"/>
            <a:ext cx="7705487" cy="657463"/>
          </a:xfrm>
          <a:prstGeom prst="rect">
            <a:avLst/>
          </a:prstGeom>
          <a:noFill/>
          <a:ln/>
        </p:spPr>
        <p:txBody>
          <a:bodyPr wrap="square" lIns="0" tIns="0" rIns="0" bIns="0" rtlCol="0" anchor="t"/>
          <a:lstStyle/>
          <a:p>
            <a:pPr indent="0" marL="0">
              <a:lnSpc>
                <a:spcPts val="2550"/>
              </a:lnSpc>
              <a:buNone/>
            </a:pPr>
            <a:r>
              <a:rPr lang="en-US" sz="1600" dirty="0">
                <a:solidFill>
                  <a:srgbClr val="EBECEF"/>
                </a:solidFill>
                <a:latin typeface="Epilogue" pitchFamily="34" charset="0"/>
                <a:ea typeface="Epilogue" pitchFamily="34" charset="-122"/>
                <a:cs typeface="Epilogue" pitchFamily="34" charset="-120"/>
              </a:rPr>
              <a:t>Attackers often use social engineering techniques to manipulate victims into giving up information or taking actions that benefit the attacker.</a:t>
            </a:r>
            <a:endParaRPr lang="en-US" sz="1600" dirty="0"/>
          </a:p>
        </p:txBody>
      </p:sp>
      <p:sp>
        <p:nvSpPr>
          <p:cNvPr id="5" name="Shape 2"/>
          <p:cNvSpPr/>
          <p:nvPr/>
        </p:nvSpPr>
        <p:spPr>
          <a:xfrm>
            <a:off x="6205657" y="2564368"/>
            <a:ext cx="7705487" cy="4939784"/>
          </a:xfrm>
          <a:prstGeom prst="roundRect">
            <a:avLst>
              <a:gd name="adj" fmla="val 1747"/>
            </a:avLst>
          </a:prstGeom>
          <a:noFill/>
          <a:ln w="7620">
            <a:solidFill>
              <a:srgbClr val="FFFFFF">
                <a:alpha val="24000"/>
              </a:srgbClr>
            </a:solidFill>
            <a:prstDash val="solid"/>
          </a:ln>
        </p:spPr>
      </p:sp>
      <p:sp>
        <p:nvSpPr>
          <p:cNvPr id="6" name="Shape 3"/>
          <p:cNvSpPr/>
          <p:nvPr/>
        </p:nvSpPr>
        <p:spPr>
          <a:xfrm>
            <a:off x="6213277" y="2571988"/>
            <a:ext cx="7690247" cy="590431"/>
          </a:xfrm>
          <a:prstGeom prst="rect">
            <a:avLst/>
          </a:prstGeom>
          <a:solidFill>
            <a:srgbClr val="FFFFFF">
              <a:alpha val="4000"/>
            </a:srgbClr>
          </a:solidFill>
          <a:ln/>
        </p:spPr>
      </p:sp>
      <p:sp>
        <p:nvSpPr>
          <p:cNvPr id="7" name="Text 4"/>
          <p:cNvSpPr/>
          <p:nvPr/>
        </p:nvSpPr>
        <p:spPr>
          <a:xfrm>
            <a:off x="6418778" y="2702838"/>
            <a:ext cx="3430310" cy="328732"/>
          </a:xfrm>
          <a:prstGeom prst="rect">
            <a:avLst/>
          </a:prstGeom>
          <a:noFill/>
          <a:ln/>
        </p:spPr>
        <p:txBody>
          <a:bodyPr wrap="none" lIns="0" tIns="0" rIns="0" bIns="0" rtlCol="0" anchor="t"/>
          <a:lstStyle/>
          <a:p>
            <a:pPr indent="0" marL="0">
              <a:lnSpc>
                <a:spcPts val="2550"/>
              </a:lnSpc>
              <a:buNone/>
            </a:pPr>
            <a:r>
              <a:rPr lang="en-US" sz="1600" dirty="0">
                <a:solidFill>
                  <a:srgbClr val="EBECEF"/>
                </a:solidFill>
                <a:latin typeface="Epilogue" pitchFamily="34" charset="0"/>
                <a:ea typeface="Epilogue" pitchFamily="34" charset="-122"/>
                <a:cs typeface="Epilogue" pitchFamily="34" charset="-120"/>
              </a:rPr>
              <a:t>Trick</a:t>
            </a:r>
            <a:endParaRPr lang="en-US" sz="1600" dirty="0"/>
          </a:p>
        </p:txBody>
      </p:sp>
      <p:sp>
        <p:nvSpPr>
          <p:cNvPr id="8" name="Text 5"/>
          <p:cNvSpPr/>
          <p:nvPr/>
        </p:nvSpPr>
        <p:spPr>
          <a:xfrm>
            <a:off x="10267712" y="2702838"/>
            <a:ext cx="3430310" cy="328732"/>
          </a:xfrm>
          <a:prstGeom prst="rect">
            <a:avLst/>
          </a:prstGeom>
          <a:noFill/>
          <a:ln/>
        </p:spPr>
        <p:txBody>
          <a:bodyPr wrap="none" lIns="0" tIns="0" rIns="0" bIns="0" rtlCol="0" anchor="t"/>
          <a:lstStyle/>
          <a:p>
            <a:pPr indent="0" marL="0">
              <a:lnSpc>
                <a:spcPts val="2550"/>
              </a:lnSpc>
              <a:buNone/>
            </a:pPr>
            <a:r>
              <a:rPr lang="en-US" sz="1600" dirty="0">
                <a:solidFill>
                  <a:srgbClr val="EBECEF"/>
                </a:solidFill>
                <a:latin typeface="Epilogue" pitchFamily="34" charset="0"/>
                <a:ea typeface="Epilogue" pitchFamily="34" charset="-122"/>
                <a:cs typeface="Epilogue" pitchFamily="34" charset="-120"/>
              </a:rPr>
              <a:t>Description</a:t>
            </a:r>
            <a:endParaRPr lang="en-US" sz="1600" dirty="0"/>
          </a:p>
        </p:txBody>
      </p:sp>
      <p:sp>
        <p:nvSpPr>
          <p:cNvPr id="9" name="Shape 6"/>
          <p:cNvSpPr/>
          <p:nvPr/>
        </p:nvSpPr>
        <p:spPr>
          <a:xfrm>
            <a:off x="6213277" y="3162419"/>
            <a:ext cx="7690247" cy="919163"/>
          </a:xfrm>
          <a:prstGeom prst="rect">
            <a:avLst/>
          </a:prstGeom>
          <a:solidFill>
            <a:srgbClr val="000000">
              <a:alpha val="4000"/>
            </a:srgbClr>
          </a:solidFill>
          <a:ln/>
        </p:spPr>
      </p:sp>
      <p:sp>
        <p:nvSpPr>
          <p:cNvPr id="10" name="Text 7"/>
          <p:cNvSpPr/>
          <p:nvPr/>
        </p:nvSpPr>
        <p:spPr>
          <a:xfrm>
            <a:off x="6418778" y="3293269"/>
            <a:ext cx="3430310" cy="328732"/>
          </a:xfrm>
          <a:prstGeom prst="rect">
            <a:avLst/>
          </a:prstGeom>
          <a:noFill/>
          <a:ln/>
        </p:spPr>
        <p:txBody>
          <a:bodyPr wrap="none" lIns="0" tIns="0" rIns="0" bIns="0" rtlCol="0" anchor="t"/>
          <a:lstStyle/>
          <a:p>
            <a:pPr indent="0" marL="0">
              <a:lnSpc>
                <a:spcPts val="2550"/>
              </a:lnSpc>
              <a:buNone/>
            </a:pPr>
            <a:r>
              <a:rPr lang="en-US" sz="1600" dirty="0">
                <a:solidFill>
                  <a:srgbClr val="EBECEF"/>
                </a:solidFill>
                <a:latin typeface="Epilogue" pitchFamily="34" charset="0"/>
                <a:ea typeface="Epilogue" pitchFamily="34" charset="-122"/>
                <a:cs typeface="Epilogue" pitchFamily="34" charset="-120"/>
              </a:rPr>
              <a:t>Authority</a:t>
            </a:r>
            <a:endParaRPr lang="en-US" sz="1600" dirty="0"/>
          </a:p>
        </p:txBody>
      </p:sp>
      <p:sp>
        <p:nvSpPr>
          <p:cNvPr id="11" name="Text 8"/>
          <p:cNvSpPr/>
          <p:nvPr/>
        </p:nvSpPr>
        <p:spPr>
          <a:xfrm>
            <a:off x="10267712" y="3293269"/>
            <a:ext cx="3430310" cy="657463"/>
          </a:xfrm>
          <a:prstGeom prst="rect">
            <a:avLst/>
          </a:prstGeom>
          <a:noFill/>
          <a:ln/>
        </p:spPr>
        <p:txBody>
          <a:bodyPr wrap="square" lIns="0" tIns="0" rIns="0" bIns="0" rtlCol="0" anchor="t"/>
          <a:lstStyle/>
          <a:p>
            <a:pPr indent="0" marL="0">
              <a:lnSpc>
                <a:spcPts val="2550"/>
              </a:lnSpc>
              <a:buNone/>
            </a:pPr>
            <a:r>
              <a:rPr lang="en-US" sz="1600" dirty="0">
                <a:solidFill>
                  <a:srgbClr val="EBECEF"/>
                </a:solidFill>
                <a:latin typeface="Epilogue" pitchFamily="34" charset="0"/>
                <a:ea typeface="Epilogue" pitchFamily="34" charset="-122"/>
                <a:cs typeface="Epilogue" pitchFamily="34" charset="-120"/>
              </a:rPr>
              <a:t>Pretending to be someone in a position of authority.</a:t>
            </a:r>
            <a:endParaRPr lang="en-US" sz="1600" dirty="0"/>
          </a:p>
        </p:txBody>
      </p:sp>
      <p:sp>
        <p:nvSpPr>
          <p:cNvPr id="12" name="Shape 9"/>
          <p:cNvSpPr/>
          <p:nvPr/>
        </p:nvSpPr>
        <p:spPr>
          <a:xfrm>
            <a:off x="6213277" y="4081582"/>
            <a:ext cx="7690247" cy="919163"/>
          </a:xfrm>
          <a:prstGeom prst="rect">
            <a:avLst/>
          </a:prstGeom>
          <a:solidFill>
            <a:srgbClr val="FFFFFF">
              <a:alpha val="4000"/>
            </a:srgbClr>
          </a:solidFill>
          <a:ln/>
        </p:spPr>
      </p:sp>
      <p:sp>
        <p:nvSpPr>
          <p:cNvPr id="13" name="Text 10"/>
          <p:cNvSpPr/>
          <p:nvPr/>
        </p:nvSpPr>
        <p:spPr>
          <a:xfrm>
            <a:off x="6418778" y="4212431"/>
            <a:ext cx="3430310" cy="328732"/>
          </a:xfrm>
          <a:prstGeom prst="rect">
            <a:avLst/>
          </a:prstGeom>
          <a:noFill/>
          <a:ln/>
        </p:spPr>
        <p:txBody>
          <a:bodyPr wrap="none" lIns="0" tIns="0" rIns="0" bIns="0" rtlCol="0" anchor="t"/>
          <a:lstStyle/>
          <a:p>
            <a:pPr indent="0" marL="0">
              <a:lnSpc>
                <a:spcPts val="2550"/>
              </a:lnSpc>
              <a:buNone/>
            </a:pPr>
            <a:r>
              <a:rPr lang="en-US" sz="1600" dirty="0">
                <a:solidFill>
                  <a:srgbClr val="EBECEF"/>
                </a:solidFill>
                <a:latin typeface="Epilogue" pitchFamily="34" charset="0"/>
                <a:ea typeface="Epilogue" pitchFamily="34" charset="-122"/>
                <a:cs typeface="Epilogue" pitchFamily="34" charset="-120"/>
              </a:rPr>
              <a:t>Scarcity</a:t>
            </a:r>
            <a:endParaRPr lang="en-US" sz="1600" dirty="0"/>
          </a:p>
        </p:txBody>
      </p:sp>
      <p:sp>
        <p:nvSpPr>
          <p:cNvPr id="14" name="Text 11"/>
          <p:cNvSpPr/>
          <p:nvPr/>
        </p:nvSpPr>
        <p:spPr>
          <a:xfrm>
            <a:off x="10267712" y="4212431"/>
            <a:ext cx="3430310" cy="657463"/>
          </a:xfrm>
          <a:prstGeom prst="rect">
            <a:avLst/>
          </a:prstGeom>
          <a:noFill/>
          <a:ln/>
        </p:spPr>
        <p:txBody>
          <a:bodyPr wrap="square" lIns="0" tIns="0" rIns="0" bIns="0" rtlCol="0" anchor="t"/>
          <a:lstStyle/>
          <a:p>
            <a:pPr indent="0" marL="0">
              <a:lnSpc>
                <a:spcPts val="2550"/>
              </a:lnSpc>
              <a:buNone/>
            </a:pPr>
            <a:r>
              <a:rPr lang="en-US" sz="1600" dirty="0">
                <a:solidFill>
                  <a:srgbClr val="EBECEF"/>
                </a:solidFill>
                <a:latin typeface="Epilogue" pitchFamily="34" charset="0"/>
                <a:ea typeface="Epilogue" pitchFamily="34" charset="-122"/>
                <a:cs typeface="Epilogue" pitchFamily="34" charset="-120"/>
              </a:rPr>
              <a:t>Creating a sense of urgency or limited availability.</a:t>
            </a:r>
            <a:endParaRPr lang="en-US" sz="1600" dirty="0"/>
          </a:p>
        </p:txBody>
      </p:sp>
      <p:sp>
        <p:nvSpPr>
          <p:cNvPr id="15" name="Shape 12"/>
          <p:cNvSpPr/>
          <p:nvPr/>
        </p:nvSpPr>
        <p:spPr>
          <a:xfrm>
            <a:off x="6213277" y="5000744"/>
            <a:ext cx="7690247" cy="1247894"/>
          </a:xfrm>
          <a:prstGeom prst="rect">
            <a:avLst/>
          </a:prstGeom>
          <a:solidFill>
            <a:srgbClr val="000000">
              <a:alpha val="4000"/>
            </a:srgbClr>
          </a:solidFill>
          <a:ln/>
        </p:spPr>
      </p:sp>
      <p:sp>
        <p:nvSpPr>
          <p:cNvPr id="16" name="Text 13"/>
          <p:cNvSpPr/>
          <p:nvPr/>
        </p:nvSpPr>
        <p:spPr>
          <a:xfrm>
            <a:off x="6418778" y="5131594"/>
            <a:ext cx="3430310" cy="328732"/>
          </a:xfrm>
          <a:prstGeom prst="rect">
            <a:avLst/>
          </a:prstGeom>
          <a:noFill/>
          <a:ln/>
        </p:spPr>
        <p:txBody>
          <a:bodyPr wrap="none" lIns="0" tIns="0" rIns="0" bIns="0" rtlCol="0" anchor="t"/>
          <a:lstStyle/>
          <a:p>
            <a:pPr indent="0" marL="0">
              <a:lnSpc>
                <a:spcPts val="2550"/>
              </a:lnSpc>
              <a:buNone/>
            </a:pPr>
            <a:r>
              <a:rPr lang="en-US" sz="1600" dirty="0">
                <a:solidFill>
                  <a:srgbClr val="EBECEF"/>
                </a:solidFill>
                <a:latin typeface="Epilogue" pitchFamily="34" charset="0"/>
                <a:ea typeface="Epilogue" pitchFamily="34" charset="-122"/>
                <a:cs typeface="Epilogue" pitchFamily="34" charset="-120"/>
              </a:rPr>
              <a:t>Friendship</a:t>
            </a:r>
            <a:endParaRPr lang="en-US" sz="1600" dirty="0"/>
          </a:p>
        </p:txBody>
      </p:sp>
      <p:sp>
        <p:nvSpPr>
          <p:cNvPr id="17" name="Text 14"/>
          <p:cNvSpPr/>
          <p:nvPr/>
        </p:nvSpPr>
        <p:spPr>
          <a:xfrm>
            <a:off x="10267712" y="5131594"/>
            <a:ext cx="3430310" cy="986195"/>
          </a:xfrm>
          <a:prstGeom prst="rect">
            <a:avLst/>
          </a:prstGeom>
          <a:noFill/>
          <a:ln/>
        </p:spPr>
        <p:txBody>
          <a:bodyPr wrap="square" lIns="0" tIns="0" rIns="0" bIns="0" rtlCol="0" anchor="t"/>
          <a:lstStyle/>
          <a:p>
            <a:pPr indent="0" marL="0">
              <a:lnSpc>
                <a:spcPts val="2550"/>
              </a:lnSpc>
              <a:buNone/>
            </a:pPr>
            <a:r>
              <a:rPr lang="en-US" sz="1600" dirty="0">
                <a:solidFill>
                  <a:srgbClr val="EBECEF"/>
                </a:solidFill>
                <a:latin typeface="Epilogue" pitchFamily="34" charset="0"/>
                <a:ea typeface="Epilogue" pitchFamily="34" charset="-122"/>
                <a:cs typeface="Epilogue" pitchFamily="34" charset="-120"/>
              </a:rPr>
              <a:t>Using social connections to build trust and gain access to information.</a:t>
            </a:r>
            <a:endParaRPr lang="en-US" sz="1600" dirty="0"/>
          </a:p>
        </p:txBody>
      </p:sp>
      <p:sp>
        <p:nvSpPr>
          <p:cNvPr id="18" name="Shape 15"/>
          <p:cNvSpPr/>
          <p:nvPr/>
        </p:nvSpPr>
        <p:spPr>
          <a:xfrm>
            <a:off x="6213277" y="6248638"/>
            <a:ext cx="7690247" cy="1247894"/>
          </a:xfrm>
          <a:prstGeom prst="rect">
            <a:avLst/>
          </a:prstGeom>
          <a:solidFill>
            <a:srgbClr val="FFFFFF">
              <a:alpha val="4000"/>
            </a:srgbClr>
          </a:solidFill>
          <a:ln/>
        </p:spPr>
      </p:sp>
      <p:sp>
        <p:nvSpPr>
          <p:cNvPr id="19" name="Text 16"/>
          <p:cNvSpPr/>
          <p:nvPr/>
        </p:nvSpPr>
        <p:spPr>
          <a:xfrm>
            <a:off x="6418778" y="6379488"/>
            <a:ext cx="3430310" cy="328732"/>
          </a:xfrm>
          <a:prstGeom prst="rect">
            <a:avLst/>
          </a:prstGeom>
          <a:noFill/>
          <a:ln/>
        </p:spPr>
        <p:txBody>
          <a:bodyPr wrap="none" lIns="0" tIns="0" rIns="0" bIns="0" rtlCol="0" anchor="t"/>
          <a:lstStyle/>
          <a:p>
            <a:pPr indent="0" marL="0">
              <a:lnSpc>
                <a:spcPts val="2550"/>
              </a:lnSpc>
              <a:buNone/>
            </a:pPr>
            <a:r>
              <a:rPr lang="en-US" sz="1600" dirty="0">
                <a:solidFill>
                  <a:srgbClr val="EBECEF"/>
                </a:solidFill>
                <a:latin typeface="Epilogue" pitchFamily="34" charset="0"/>
                <a:ea typeface="Epilogue" pitchFamily="34" charset="-122"/>
                <a:cs typeface="Epilogue" pitchFamily="34" charset="-120"/>
              </a:rPr>
              <a:t>Fear</a:t>
            </a:r>
            <a:endParaRPr lang="en-US" sz="1600" dirty="0"/>
          </a:p>
        </p:txBody>
      </p:sp>
      <p:sp>
        <p:nvSpPr>
          <p:cNvPr id="20" name="Text 17"/>
          <p:cNvSpPr/>
          <p:nvPr/>
        </p:nvSpPr>
        <p:spPr>
          <a:xfrm>
            <a:off x="10267712" y="6379488"/>
            <a:ext cx="3430310" cy="986195"/>
          </a:xfrm>
          <a:prstGeom prst="rect">
            <a:avLst/>
          </a:prstGeom>
          <a:noFill/>
          <a:ln/>
        </p:spPr>
        <p:txBody>
          <a:bodyPr wrap="square" lIns="0" tIns="0" rIns="0" bIns="0" rtlCol="0" anchor="t"/>
          <a:lstStyle/>
          <a:p>
            <a:pPr indent="0" marL="0">
              <a:lnSpc>
                <a:spcPts val="2550"/>
              </a:lnSpc>
              <a:buNone/>
            </a:pPr>
            <a:r>
              <a:rPr lang="en-US" sz="1600" dirty="0">
                <a:solidFill>
                  <a:srgbClr val="EBECEF"/>
                </a:solidFill>
                <a:latin typeface="Epilogue" pitchFamily="34" charset="0"/>
                <a:ea typeface="Epilogue" pitchFamily="34" charset="-122"/>
                <a:cs typeface="Epilogue" pitchFamily="34" charset="-120"/>
              </a:rPr>
              <a:t>Creating a sense of fear or panic to make victims more susceptible to manipulation.</a:t>
            </a:r>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605076" y="536615"/>
            <a:ext cx="7050881" cy="540187"/>
          </a:xfrm>
          <a:prstGeom prst="rect">
            <a:avLst/>
          </a:prstGeom>
          <a:noFill/>
          <a:ln/>
        </p:spPr>
        <p:txBody>
          <a:bodyPr wrap="none" lIns="0" tIns="0" rIns="0" bIns="0" rtlCol="0" anchor="t"/>
          <a:lstStyle/>
          <a:p>
            <a:pPr indent="0" marL="0">
              <a:lnSpc>
                <a:spcPts val="4250"/>
              </a:lnSpc>
              <a:buNone/>
            </a:pPr>
            <a:r>
              <a:rPr lang="en-US" sz="3400" dirty="0">
                <a:solidFill>
                  <a:srgbClr val="FFFFFF"/>
                </a:solidFill>
                <a:latin typeface="Fraunces" pitchFamily="34" charset="0"/>
                <a:ea typeface="Fraunces" pitchFamily="34" charset="-122"/>
                <a:cs typeface="Fraunces" pitchFamily="34" charset="-120"/>
              </a:rPr>
              <a:t>Protecting Yourself from Phishing</a:t>
            </a:r>
            <a:endParaRPr lang="en-US" sz="3400" dirty="0"/>
          </a:p>
        </p:txBody>
      </p:sp>
      <p:sp>
        <p:nvSpPr>
          <p:cNvPr id="4" name="Text 1"/>
          <p:cNvSpPr/>
          <p:nvPr/>
        </p:nvSpPr>
        <p:spPr>
          <a:xfrm>
            <a:off x="605076" y="1336119"/>
            <a:ext cx="7933849" cy="553164"/>
          </a:xfrm>
          <a:prstGeom prst="rect">
            <a:avLst/>
          </a:prstGeom>
          <a:noFill/>
          <a:ln/>
        </p:spPr>
        <p:txBody>
          <a:bodyPr wrap="square" lIns="0" tIns="0" rIns="0" bIns="0" rtlCol="0" anchor="t"/>
          <a:lstStyle/>
          <a:p>
            <a:pPr indent="0" marL="0">
              <a:lnSpc>
                <a:spcPts val="2150"/>
              </a:lnSpc>
              <a:buNone/>
            </a:pPr>
            <a:r>
              <a:rPr lang="en-US" sz="1350" dirty="0">
                <a:solidFill>
                  <a:srgbClr val="EBECEF"/>
                </a:solidFill>
                <a:latin typeface="Epilogue" pitchFamily="34" charset="0"/>
                <a:ea typeface="Epilogue" pitchFamily="34" charset="-122"/>
                <a:cs typeface="Epilogue" pitchFamily="34" charset="-120"/>
              </a:rPr>
              <a:t>Take proactive steps to protect yourself from phishing attacks. Implement strong security measures and develop good security habits.</a:t>
            </a:r>
            <a:endParaRPr lang="en-US" sz="1350" dirty="0"/>
          </a:p>
        </p:txBody>
      </p:sp>
      <p:sp>
        <p:nvSpPr>
          <p:cNvPr id="5" name="Shape 2"/>
          <p:cNvSpPr/>
          <p:nvPr/>
        </p:nvSpPr>
        <p:spPr>
          <a:xfrm>
            <a:off x="852964" y="2083713"/>
            <a:ext cx="22860" cy="5609273"/>
          </a:xfrm>
          <a:prstGeom prst="roundRect">
            <a:avLst>
              <a:gd name="adj" fmla="val 317626"/>
            </a:avLst>
          </a:prstGeom>
          <a:solidFill>
            <a:srgbClr val="414A70"/>
          </a:solidFill>
          <a:ln/>
        </p:spPr>
      </p:sp>
      <p:sp>
        <p:nvSpPr>
          <p:cNvPr id="6" name="Shape 3"/>
          <p:cNvSpPr/>
          <p:nvPr/>
        </p:nvSpPr>
        <p:spPr>
          <a:xfrm>
            <a:off x="1036022" y="2461141"/>
            <a:ext cx="605076" cy="22860"/>
          </a:xfrm>
          <a:prstGeom prst="roundRect">
            <a:avLst>
              <a:gd name="adj" fmla="val 317626"/>
            </a:avLst>
          </a:prstGeom>
          <a:solidFill>
            <a:srgbClr val="414A70"/>
          </a:solidFill>
          <a:ln/>
        </p:spPr>
      </p:sp>
      <p:sp>
        <p:nvSpPr>
          <p:cNvPr id="7" name="Shape 4"/>
          <p:cNvSpPr/>
          <p:nvPr/>
        </p:nvSpPr>
        <p:spPr>
          <a:xfrm>
            <a:off x="669905" y="2278142"/>
            <a:ext cx="388977" cy="388977"/>
          </a:xfrm>
          <a:prstGeom prst="roundRect">
            <a:avLst>
              <a:gd name="adj" fmla="val 18667"/>
            </a:avLst>
          </a:prstGeom>
          <a:solidFill>
            <a:srgbClr val="283157"/>
          </a:solidFill>
          <a:ln w="7620">
            <a:solidFill>
              <a:srgbClr val="414A70"/>
            </a:solidFill>
            <a:prstDash val="solid"/>
          </a:ln>
        </p:spPr>
      </p:sp>
      <p:sp>
        <p:nvSpPr>
          <p:cNvPr id="8" name="Text 5"/>
          <p:cNvSpPr/>
          <p:nvPr/>
        </p:nvSpPr>
        <p:spPr>
          <a:xfrm>
            <a:off x="804922" y="2342912"/>
            <a:ext cx="118943" cy="259318"/>
          </a:xfrm>
          <a:prstGeom prst="rect">
            <a:avLst/>
          </a:prstGeom>
          <a:noFill/>
          <a:ln/>
        </p:spPr>
        <p:txBody>
          <a:bodyPr wrap="none" lIns="0" tIns="0" rIns="0" bIns="0" rtlCol="0" anchor="t"/>
          <a:lstStyle/>
          <a:p>
            <a:pPr algn="ctr" indent="0" marL="0">
              <a:lnSpc>
                <a:spcPts val="2000"/>
              </a:lnSpc>
              <a:buNone/>
            </a:pPr>
            <a:r>
              <a:rPr lang="en-US" sz="2000" dirty="0">
                <a:solidFill>
                  <a:srgbClr val="EBECEF"/>
                </a:solidFill>
                <a:latin typeface="Fraunces" pitchFamily="34" charset="0"/>
                <a:ea typeface="Fraunces" pitchFamily="34" charset="-122"/>
                <a:cs typeface="Fraunces" pitchFamily="34" charset="-120"/>
              </a:rPr>
              <a:t>1</a:t>
            </a:r>
            <a:endParaRPr lang="en-US" sz="2000" dirty="0"/>
          </a:p>
        </p:txBody>
      </p:sp>
      <p:sp>
        <p:nvSpPr>
          <p:cNvPr id="9" name="Text 6"/>
          <p:cNvSpPr/>
          <p:nvPr/>
        </p:nvSpPr>
        <p:spPr>
          <a:xfrm>
            <a:off x="1815227" y="2256592"/>
            <a:ext cx="2160984" cy="270034"/>
          </a:xfrm>
          <a:prstGeom prst="rect">
            <a:avLst/>
          </a:prstGeom>
          <a:noFill/>
          <a:ln/>
        </p:spPr>
        <p:txBody>
          <a:bodyPr wrap="none" lIns="0" tIns="0" rIns="0" bIns="0" rtlCol="0" anchor="t"/>
          <a:lstStyle/>
          <a:p>
            <a:pPr algn="l" indent="0" marL="0">
              <a:lnSpc>
                <a:spcPts val="2100"/>
              </a:lnSpc>
              <a:buNone/>
            </a:pPr>
            <a:r>
              <a:rPr lang="en-US" sz="1700" dirty="0">
                <a:solidFill>
                  <a:srgbClr val="EBECEF"/>
                </a:solidFill>
                <a:latin typeface="Fraunces" pitchFamily="34" charset="0"/>
                <a:ea typeface="Fraunces" pitchFamily="34" charset="-122"/>
                <a:cs typeface="Fraunces" pitchFamily="34" charset="-120"/>
              </a:rPr>
              <a:t>Strong Passwords</a:t>
            </a:r>
            <a:endParaRPr lang="en-US" sz="1700" dirty="0"/>
          </a:p>
        </p:txBody>
      </p:sp>
      <p:sp>
        <p:nvSpPr>
          <p:cNvPr id="10" name="Text 7"/>
          <p:cNvSpPr/>
          <p:nvPr/>
        </p:nvSpPr>
        <p:spPr>
          <a:xfrm>
            <a:off x="1815227" y="2630329"/>
            <a:ext cx="6723698" cy="553164"/>
          </a:xfrm>
          <a:prstGeom prst="rect">
            <a:avLst/>
          </a:prstGeom>
          <a:noFill/>
          <a:ln/>
        </p:spPr>
        <p:txBody>
          <a:bodyPr wrap="square" lIns="0" tIns="0" rIns="0" bIns="0" rtlCol="0" anchor="t"/>
          <a:lstStyle/>
          <a:p>
            <a:pPr algn="l" indent="0" marL="0">
              <a:lnSpc>
                <a:spcPts val="2150"/>
              </a:lnSpc>
              <a:buNone/>
            </a:pPr>
            <a:r>
              <a:rPr lang="en-US" sz="1350" dirty="0">
                <a:solidFill>
                  <a:srgbClr val="EBECEF"/>
                </a:solidFill>
                <a:latin typeface="Epilogue" pitchFamily="34" charset="0"/>
                <a:ea typeface="Epilogue" pitchFamily="34" charset="-122"/>
                <a:cs typeface="Epilogue" pitchFamily="34" charset="-120"/>
              </a:rPr>
              <a:t>Use unique and complex passwords for all of your accounts. Consider using a password manager to help you remember and manage them.</a:t>
            </a:r>
            <a:endParaRPr lang="en-US" sz="1350" dirty="0"/>
          </a:p>
        </p:txBody>
      </p:sp>
      <p:sp>
        <p:nvSpPr>
          <p:cNvPr id="11" name="Shape 8"/>
          <p:cNvSpPr/>
          <p:nvPr/>
        </p:nvSpPr>
        <p:spPr>
          <a:xfrm>
            <a:off x="1036022" y="3906679"/>
            <a:ext cx="605076" cy="22860"/>
          </a:xfrm>
          <a:prstGeom prst="roundRect">
            <a:avLst>
              <a:gd name="adj" fmla="val 317626"/>
            </a:avLst>
          </a:prstGeom>
          <a:solidFill>
            <a:srgbClr val="414A70"/>
          </a:solidFill>
          <a:ln/>
        </p:spPr>
      </p:sp>
      <p:sp>
        <p:nvSpPr>
          <p:cNvPr id="12" name="Shape 9"/>
          <p:cNvSpPr/>
          <p:nvPr/>
        </p:nvSpPr>
        <p:spPr>
          <a:xfrm>
            <a:off x="669905" y="3723680"/>
            <a:ext cx="388977" cy="388977"/>
          </a:xfrm>
          <a:prstGeom prst="roundRect">
            <a:avLst>
              <a:gd name="adj" fmla="val 18667"/>
            </a:avLst>
          </a:prstGeom>
          <a:solidFill>
            <a:srgbClr val="283157"/>
          </a:solidFill>
          <a:ln w="7620">
            <a:solidFill>
              <a:srgbClr val="414A70"/>
            </a:solidFill>
            <a:prstDash val="solid"/>
          </a:ln>
        </p:spPr>
      </p:sp>
      <p:sp>
        <p:nvSpPr>
          <p:cNvPr id="13" name="Text 10"/>
          <p:cNvSpPr/>
          <p:nvPr/>
        </p:nvSpPr>
        <p:spPr>
          <a:xfrm>
            <a:off x="785753" y="3788450"/>
            <a:ext cx="157163" cy="259318"/>
          </a:xfrm>
          <a:prstGeom prst="rect">
            <a:avLst/>
          </a:prstGeom>
          <a:noFill/>
          <a:ln/>
        </p:spPr>
        <p:txBody>
          <a:bodyPr wrap="none" lIns="0" tIns="0" rIns="0" bIns="0" rtlCol="0" anchor="t"/>
          <a:lstStyle/>
          <a:p>
            <a:pPr algn="ctr" indent="0" marL="0">
              <a:lnSpc>
                <a:spcPts val="2000"/>
              </a:lnSpc>
              <a:buNone/>
            </a:pPr>
            <a:r>
              <a:rPr lang="en-US" sz="2000" dirty="0">
                <a:solidFill>
                  <a:srgbClr val="EBECEF"/>
                </a:solidFill>
                <a:latin typeface="Fraunces" pitchFamily="34" charset="0"/>
                <a:ea typeface="Fraunces" pitchFamily="34" charset="-122"/>
                <a:cs typeface="Fraunces" pitchFamily="34" charset="-120"/>
              </a:rPr>
              <a:t>2</a:t>
            </a:r>
            <a:endParaRPr lang="en-US" sz="2000" dirty="0"/>
          </a:p>
        </p:txBody>
      </p:sp>
      <p:sp>
        <p:nvSpPr>
          <p:cNvPr id="14" name="Text 11"/>
          <p:cNvSpPr/>
          <p:nvPr/>
        </p:nvSpPr>
        <p:spPr>
          <a:xfrm>
            <a:off x="1815227" y="3702129"/>
            <a:ext cx="2796540" cy="270034"/>
          </a:xfrm>
          <a:prstGeom prst="rect">
            <a:avLst/>
          </a:prstGeom>
          <a:noFill/>
          <a:ln/>
        </p:spPr>
        <p:txBody>
          <a:bodyPr wrap="none" lIns="0" tIns="0" rIns="0" bIns="0" rtlCol="0" anchor="t"/>
          <a:lstStyle/>
          <a:p>
            <a:pPr algn="l" indent="0" marL="0">
              <a:lnSpc>
                <a:spcPts val="2100"/>
              </a:lnSpc>
              <a:buNone/>
            </a:pPr>
            <a:r>
              <a:rPr lang="en-US" sz="1700" dirty="0">
                <a:solidFill>
                  <a:srgbClr val="EBECEF"/>
                </a:solidFill>
                <a:latin typeface="Fraunces" pitchFamily="34" charset="0"/>
                <a:ea typeface="Fraunces" pitchFamily="34" charset="-122"/>
                <a:cs typeface="Fraunces" pitchFamily="34" charset="-120"/>
              </a:rPr>
              <a:t>Two-Factor Authentication</a:t>
            </a:r>
            <a:endParaRPr lang="en-US" sz="1700" dirty="0"/>
          </a:p>
        </p:txBody>
      </p:sp>
      <p:sp>
        <p:nvSpPr>
          <p:cNvPr id="15" name="Text 12"/>
          <p:cNvSpPr/>
          <p:nvPr/>
        </p:nvSpPr>
        <p:spPr>
          <a:xfrm>
            <a:off x="1815227" y="4075867"/>
            <a:ext cx="6723698" cy="553164"/>
          </a:xfrm>
          <a:prstGeom prst="rect">
            <a:avLst/>
          </a:prstGeom>
          <a:noFill/>
          <a:ln/>
        </p:spPr>
        <p:txBody>
          <a:bodyPr wrap="square" lIns="0" tIns="0" rIns="0" bIns="0" rtlCol="0" anchor="t"/>
          <a:lstStyle/>
          <a:p>
            <a:pPr algn="l" indent="0" marL="0">
              <a:lnSpc>
                <a:spcPts val="2150"/>
              </a:lnSpc>
              <a:buNone/>
            </a:pPr>
            <a:r>
              <a:rPr lang="en-US" sz="1350" dirty="0">
                <a:solidFill>
                  <a:srgbClr val="EBECEF"/>
                </a:solidFill>
                <a:latin typeface="Epilogue" pitchFamily="34" charset="0"/>
                <a:ea typeface="Epilogue" pitchFamily="34" charset="-122"/>
                <a:cs typeface="Epilogue" pitchFamily="34" charset="-120"/>
              </a:rPr>
              <a:t>Enable two-factor authentication (2FA) for all of your accounts to add an extra layer of security.</a:t>
            </a:r>
            <a:endParaRPr lang="en-US" sz="1350" dirty="0"/>
          </a:p>
        </p:txBody>
      </p:sp>
      <p:sp>
        <p:nvSpPr>
          <p:cNvPr id="16" name="Shape 13"/>
          <p:cNvSpPr/>
          <p:nvPr/>
        </p:nvSpPr>
        <p:spPr>
          <a:xfrm>
            <a:off x="1036022" y="5352217"/>
            <a:ext cx="605076" cy="22860"/>
          </a:xfrm>
          <a:prstGeom prst="roundRect">
            <a:avLst>
              <a:gd name="adj" fmla="val 317626"/>
            </a:avLst>
          </a:prstGeom>
          <a:solidFill>
            <a:srgbClr val="414A70"/>
          </a:solidFill>
          <a:ln/>
        </p:spPr>
      </p:sp>
      <p:sp>
        <p:nvSpPr>
          <p:cNvPr id="17" name="Shape 14"/>
          <p:cNvSpPr/>
          <p:nvPr/>
        </p:nvSpPr>
        <p:spPr>
          <a:xfrm>
            <a:off x="669905" y="5169218"/>
            <a:ext cx="388977" cy="388977"/>
          </a:xfrm>
          <a:prstGeom prst="roundRect">
            <a:avLst>
              <a:gd name="adj" fmla="val 18667"/>
            </a:avLst>
          </a:prstGeom>
          <a:solidFill>
            <a:srgbClr val="283157"/>
          </a:solidFill>
          <a:ln w="7620">
            <a:solidFill>
              <a:srgbClr val="414A70"/>
            </a:solidFill>
            <a:prstDash val="solid"/>
          </a:ln>
        </p:spPr>
      </p:sp>
      <p:sp>
        <p:nvSpPr>
          <p:cNvPr id="18" name="Text 15"/>
          <p:cNvSpPr/>
          <p:nvPr/>
        </p:nvSpPr>
        <p:spPr>
          <a:xfrm>
            <a:off x="792778" y="5233988"/>
            <a:ext cx="143113" cy="259318"/>
          </a:xfrm>
          <a:prstGeom prst="rect">
            <a:avLst/>
          </a:prstGeom>
          <a:noFill/>
          <a:ln/>
        </p:spPr>
        <p:txBody>
          <a:bodyPr wrap="none" lIns="0" tIns="0" rIns="0" bIns="0" rtlCol="0" anchor="t"/>
          <a:lstStyle/>
          <a:p>
            <a:pPr algn="ctr" indent="0" marL="0">
              <a:lnSpc>
                <a:spcPts val="2000"/>
              </a:lnSpc>
              <a:buNone/>
            </a:pPr>
            <a:r>
              <a:rPr lang="en-US" sz="2000" dirty="0">
                <a:solidFill>
                  <a:srgbClr val="EBECEF"/>
                </a:solidFill>
                <a:latin typeface="Fraunces" pitchFamily="34" charset="0"/>
                <a:ea typeface="Fraunces" pitchFamily="34" charset="-122"/>
                <a:cs typeface="Fraunces" pitchFamily="34" charset="-120"/>
              </a:rPr>
              <a:t>3</a:t>
            </a:r>
            <a:endParaRPr lang="en-US" sz="2000" dirty="0"/>
          </a:p>
        </p:txBody>
      </p:sp>
      <p:sp>
        <p:nvSpPr>
          <p:cNvPr id="19" name="Text 16"/>
          <p:cNvSpPr/>
          <p:nvPr/>
        </p:nvSpPr>
        <p:spPr>
          <a:xfrm>
            <a:off x="1815227" y="5147667"/>
            <a:ext cx="2160984" cy="270034"/>
          </a:xfrm>
          <a:prstGeom prst="rect">
            <a:avLst/>
          </a:prstGeom>
          <a:noFill/>
          <a:ln/>
        </p:spPr>
        <p:txBody>
          <a:bodyPr wrap="none" lIns="0" tIns="0" rIns="0" bIns="0" rtlCol="0" anchor="t"/>
          <a:lstStyle/>
          <a:p>
            <a:pPr algn="l" indent="0" marL="0">
              <a:lnSpc>
                <a:spcPts val="2100"/>
              </a:lnSpc>
              <a:buNone/>
            </a:pPr>
            <a:r>
              <a:rPr lang="en-US" sz="1700" dirty="0">
                <a:solidFill>
                  <a:srgbClr val="EBECEF"/>
                </a:solidFill>
                <a:latin typeface="Fraunces" pitchFamily="34" charset="0"/>
                <a:ea typeface="Fraunces" pitchFamily="34" charset="-122"/>
                <a:cs typeface="Fraunces" pitchFamily="34" charset="-120"/>
              </a:rPr>
              <a:t>Be Skeptical</a:t>
            </a:r>
            <a:endParaRPr lang="en-US" sz="1700" dirty="0"/>
          </a:p>
        </p:txBody>
      </p:sp>
      <p:sp>
        <p:nvSpPr>
          <p:cNvPr id="20" name="Text 17"/>
          <p:cNvSpPr/>
          <p:nvPr/>
        </p:nvSpPr>
        <p:spPr>
          <a:xfrm>
            <a:off x="1815227" y="5521404"/>
            <a:ext cx="6723698" cy="553164"/>
          </a:xfrm>
          <a:prstGeom prst="rect">
            <a:avLst/>
          </a:prstGeom>
          <a:noFill/>
          <a:ln/>
        </p:spPr>
        <p:txBody>
          <a:bodyPr wrap="square" lIns="0" tIns="0" rIns="0" bIns="0" rtlCol="0" anchor="t"/>
          <a:lstStyle/>
          <a:p>
            <a:pPr algn="l" indent="0" marL="0">
              <a:lnSpc>
                <a:spcPts val="2150"/>
              </a:lnSpc>
              <a:buNone/>
            </a:pPr>
            <a:r>
              <a:rPr lang="en-US" sz="1350" dirty="0">
                <a:solidFill>
                  <a:srgbClr val="EBECEF"/>
                </a:solidFill>
                <a:latin typeface="Epilogue" pitchFamily="34" charset="0"/>
                <a:ea typeface="Epilogue" pitchFamily="34" charset="-122"/>
                <a:cs typeface="Epilogue" pitchFamily="34" charset="-120"/>
              </a:rPr>
              <a:t>Don't click on suspicious links or open attachments from unknown senders. If something seems too good to be true, it probably is.</a:t>
            </a:r>
            <a:endParaRPr lang="en-US" sz="1350" dirty="0"/>
          </a:p>
        </p:txBody>
      </p:sp>
      <p:sp>
        <p:nvSpPr>
          <p:cNvPr id="21" name="Shape 18"/>
          <p:cNvSpPr/>
          <p:nvPr/>
        </p:nvSpPr>
        <p:spPr>
          <a:xfrm>
            <a:off x="1036022" y="6797754"/>
            <a:ext cx="605076" cy="22860"/>
          </a:xfrm>
          <a:prstGeom prst="roundRect">
            <a:avLst>
              <a:gd name="adj" fmla="val 317626"/>
            </a:avLst>
          </a:prstGeom>
          <a:solidFill>
            <a:srgbClr val="414A70"/>
          </a:solidFill>
          <a:ln/>
        </p:spPr>
      </p:sp>
      <p:sp>
        <p:nvSpPr>
          <p:cNvPr id="22" name="Shape 19"/>
          <p:cNvSpPr/>
          <p:nvPr/>
        </p:nvSpPr>
        <p:spPr>
          <a:xfrm>
            <a:off x="669905" y="6614755"/>
            <a:ext cx="388977" cy="388977"/>
          </a:xfrm>
          <a:prstGeom prst="roundRect">
            <a:avLst>
              <a:gd name="adj" fmla="val 18667"/>
            </a:avLst>
          </a:prstGeom>
          <a:solidFill>
            <a:srgbClr val="283157"/>
          </a:solidFill>
          <a:ln w="7620">
            <a:solidFill>
              <a:srgbClr val="414A70"/>
            </a:solidFill>
            <a:prstDash val="solid"/>
          </a:ln>
        </p:spPr>
      </p:sp>
      <p:sp>
        <p:nvSpPr>
          <p:cNvPr id="23" name="Text 20"/>
          <p:cNvSpPr/>
          <p:nvPr/>
        </p:nvSpPr>
        <p:spPr>
          <a:xfrm>
            <a:off x="785039" y="6679525"/>
            <a:ext cx="158591" cy="259318"/>
          </a:xfrm>
          <a:prstGeom prst="rect">
            <a:avLst/>
          </a:prstGeom>
          <a:noFill/>
          <a:ln/>
        </p:spPr>
        <p:txBody>
          <a:bodyPr wrap="none" lIns="0" tIns="0" rIns="0" bIns="0" rtlCol="0" anchor="t"/>
          <a:lstStyle/>
          <a:p>
            <a:pPr algn="ctr" indent="0" marL="0">
              <a:lnSpc>
                <a:spcPts val="2000"/>
              </a:lnSpc>
              <a:buNone/>
            </a:pPr>
            <a:r>
              <a:rPr lang="en-US" sz="2000" dirty="0">
                <a:solidFill>
                  <a:srgbClr val="EBECEF"/>
                </a:solidFill>
                <a:latin typeface="Fraunces" pitchFamily="34" charset="0"/>
                <a:ea typeface="Fraunces" pitchFamily="34" charset="-122"/>
                <a:cs typeface="Fraunces" pitchFamily="34" charset="-120"/>
              </a:rPr>
              <a:t>4</a:t>
            </a:r>
            <a:endParaRPr lang="en-US" sz="2000" dirty="0"/>
          </a:p>
        </p:txBody>
      </p:sp>
      <p:sp>
        <p:nvSpPr>
          <p:cNvPr id="24" name="Text 21"/>
          <p:cNvSpPr/>
          <p:nvPr/>
        </p:nvSpPr>
        <p:spPr>
          <a:xfrm>
            <a:off x="1815227" y="6593205"/>
            <a:ext cx="2422803" cy="270034"/>
          </a:xfrm>
          <a:prstGeom prst="rect">
            <a:avLst/>
          </a:prstGeom>
          <a:noFill/>
          <a:ln/>
        </p:spPr>
        <p:txBody>
          <a:bodyPr wrap="none" lIns="0" tIns="0" rIns="0" bIns="0" rtlCol="0" anchor="t"/>
          <a:lstStyle/>
          <a:p>
            <a:pPr algn="l" indent="0" marL="0">
              <a:lnSpc>
                <a:spcPts val="2100"/>
              </a:lnSpc>
              <a:buNone/>
            </a:pPr>
            <a:r>
              <a:rPr lang="en-US" sz="1700" dirty="0">
                <a:solidFill>
                  <a:srgbClr val="EBECEF"/>
                </a:solidFill>
                <a:latin typeface="Fraunces" pitchFamily="34" charset="0"/>
                <a:ea typeface="Fraunces" pitchFamily="34" charset="-122"/>
                <a:cs typeface="Fraunces" pitchFamily="34" charset="-120"/>
              </a:rPr>
              <a:t>Keep Software Updated</a:t>
            </a:r>
            <a:endParaRPr lang="en-US" sz="1700" dirty="0"/>
          </a:p>
        </p:txBody>
      </p:sp>
      <p:sp>
        <p:nvSpPr>
          <p:cNvPr id="25" name="Text 22"/>
          <p:cNvSpPr/>
          <p:nvPr/>
        </p:nvSpPr>
        <p:spPr>
          <a:xfrm>
            <a:off x="1815227" y="6966942"/>
            <a:ext cx="6723698" cy="553164"/>
          </a:xfrm>
          <a:prstGeom prst="rect">
            <a:avLst/>
          </a:prstGeom>
          <a:noFill/>
          <a:ln/>
        </p:spPr>
        <p:txBody>
          <a:bodyPr wrap="square" lIns="0" tIns="0" rIns="0" bIns="0" rtlCol="0" anchor="t"/>
          <a:lstStyle/>
          <a:p>
            <a:pPr algn="l" indent="0" marL="0">
              <a:lnSpc>
                <a:spcPts val="2150"/>
              </a:lnSpc>
              <a:buNone/>
            </a:pPr>
            <a:r>
              <a:rPr lang="en-US" sz="1350" dirty="0">
                <a:solidFill>
                  <a:srgbClr val="EBECEF"/>
                </a:solidFill>
                <a:latin typeface="Epilogue" pitchFamily="34" charset="0"/>
                <a:ea typeface="Epilogue" pitchFamily="34" charset="-122"/>
                <a:cs typeface="Epilogue" pitchFamily="34" charset="-120"/>
              </a:rPr>
              <a:t>Install security updates and patches for your operating system and software to protect yourself against vulnerabilities.</a:t>
            </a:r>
            <a:endParaRPr lang="en-US" sz="13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120289" y="498634"/>
            <a:ext cx="6298406" cy="565904"/>
          </a:xfrm>
          <a:prstGeom prst="rect">
            <a:avLst/>
          </a:prstGeom>
          <a:noFill/>
          <a:ln/>
        </p:spPr>
        <p:txBody>
          <a:bodyPr wrap="none" lIns="0" tIns="0" rIns="0" bIns="0" rtlCol="0" anchor="t"/>
          <a:lstStyle/>
          <a:p>
            <a:pPr indent="0" marL="0">
              <a:lnSpc>
                <a:spcPts val="4450"/>
              </a:lnSpc>
              <a:buNone/>
            </a:pPr>
            <a:r>
              <a:rPr lang="en-US" sz="3550" dirty="0">
                <a:solidFill>
                  <a:srgbClr val="FFFFFF"/>
                </a:solidFill>
                <a:latin typeface="Fraunces" pitchFamily="34" charset="0"/>
                <a:ea typeface="Fraunces" pitchFamily="34" charset="-122"/>
                <a:cs typeface="Fraunces" pitchFamily="34" charset="-120"/>
              </a:rPr>
              <a:t>Reporting Phishing Attempts</a:t>
            </a:r>
            <a:endParaRPr lang="en-US" sz="3550" dirty="0"/>
          </a:p>
        </p:txBody>
      </p:sp>
      <p:sp>
        <p:nvSpPr>
          <p:cNvPr id="4" name="Text 1"/>
          <p:cNvSpPr/>
          <p:nvPr/>
        </p:nvSpPr>
        <p:spPr>
          <a:xfrm>
            <a:off x="6120289" y="1336238"/>
            <a:ext cx="7876223" cy="579358"/>
          </a:xfrm>
          <a:prstGeom prst="rect">
            <a:avLst/>
          </a:prstGeom>
          <a:noFill/>
          <a:ln/>
        </p:spPr>
        <p:txBody>
          <a:bodyPr wrap="square" lIns="0" tIns="0" rIns="0" bIns="0" rtlCol="0" anchor="t"/>
          <a:lstStyle/>
          <a:p>
            <a:pPr indent="0" marL="0">
              <a:lnSpc>
                <a:spcPts val="2250"/>
              </a:lnSpc>
              <a:buNone/>
            </a:pPr>
            <a:r>
              <a:rPr lang="en-US" sz="1400" dirty="0">
                <a:solidFill>
                  <a:srgbClr val="EBECEF"/>
                </a:solidFill>
                <a:latin typeface="Epilogue" pitchFamily="34" charset="0"/>
                <a:ea typeface="Epilogue" pitchFamily="34" charset="-122"/>
                <a:cs typeface="Epilogue" pitchFamily="34" charset="-120"/>
              </a:rPr>
              <a:t>If you receive a phishing email or encounter a suspicious website, report it to the appropriate authorities or organization.</a:t>
            </a:r>
            <a:endParaRPr lang="en-US" sz="1400" dirty="0"/>
          </a:p>
        </p:txBody>
      </p:sp>
      <p:pic>
        <p:nvPicPr>
          <p:cNvPr id="5" name="Image 1" descr="preencoded.png">    </p:cNvPr>
          <p:cNvPicPr>
            <a:picLocks noChangeAspect="1"/>
          </p:cNvPicPr>
          <p:nvPr/>
        </p:nvPicPr>
        <p:blipFill>
          <a:blip r:embed="rId2"/>
          <a:stretch>
            <a:fillRect/>
          </a:stretch>
        </p:blipFill>
        <p:spPr>
          <a:xfrm>
            <a:off x="6120289" y="2119313"/>
            <a:ext cx="452795" cy="452795"/>
          </a:xfrm>
          <a:prstGeom prst="rect">
            <a:avLst/>
          </a:prstGeom>
        </p:spPr>
      </p:pic>
      <p:sp>
        <p:nvSpPr>
          <p:cNvPr id="6" name="Text 2"/>
          <p:cNvSpPr/>
          <p:nvPr/>
        </p:nvSpPr>
        <p:spPr>
          <a:xfrm>
            <a:off x="6120289" y="2753201"/>
            <a:ext cx="2264212" cy="283012"/>
          </a:xfrm>
          <a:prstGeom prst="rect">
            <a:avLst/>
          </a:prstGeom>
          <a:noFill/>
          <a:ln/>
        </p:spPr>
        <p:txBody>
          <a:bodyPr wrap="none" lIns="0" tIns="0" rIns="0" bIns="0" rtlCol="0" anchor="t"/>
          <a:lstStyle/>
          <a:p>
            <a:pPr algn="l" indent="0" marL="0">
              <a:lnSpc>
                <a:spcPts val="2200"/>
              </a:lnSpc>
              <a:buNone/>
            </a:pPr>
            <a:r>
              <a:rPr lang="en-US" sz="1750" dirty="0">
                <a:solidFill>
                  <a:srgbClr val="EBECEF"/>
                </a:solidFill>
                <a:latin typeface="Fraunces" pitchFamily="34" charset="0"/>
                <a:ea typeface="Fraunces" pitchFamily="34" charset="-122"/>
                <a:cs typeface="Fraunces" pitchFamily="34" charset="-120"/>
              </a:rPr>
              <a:t>Report to the Sender</a:t>
            </a:r>
            <a:endParaRPr lang="en-US" sz="1750" dirty="0"/>
          </a:p>
        </p:txBody>
      </p:sp>
      <p:sp>
        <p:nvSpPr>
          <p:cNvPr id="7" name="Text 3"/>
          <p:cNvSpPr/>
          <p:nvPr/>
        </p:nvSpPr>
        <p:spPr>
          <a:xfrm>
            <a:off x="6120289" y="3144798"/>
            <a:ext cx="7876223" cy="579358"/>
          </a:xfrm>
          <a:prstGeom prst="rect">
            <a:avLst/>
          </a:prstGeom>
          <a:noFill/>
          <a:ln/>
        </p:spPr>
        <p:txBody>
          <a:bodyPr wrap="square" lIns="0" tIns="0" rIns="0" bIns="0" rtlCol="0" anchor="t"/>
          <a:lstStyle/>
          <a:p>
            <a:pPr algn="l" indent="0" marL="0">
              <a:lnSpc>
                <a:spcPts val="2250"/>
              </a:lnSpc>
              <a:buNone/>
            </a:pPr>
            <a:r>
              <a:rPr lang="en-US" sz="1400" dirty="0">
                <a:solidFill>
                  <a:srgbClr val="EBECEF"/>
                </a:solidFill>
                <a:latin typeface="Epilogue" pitchFamily="34" charset="0"/>
                <a:ea typeface="Epilogue" pitchFamily="34" charset="-122"/>
                <a:cs typeface="Epilogue" pitchFamily="34" charset="-120"/>
              </a:rPr>
              <a:t>If you believe the email came from a legitimate organization, contact them directly to report the phishing attempt.</a:t>
            </a:r>
            <a:endParaRPr lang="en-US" sz="1400" dirty="0"/>
          </a:p>
        </p:txBody>
      </p:sp>
      <p:pic>
        <p:nvPicPr>
          <p:cNvPr id="8" name="Image 2" descr="preencoded.png">    </p:cNvPr>
          <p:cNvPicPr>
            <a:picLocks noChangeAspect="1"/>
          </p:cNvPicPr>
          <p:nvPr/>
        </p:nvPicPr>
        <p:blipFill>
          <a:blip r:embed="rId3"/>
          <a:stretch>
            <a:fillRect/>
          </a:stretch>
        </p:blipFill>
        <p:spPr>
          <a:xfrm>
            <a:off x="6120289" y="4267557"/>
            <a:ext cx="452795" cy="452795"/>
          </a:xfrm>
          <a:prstGeom prst="rect">
            <a:avLst/>
          </a:prstGeom>
        </p:spPr>
      </p:pic>
      <p:sp>
        <p:nvSpPr>
          <p:cNvPr id="9" name="Text 4"/>
          <p:cNvSpPr/>
          <p:nvPr/>
        </p:nvSpPr>
        <p:spPr>
          <a:xfrm>
            <a:off x="6120289" y="4901446"/>
            <a:ext cx="2686407" cy="283012"/>
          </a:xfrm>
          <a:prstGeom prst="rect">
            <a:avLst/>
          </a:prstGeom>
          <a:noFill/>
          <a:ln/>
        </p:spPr>
        <p:txBody>
          <a:bodyPr wrap="none" lIns="0" tIns="0" rIns="0" bIns="0" rtlCol="0" anchor="t"/>
          <a:lstStyle/>
          <a:p>
            <a:pPr algn="l" indent="0" marL="0">
              <a:lnSpc>
                <a:spcPts val="2200"/>
              </a:lnSpc>
              <a:buNone/>
            </a:pPr>
            <a:r>
              <a:rPr lang="en-US" sz="1750" dirty="0">
                <a:solidFill>
                  <a:srgbClr val="EBECEF"/>
                </a:solidFill>
                <a:latin typeface="Fraunces" pitchFamily="34" charset="0"/>
                <a:ea typeface="Fraunces" pitchFamily="34" charset="-122"/>
                <a:cs typeface="Fraunces" pitchFamily="34" charset="-120"/>
              </a:rPr>
              <a:t>Report to the Authorities</a:t>
            </a:r>
            <a:endParaRPr lang="en-US" sz="1750" dirty="0"/>
          </a:p>
        </p:txBody>
      </p:sp>
      <p:sp>
        <p:nvSpPr>
          <p:cNvPr id="10" name="Text 5"/>
          <p:cNvSpPr/>
          <p:nvPr/>
        </p:nvSpPr>
        <p:spPr>
          <a:xfrm>
            <a:off x="6120289" y="5293043"/>
            <a:ext cx="7876223" cy="579358"/>
          </a:xfrm>
          <a:prstGeom prst="rect">
            <a:avLst/>
          </a:prstGeom>
          <a:noFill/>
          <a:ln/>
        </p:spPr>
        <p:txBody>
          <a:bodyPr wrap="square" lIns="0" tIns="0" rIns="0" bIns="0" rtlCol="0" anchor="t"/>
          <a:lstStyle/>
          <a:p>
            <a:pPr algn="l" indent="0" marL="0">
              <a:lnSpc>
                <a:spcPts val="2250"/>
              </a:lnSpc>
              <a:buNone/>
            </a:pPr>
            <a:r>
              <a:rPr lang="en-US" sz="1400" dirty="0">
                <a:solidFill>
                  <a:srgbClr val="EBECEF"/>
                </a:solidFill>
                <a:latin typeface="Epilogue" pitchFamily="34" charset="0"/>
                <a:ea typeface="Epilogue" pitchFamily="34" charset="-122"/>
                <a:cs typeface="Epilogue" pitchFamily="34" charset="-120"/>
              </a:rPr>
              <a:t>Report suspicious websites or phishing emails to the Federal Trade Commission (FTC) or the Internet Crime Complaint Center (IC3).</a:t>
            </a:r>
            <a:endParaRPr lang="en-US" sz="1400" dirty="0"/>
          </a:p>
        </p:txBody>
      </p:sp>
      <p:pic>
        <p:nvPicPr>
          <p:cNvPr id="11" name="Image 3" descr="preencoded.png">    </p:cNvPr>
          <p:cNvPicPr>
            <a:picLocks noChangeAspect="1"/>
          </p:cNvPicPr>
          <p:nvPr/>
        </p:nvPicPr>
        <p:blipFill>
          <a:blip r:embed="rId4"/>
          <a:stretch>
            <a:fillRect/>
          </a:stretch>
        </p:blipFill>
        <p:spPr>
          <a:xfrm>
            <a:off x="6120289" y="6415802"/>
            <a:ext cx="452795" cy="452795"/>
          </a:xfrm>
          <a:prstGeom prst="rect">
            <a:avLst/>
          </a:prstGeom>
        </p:spPr>
      </p:pic>
      <p:sp>
        <p:nvSpPr>
          <p:cNvPr id="12" name="Text 6"/>
          <p:cNvSpPr/>
          <p:nvPr/>
        </p:nvSpPr>
        <p:spPr>
          <a:xfrm>
            <a:off x="6120289" y="7049691"/>
            <a:ext cx="2264212" cy="283012"/>
          </a:xfrm>
          <a:prstGeom prst="rect">
            <a:avLst/>
          </a:prstGeom>
          <a:noFill/>
          <a:ln/>
        </p:spPr>
        <p:txBody>
          <a:bodyPr wrap="none" lIns="0" tIns="0" rIns="0" bIns="0" rtlCol="0" anchor="t"/>
          <a:lstStyle/>
          <a:p>
            <a:pPr algn="l" indent="0" marL="0">
              <a:lnSpc>
                <a:spcPts val="2200"/>
              </a:lnSpc>
              <a:buNone/>
            </a:pPr>
            <a:r>
              <a:rPr lang="en-US" sz="1750" dirty="0">
                <a:solidFill>
                  <a:srgbClr val="EBECEF"/>
                </a:solidFill>
                <a:latin typeface="Fraunces" pitchFamily="34" charset="0"/>
                <a:ea typeface="Fraunces" pitchFamily="34" charset="-122"/>
                <a:cs typeface="Fraunces" pitchFamily="34" charset="-120"/>
              </a:rPr>
              <a:t>Block the Sender</a:t>
            </a:r>
            <a:endParaRPr lang="en-US" sz="1750" dirty="0"/>
          </a:p>
        </p:txBody>
      </p:sp>
      <p:sp>
        <p:nvSpPr>
          <p:cNvPr id="13" name="Text 7"/>
          <p:cNvSpPr/>
          <p:nvPr/>
        </p:nvSpPr>
        <p:spPr>
          <a:xfrm>
            <a:off x="6120289" y="7441287"/>
            <a:ext cx="7876223" cy="289679"/>
          </a:xfrm>
          <a:prstGeom prst="rect">
            <a:avLst/>
          </a:prstGeom>
          <a:noFill/>
          <a:ln/>
        </p:spPr>
        <p:txBody>
          <a:bodyPr wrap="none" lIns="0" tIns="0" rIns="0" bIns="0" rtlCol="0" anchor="t"/>
          <a:lstStyle/>
          <a:p>
            <a:pPr algn="l" indent="0" marL="0">
              <a:lnSpc>
                <a:spcPts val="2250"/>
              </a:lnSpc>
              <a:buNone/>
            </a:pPr>
            <a:r>
              <a:rPr lang="en-US" sz="1400" dirty="0">
                <a:solidFill>
                  <a:srgbClr val="EBECEF"/>
                </a:solidFill>
                <a:latin typeface="Epilogue" pitchFamily="34" charset="0"/>
                <a:ea typeface="Epilogue" pitchFamily="34" charset="-122"/>
                <a:cs typeface="Epilogue" pitchFamily="34" charset="-120"/>
              </a:rPr>
              <a:t>Mark the sender as spam or block them to prevent future phishing attempts.</a:t>
            </a:r>
            <a:endParaRPr 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686753" y="693182"/>
            <a:ext cx="7021116" cy="613291"/>
          </a:xfrm>
          <a:prstGeom prst="rect">
            <a:avLst/>
          </a:prstGeom>
          <a:noFill/>
          <a:ln/>
        </p:spPr>
        <p:txBody>
          <a:bodyPr wrap="none" lIns="0" tIns="0" rIns="0" bIns="0" rtlCol="0" anchor="t"/>
          <a:lstStyle/>
          <a:p>
            <a:pPr indent="0" marL="0">
              <a:lnSpc>
                <a:spcPts val="4800"/>
              </a:lnSpc>
              <a:buNone/>
            </a:pPr>
            <a:r>
              <a:rPr lang="en-US" sz="3850" dirty="0">
                <a:solidFill>
                  <a:srgbClr val="FFFFFF"/>
                </a:solidFill>
                <a:latin typeface="Fraunces" pitchFamily="34" charset="0"/>
                <a:ea typeface="Fraunces" pitchFamily="34" charset="-122"/>
                <a:cs typeface="Fraunces" pitchFamily="34" charset="-120"/>
              </a:rPr>
              <a:t>Staying Vigilant and Informed</a:t>
            </a:r>
            <a:endParaRPr lang="en-US" sz="3850" dirty="0"/>
          </a:p>
        </p:txBody>
      </p:sp>
      <p:sp>
        <p:nvSpPr>
          <p:cNvPr id="3" name="Text 1"/>
          <p:cNvSpPr/>
          <p:nvPr/>
        </p:nvSpPr>
        <p:spPr>
          <a:xfrm>
            <a:off x="686753" y="1698903"/>
            <a:ext cx="13256895" cy="313849"/>
          </a:xfrm>
          <a:prstGeom prst="rect">
            <a:avLst/>
          </a:prstGeom>
          <a:noFill/>
          <a:ln/>
        </p:spPr>
        <p:txBody>
          <a:bodyPr wrap="none" lIns="0" tIns="0" rIns="0" bIns="0" rtlCol="0" anchor="t"/>
          <a:lstStyle/>
          <a:p>
            <a:pPr indent="0" marL="0">
              <a:lnSpc>
                <a:spcPts val="2450"/>
              </a:lnSpc>
              <a:buNone/>
            </a:pPr>
            <a:r>
              <a:rPr lang="en-US" sz="1500" dirty="0">
                <a:solidFill>
                  <a:srgbClr val="EBECEF"/>
                </a:solidFill>
                <a:latin typeface="Epilogue" pitchFamily="34" charset="0"/>
                <a:ea typeface="Epilogue" pitchFamily="34" charset="-122"/>
                <a:cs typeface="Epilogue" pitchFamily="34" charset="-120"/>
              </a:rPr>
              <a:t>Stay informed about the latest phishing threats and scams. Be vigilant and proactive in protecting yourself and your information online.</a:t>
            </a:r>
            <a:endParaRPr lang="en-US" sz="1500" dirty="0"/>
          </a:p>
        </p:txBody>
      </p:sp>
      <p:pic>
        <p:nvPicPr>
          <p:cNvPr id="4" name="Image 0" descr="preencoded.png">    </p:cNvPr>
          <p:cNvPicPr>
            <a:picLocks noChangeAspect="1"/>
          </p:cNvPicPr>
          <p:nvPr/>
        </p:nvPicPr>
        <p:blipFill>
          <a:blip r:embed="rId1"/>
          <a:stretch>
            <a:fillRect/>
          </a:stretch>
        </p:blipFill>
        <p:spPr>
          <a:xfrm>
            <a:off x="686753" y="2233493"/>
            <a:ext cx="6481286" cy="4005739"/>
          </a:xfrm>
          <a:prstGeom prst="rect">
            <a:avLst/>
          </a:prstGeom>
        </p:spPr>
      </p:pic>
      <p:sp>
        <p:nvSpPr>
          <p:cNvPr id="5" name="Text 2"/>
          <p:cNvSpPr/>
          <p:nvPr/>
        </p:nvSpPr>
        <p:spPr>
          <a:xfrm>
            <a:off x="686753" y="6484501"/>
            <a:ext cx="2452926" cy="306586"/>
          </a:xfrm>
          <a:prstGeom prst="rect">
            <a:avLst/>
          </a:prstGeom>
          <a:noFill/>
          <a:ln/>
        </p:spPr>
        <p:txBody>
          <a:bodyPr wrap="none" lIns="0" tIns="0" rIns="0" bIns="0" rtlCol="0" anchor="t"/>
          <a:lstStyle/>
          <a:p>
            <a:pPr algn="l" indent="0" marL="0">
              <a:lnSpc>
                <a:spcPts val="2400"/>
              </a:lnSpc>
              <a:buNone/>
            </a:pPr>
            <a:r>
              <a:rPr lang="en-US" sz="1900" dirty="0">
                <a:solidFill>
                  <a:srgbClr val="EBECEF"/>
                </a:solidFill>
                <a:latin typeface="Fraunces" pitchFamily="34" charset="0"/>
                <a:ea typeface="Fraunces" pitchFamily="34" charset="-122"/>
                <a:cs typeface="Fraunces" pitchFamily="34" charset="-120"/>
              </a:rPr>
              <a:t>News Articles</a:t>
            </a:r>
            <a:endParaRPr lang="en-US" sz="1900" dirty="0"/>
          </a:p>
        </p:txBody>
      </p:sp>
      <p:sp>
        <p:nvSpPr>
          <p:cNvPr id="6" name="Text 3"/>
          <p:cNvSpPr/>
          <p:nvPr/>
        </p:nvSpPr>
        <p:spPr>
          <a:xfrm>
            <a:off x="686753" y="6908721"/>
            <a:ext cx="6481286" cy="627698"/>
          </a:xfrm>
          <a:prstGeom prst="rect">
            <a:avLst/>
          </a:prstGeom>
          <a:noFill/>
          <a:ln/>
        </p:spPr>
        <p:txBody>
          <a:bodyPr wrap="square" lIns="0" tIns="0" rIns="0" bIns="0" rtlCol="0" anchor="t"/>
          <a:lstStyle/>
          <a:p>
            <a:pPr algn="l" indent="0" marL="0">
              <a:lnSpc>
                <a:spcPts val="2450"/>
              </a:lnSpc>
              <a:buNone/>
            </a:pPr>
            <a:r>
              <a:rPr lang="en-US" sz="1500" dirty="0">
                <a:solidFill>
                  <a:srgbClr val="EBECEF"/>
                </a:solidFill>
                <a:latin typeface="Epilogue" pitchFamily="34" charset="0"/>
                <a:ea typeface="Epilogue" pitchFamily="34" charset="-122"/>
                <a:cs typeface="Epilogue" pitchFamily="34" charset="-120"/>
              </a:rPr>
              <a:t>Read news articles and blogs about online security to stay up-to-date on the latest threats.</a:t>
            </a:r>
            <a:endParaRPr lang="en-US" sz="1500" dirty="0"/>
          </a:p>
        </p:txBody>
      </p:sp>
      <p:pic>
        <p:nvPicPr>
          <p:cNvPr id="7" name="Image 1" descr="preencoded.png">    </p:cNvPr>
          <p:cNvPicPr>
            <a:picLocks noChangeAspect="1"/>
          </p:cNvPicPr>
          <p:nvPr/>
        </p:nvPicPr>
        <p:blipFill>
          <a:blip r:embed="rId2"/>
          <a:stretch>
            <a:fillRect/>
          </a:stretch>
        </p:blipFill>
        <p:spPr>
          <a:xfrm>
            <a:off x="7462361" y="2233493"/>
            <a:ext cx="6481286" cy="4005739"/>
          </a:xfrm>
          <a:prstGeom prst="rect">
            <a:avLst/>
          </a:prstGeom>
        </p:spPr>
      </p:pic>
      <p:sp>
        <p:nvSpPr>
          <p:cNvPr id="8" name="Text 4"/>
          <p:cNvSpPr/>
          <p:nvPr/>
        </p:nvSpPr>
        <p:spPr>
          <a:xfrm>
            <a:off x="7462361" y="6484501"/>
            <a:ext cx="2452926" cy="306586"/>
          </a:xfrm>
          <a:prstGeom prst="rect">
            <a:avLst/>
          </a:prstGeom>
          <a:noFill/>
          <a:ln/>
        </p:spPr>
        <p:txBody>
          <a:bodyPr wrap="none" lIns="0" tIns="0" rIns="0" bIns="0" rtlCol="0" anchor="t"/>
          <a:lstStyle/>
          <a:p>
            <a:pPr algn="l" indent="0" marL="0">
              <a:lnSpc>
                <a:spcPts val="2400"/>
              </a:lnSpc>
              <a:buNone/>
            </a:pPr>
            <a:r>
              <a:rPr lang="en-US" sz="1900" dirty="0">
                <a:solidFill>
                  <a:srgbClr val="EBECEF"/>
                </a:solidFill>
                <a:latin typeface="Fraunces" pitchFamily="34" charset="0"/>
                <a:ea typeface="Fraunces" pitchFamily="34" charset="-122"/>
                <a:cs typeface="Fraunces" pitchFamily="34" charset="-120"/>
              </a:rPr>
              <a:t>Video Tutorials</a:t>
            </a:r>
            <a:endParaRPr lang="en-US" sz="1900" dirty="0"/>
          </a:p>
        </p:txBody>
      </p:sp>
      <p:sp>
        <p:nvSpPr>
          <p:cNvPr id="9" name="Text 5"/>
          <p:cNvSpPr/>
          <p:nvPr/>
        </p:nvSpPr>
        <p:spPr>
          <a:xfrm>
            <a:off x="7462361" y="6908721"/>
            <a:ext cx="6481286" cy="627698"/>
          </a:xfrm>
          <a:prstGeom prst="rect">
            <a:avLst/>
          </a:prstGeom>
          <a:noFill/>
          <a:ln/>
        </p:spPr>
        <p:txBody>
          <a:bodyPr wrap="square" lIns="0" tIns="0" rIns="0" bIns="0" rtlCol="0" anchor="t"/>
          <a:lstStyle/>
          <a:p>
            <a:pPr algn="l" indent="0" marL="0">
              <a:lnSpc>
                <a:spcPts val="2450"/>
              </a:lnSpc>
              <a:buNone/>
            </a:pPr>
            <a:r>
              <a:rPr lang="en-US" sz="1500" dirty="0">
                <a:solidFill>
                  <a:srgbClr val="EBECEF"/>
                </a:solidFill>
                <a:latin typeface="Epilogue" pitchFamily="34" charset="0"/>
                <a:ea typeface="Epilogue" pitchFamily="34" charset="-122"/>
                <a:cs typeface="Epilogue" pitchFamily="34" charset="-120"/>
              </a:rPr>
              <a:t>Watch video tutorials and webinars to learn more about online security best practices and how to identify phishing attacks.</a:t>
            </a:r>
            <a:endParaRPr lang="en-US" sz="15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2024-09-15T20:48:00Z</dcterms:created>
  <dcterms:modified xsi:type="dcterms:W3CDTF">2024-09-15T20:48:00Z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1103895</vt:lpwstr>
  </property>
  <property fmtid="{D5CDD505-2E9C-101B-9397-08002B2CF9AE}" name="NXPowerLiteSettings" pid="3">
    <vt:lpwstr>F7000400038000</vt:lpwstr>
  </property>
  <property fmtid="{D5CDD505-2E9C-101B-9397-08002B2CF9AE}" name="NXPowerLiteVersion" pid="4">
    <vt:lpwstr>S10.2.0</vt:lpwstr>
  </property>
</Properties>
</file>